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9" r:id="rId5"/>
    <p:sldMasterId id="2147483722" r:id="rId6"/>
  </p:sldMasterIdLst>
  <p:notesMasterIdLst>
    <p:notesMasterId r:id="rId8"/>
  </p:notesMasterIdLst>
  <p:sldIdLst>
    <p:sldId id="2924" r:id="rId7"/>
    <p:sldId id="3161" r:id="rId9"/>
    <p:sldId id="3162" r:id="rId10"/>
    <p:sldId id="3168" r:id="rId11"/>
    <p:sldId id="3165" r:id="rId12"/>
    <p:sldId id="3173" r:id="rId13"/>
    <p:sldId id="3180" r:id="rId14"/>
    <p:sldId id="3184" r:id="rId15"/>
    <p:sldId id="3181" r:id="rId16"/>
    <p:sldId id="3182" r:id="rId17"/>
    <p:sldId id="3170" r:id="rId18"/>
    <p:sldId id="3166" r:id="rId19"/>
    <p:sldId id="3167" r:id="rId20"/>
    <p:sldId id="3172" r:id="rId21"/>
    <p:sldId id="3114" r:id="rId22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7" autoAdjust="0"/>
    <p:restoredTop sz="94523" autoAdjust="0"/>
  </p:normalViewPr>
  <p:slideViewPr>
    <p:cSldViewPr>
      <p:cViewPr varScale="1">
        <p:scale>
          <a:sx n="67" d="100"/>
          <a:sy n="67" d="100"/>
        </p:scale>
        <p:origin x="608" y="56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</a:t>
            </a:r>
            <a:br>
              <a:rPr lang="en-US" dirty="0"/>
            </a:br>
            <a:r>
              <a:rPr lang="en-US" dirty="0"/>
              <a:t>pull quote.”</a:t>
            </a:r>
            <a:endParaRPr lang="en-US" dirty="0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  <a:endParaRPr lang="en-US" dirty="0"/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  <a:endParaRPr lang="en-US" dirty="0"/>
          </a:p>
          <a:p>
            <a:pPr lvl="1"/>
            <a:r>
              <a:rPr lang="en-US" dirty="0"/>
              <a:t>Hyperlink: www.cisco.com </a:t>
            </a:r>
            <a:endParaRPr lang="en-US" dirty="0"/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  <a:endParaRPr lang="en-US" dirty="0"/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  <a:endParaRPr lang="en-US" dirty="0"/>
          </a:p>
          <a:p>
            <a:pPr lvl="1"/>
            <a:r>
              <a:rPr lang="en-US" dirty="0"/>
              <a:t>Hyperlink: www.cisco.com </a:t>
            </a:r>
            <a:endParaRPr lang="en-US" dirty="0"/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  <a:endParaRPr 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 hasCustomPrompt="1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5180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anose="020B0604020202020204" pitchFamily="34" charset="0"/>
              <a:buNone/>
              <a:defRPr sz="1400"/>
            </a:lvl2pPr>
            <a:lvl3pPr>
              <a:buFont typeface="Arial" panose="020B0604020202020204" pitchFamily="34" charset="0"/>
              <a:buNone/>
              <a:defRPr sz="1400"/>
            </a:lvl3pPr>
            <a:lvl4pPr>
              <a:buFont typeface="Arial" panose="020B0604020202020204" pitchFamily="34" charset="0"/>
              <a:buNone/>
              <a:defRPr sz="1400"/>
            </a:lvl4pPr>
            <a:lvl5pPr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680" indent="-23368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</a:pPr>
            <a:r>
              <a:rPr lang="en-US" dirty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anose="020B0604020202020204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</a:pPr>
            <a:r>
              <a:rPr lang="en-US" dirty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705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  <a:endParaRPr lang="en-US" sz="600" kern="1200" dirty="0">
              <a:solidFill>
                <a:srgbClr val="C0C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705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  <a:endParaRPr lang="en-US" sz="600" kern="1200" dirty="0">
              <a:solidFill>
                <a:srgbClr val="C0C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/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/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/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/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/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/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/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/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/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/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/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/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62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/>
            <a:lstStyle/>
            <a:p>
              <a:endParaRPr lang="en-US" sz="3200" dirty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</a:ln>
          </p:spPr>
          <p:txBody>
            <a:bodyPr/>
            <a:lstStyle/>
            <a:p>
              <a:endParaRPr lang="en-US" sz="3200" dirty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Slide Title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4" Type="http://schemas.openxmlformats.org/officeDocument/2006/relationships/theme" Target="../theme/theme4.xml"/><Relationship Id="rId33" Type="http://schemas.openxmlformats.org/officeDocument/2006/relationships/image" Target="../media/image1.jpeg"/><Relationship Id="rId32" Type="http://schemas.openxmlformats.org/officeDocument/2006/relationships/slideLayout" Target="../slideLayouts/slideLayout70.xml"/><Relationship Id="rId31" Type="http://schemas.openxmlformats.org/officeDocument/2006/relationships/slideLayout" Target="../slideLayouts/slideLayout69.xml"/><Relationship Id="rId30" Type="http://schemas.openxmlformats.org/officeDocument/2006/relationships/slideLayout" Target="../slideLayouts/slideLayout68.xml"/><Relationship Id="rId3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67.xml"/><Relationship Id="rId28" Type="http://schemas.openxmlformats.org/officeDocument/2006/relationships/slideLayout" Target="../slideLayouts/slideLayout66.xml"/><Relationship Id="rId27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63.xml"/><Relationship Id="rId24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anose="0201060003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003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anose="02010600030101010101" pitchFamily="2" charset="-122"/>
                <a:ea typeface="华文细黑" pitchFamily="2" charset="-122"/>
              </a:rPr>
            </a:fld>
            <a:endParaRPr lang="en-US" altLang="zh-CN" sz="1400">
              <a:solidFill>
                <a:srgbClr val="3333CC"/>
              </a:solidFill>
              <a:latin typeface="黑体" panose="02010600030101010101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anose="0201060003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003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Text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705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18" r:id="rId29"/>
    <p:sldLayoutId id="2147483719" r:id="rId30"/>
    <p:sldLayoutId id="2147483720" r:id="rId31"/>
    <p:sldLayoutId id="2147483721" r:id="rId32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anose="020B0604020202020204" pitchFamily="34" charset="0"/>
        <a:buChar char="•"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905" algn="l" defTabSz="914400" rtl="0" eaLnBrk="1" latinLnBrk="0" hangingPunct="1">
        <a:lnSpc>
          <a:spcPct val="95000"/>
        </a:lnSpc>
        <a:spcBef>
          <a:spcPts val="840"/>
        </a:spcBef>
        <a:buFont typeface="Arial" panose="020B0604020202020204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anose="020B0604020202020204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2005" indent="0" algn="l" defTabSz="914400" rtl="0" eaLnBrk="1" latinLnBrk="0" hangingPunct="1">
        <a:lnSpc>
          <a:spcPct val="95000"/>
        </a:lnSpc>
        <a:spcBef>
          <a:spcPts val="840"/>
        </a:spcBef>
        <a:buFont typeface="Arial" panose="020B0604020202020204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1.xml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anose="02010600030101010101" pitchFamily="2" charset="-122"/>
                <a:ea typeface="黑体" panose="02010600030101010101" pitchFamily="2" charset="-122"/>
                <a:cs typeface="+mj-cs"/>
              </a:defRPr>
            </a:lvl1pPr>
          </a:lstStyle>
          <a:p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83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垂直行业应用案例申请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295400"/>
            <a:ext cx="11176000" cy="2202815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、设备管理服务方案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通过数据分析、远程连接等方式实现的产品后服务、设备健康管理等方面，如基于机理和机器学习模型的预测性维护。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包括经营效益、成本、质量、产品上市周期、能耗等方面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、商业模式先进性</a:t>
            </a:r>
            <a:endParaRPr lang="en-US" altLang="zh-CN" sz="2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六、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存在问题及希望联盟给予的支持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3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5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7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9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1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77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49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</a:t>
            </a:r>
            <a:r>
              <a:rPr lang="zh-CN" altLang="en-US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620" y="2637155"/>
            <a:ext cx="6096000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1、制造与工艺管理</a:t>
            </a:r>
            <a:endParaRPr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2、产品研发设计</a:t>
            </a:r>
            <a:endParaRPr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3、资源配置协同</a:t>
            </a:r>
            <a:endParaRPr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4、企业运营管理</a:t>
            </a:r>
            <a:endParaRPr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5、生产过程管控</a:t>
            </a:r>
            <a:endParaRPr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6、设备管理服务</a:t>
            </a:r>
            <a:endParaRPr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715" y="1197610"/>
            <a:ext cx="11251565" cy="5167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情况（简要概述，尽量精简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突出工艺管理、研发设计、资源配置、运营管理、过程管控、设备管理等方面某一个或多类应用方向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的安全可靠</a:t>
            </a:r>
            <a:endParaRPr lang="en-US" altLang="zh-CN" sz="2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283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、制造与工艺管理方案</a:t>
            </a:r>
            <a:endParaRPr lang="zh-CN" altLang="en-US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通过模拟仿真、数据分析等方式实现数字化工艺设计和制造辅助等方面，如基于“模型+深度数据分析”的生产工艺调优。</a:t>
            </a:r>
            <a:endParaRPr lang="zh-CN" altLang="en-US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295400"/>
            <a:ext cx="11176000" cy="2202815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、产品研发设计方案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运用仿真设计软件、工业互联网平台等实现数字化设计与仿真验证等方面，如基于设计仿真集成服务平台的研发过程。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295400"/>
            <a:ext cx="11176000" cy="2202815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、资源配置协同方案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通过工业互联网与金融服务对接的产融结合，借助平台连通各类系统实现整体优化的全流程系统优化等方面，如基于“数据+信贷”的供应链金融服务。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295400"/>
            <a:ext cx="11176000" cy="2202815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、企业运营管理方案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发挥工业互联网互联互通、全面连接优势的安全管理、财务管理、人力管理、客户关系管理、供应链管理等方面，如基于平台“软件上云+数据分析”的供应链上下游协同。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1295400"/>
            <a:ext cx="11176000" cy="2202815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、生产过程管控方案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运用大数据、人工智能、5G等手段的生产管理优化、质量管理、能耗与排放管理、生产监控分析等方面，如基于设备和系统能源数据分析的能耗管理。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003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003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1092</Words>
  <Application>WPS 演示</Application>
  <PresentationFormat>宽屏</PresentationFormat>
  <Paragraphs>94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Tahoma</vt:lpstr>
      <vt:lpstr>黑体</vt:lpstr>
      <vt:lpstr>微软雅黑</vt:lpstr>
      <vt:lpstr>Times New Roman</vt:lpstr>
      <vt:lpstr>Tw Cen MT</vt:lpstr>
      <vt:lpstr>华文细黑</vt:lpstr>
      <vt:lpstr>Ciscolight</vt:lpstr>
      <vt:lpstr>Calibri</vt:lpstr>
      <vt:lpstr>FrutigerNext LT Medium</vt:lpstr>
      <vt:lpstr>Arial Unicode MS</vt:lpstr>
      <vt:lpstr>Segoe Print</vt:lpstr>
      <vt:lpstr>1</vt:lpstr>
      <vt:lpstr>1_分课题六：建设电信强国科技发展战略和策略专题研究－科技委汇报简化版</vt:lpstr>
      <vt:lpstr>1_1</vt:lpstr>
      <vt:lpstr>Cisco Arial 4x3 template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The Coin</cp:lastModifiedBy>
  <cp:revision>2962</cp:revision>
  <dcterms:created xsi:type="dcterms:W3CDTF">2005-01-25T06:31:00Z</dcterms:created>
  <dcterms:modified xsi:type="dcterms:W3CDTF">2019-10-05T03:11:27Z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  <property fmtid="{D5CDD505-2E9C-101B-9397-08002B2CF9AE}" pid="9" name="KSOProductBuildVer">
    <vt:lpwstr>2052-11.1.0.9069</vt:lpwstr>
  </property>
</Properties>
</file>