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1.svg" ContentType="image/svg+xml"/>
  <Override PartName="/ppt/media/image77.svg" ContentType="image/svg+xml"/>
  <Override PartName="/ppt/media/image8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3"/>
  </p:sldMasterIdLst>
  <p:notesMasterIdLst>
    <p:notesMasterId r:id="rId5"/>
  </p:notesMasterIdLst>
  <p:sldIdLst>
    <p:sldId id="256" r:id="rId4"/>
    <p:sldId id="300" r:id="rId6"/>
    <p:sldId id="260" r:id="rId7"/>
    <p:sldId id="261" r:id="rId8"/>
    <p:sldId id="277" r:id="rId9"/>
    <p:sldId id="309" r:id="rId10"/>
    <p:sldId id="278" r:id="rId11"/>
    <p:sldId id="304" r:id="rId12"/>
    <p:sldId id="283" r:id="rId13"/>
    <p:sldId id="282" r:id="rId14"/>
    <p:sldId id="284" r:id="rId15"/>
    <p:sldId id="310" r:id="rId16"/>
    <p:sldId id="302" r:id="rId17"/>
    <p:sldId id="307" r:id="rId18"/>
    <p:sldId id="303" r:id="rId19"/>
    <p:sldId id="314" r:id="rId20"/>
    <p:sldId id="305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谢 景帅" initials="谢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7"/>
    <p:restoredTop sz="95244" autoAdjust="0"/>
  </p:normalViewPr>
  <p:slideViewPr>
    <p:cSldViewPr snapToGrid="0" snapToObjects="1">
      <p:cViewPr varScale="1">
        <p:scale>
          <a:sx n="78" d="100"/>
          <a:sy n="78" d="100"/>
        </p:scale>
        <p:origin x="9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2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buFont typeface="Wingdings" panose="05000000000000000000" charset="0"/>
              <a:buNone/>
            </a:pPr>
            <a:endParaRPr lang="zh-CN" altLang="en-US" b="1" dirty="0">
              <a:solidFill>
                <a:srgbClr val="E5D4C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>
              <a:buFont typeface="Wingdings" panose="05000000000000000000" charset="0"/>
              <a:buNone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b="1" dirty="0">
              <a:solidFill>
                <a:schemeClr val="accent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>
              <a:buFont typeface="Wingdings" panose="05000000000000000000" charset="0"/>
              <a:buNone/>
            </a:pPr>
            <a:endParaRPr lang="zh-CN" altLang="en-US" b="1" dirty="0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 </a:t>
            </a:r>
            <a:endParaRPr lang="en-US" altLang="zh-CN"/>
          </a:p>
          <a:p>
            <a:endParaRPr lang="zh-CN" altLang="en-US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 algn="l" fontAlgn="auto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228600" algn="just" fontAlgn="auto">
              <a:lnSpc>
                <a:spcPct val="300000"/>
              </a:lnSpc>
              <a:extLst>
                <a:ext uri="{35155182-B16C-46BC-9424-99874614C6A1}">
                  <wpsdc:marlchars xmlns:wpsdc="http://www.wps.cn/officeDocument/2017/drawingmlCustomData" val="100" checksum="1487870873"/>
                </a:ext>
              </a:extLst>
            </a:pPr>
            <a:endParaRPr lang="zh-CN" altLang="en-US"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>
              <a:buFont typeface="Wingdings" panose="05000000000000000000" charset="0"/>
              <a:buNone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buFont typeface="Wingdings" panose="05000000000000000000" charset="0"/>
              <a:buNone/>
            </a:pPr>
            <a:endParaRPr lang="zh-CN" altLang="en-US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b="37304"/>
          <a:stretch>
            <a:fillRect/>
          </a:stretch>
        </p:blipFill>
        <p:spPr>
          <a:xfrm>
            <a:off x="9381490" y="6224332"/>
            <a:ext cx="2557463" cy="4685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深2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431446" y="0"/>
            <a:ext cx="8760872" cy="6858000"/>
          </a:xfrm>
          <a:prstGeom prst="rect">
            <a:avLst/>
          </a:prstGeom>
          <a:solidFill>
            <a:schemeClr val="bg1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3467456" y="188640"/>
            <a:ext cx="8282214" cy="540000"/>
          </a:xfrm>
          <a:prstGeom prst="rect">
            <a:avLst/>
          </a:prstGeom>
        </p:spPr>
        <p:txBody>
          <a:bodyPr wrap="none" lIns="0" tIns="0" rIns="0" bIns="0" anchor="ctr" anchorCtr="1">
            <a:noAutofit/>
          </a:bodyPr>
          <a:lstStyle>
            <a:lvl1pPr algn="ctr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1821689" y="188700"/>
            <a:ext cx="370608" cy="540000"/>
            <a:chOff x="11809332" y="188700"/>
            <a:chExt cx="370550" cy="540000"/>
          </a:xfrm>
        </p:grpSpPr>
        <p:sp>
          <p:nvSpPr>
            <p:cNvPr id="8" name="矩形"/>
            <p:cNvSpPr/>
            <p:nvPr userDrawn="1"/>
          </p:nvSpPr>
          <p:spPr>
            <a:xfrm>
              <a:off x="11809332" y="188700"/>
              <a:ext cx="180000" cy="540000"/>
            </a:xfrm>
            <a:prstGeom prst="rect">
              <a:avLst/>
            </a:prstGeom>
            <a:solidFill>
              <a:srgbClr val="1722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dirty="0"/>
            </a:p>
          </p:txBody>
        </p:sp>
        <p:sp>
          <p:nvSpPr>
            <p:cNvPr id="12" name="矩形"/>
            <p:cNvSpPr/>
            <p:nvPr userDrawn="1"/>
          </p:nvSpPr>
          <p:spPr>
            <a:xfrm>
              <a:off x="11999882" y="188700"/>
              <a:ext cx="180000" cy="540000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dirty="0"/>
            </a:p>
          </p:txBody>
        </p:sp>
        <p:sp>
          <p:nvSpPr>
            <p:cNvPr id="14" name="矩形"/>
            <p:cNvSpPr/>
            <p:nvPr userDrawn="1"/>
          </p:nvSpPr>
          <p:spPr>
            <a:xfrm>
              <a:off x="11999882" y="188700"/>
              <a:ext cx="180000" cy="540000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TALOG"/>
          <p:cNvSpPr txBox="1"/>
          <p:nvPr userDrawn="1"/>
        </p:nvSpPr>
        <p:spPr>
          <a:xfrm>
            <a:off x="1018127" y="1412776"/>
            <a:ext cx="1080963" cy="252000"/>
          </a:xfrm>
          <a:prstGeom prst="rect">
            <a:avLst/>
          </a:prstGeom>
          <a:ln w="12700">
            <a:noFill/>
            <a:miter lim="400000"/>
          </a:ln>
        </p:spPr>
        <p:txBody>
          <a:bodyPr wrap="none" lIns="0" tIns="0" rIns="0" bIns="0" spcCol="360000" anchor="ctr" anchorCtr="0">
            <a:noAutofit/>
          </a:bodyPr>
          <a:lstStyle>
            <a:defPPr>
              <a:defRPr lang="zh-CN"/>
            </a:defPPr>
            <a:lvl1pPr>
              <a:defRPr sz="4000">
                <a:solidFill>
                  <a:srgbClr val="111F36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/>
            <a:r>
              <a:rPr sz="1600" dirty="0">
                <a:latin typeface="等线 Light" panose="02010600030101010101" charset="-122"/>
                <a:ea typeface="等线 Light" panose="02010600030101010101" charset="-122"/>
              </a:rPr>
              <a:t>CATALOG</a:t>
            </a:r>
            <a:endParaRPr sz="1600" dirty="0"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1" name="矩形"/>
          <p:cNvSpPr/>
          <p:nvPr userDrawn="1"/>
        </p:nvSpPr>
        <p:spPr>
          <a:xfrm>
            <a:off x="662250" y="846072"/>
            <a:ext cx="135870" cy="802637"/>
          </a:xfrm>
          <a:prstGeom prst="rect">
            <a:avLst/>
          </a:prstGeom>
          <a:solidFill>
            <a:srgbClr val="17223A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22" name="目录"/>
          <p:cNvSpPr txBox="1"/>
          <p:nvPr userDrawn="1"/>
        </p:nvSpPr>
        <p:spPr>
          <a:xfrm>
            <a:off x="911566" y="836712"/>
            <a:ext cx="1080169" cy="576000"/>
          </a:xfrm>
          <a:prstGeom prst="rect">
            <a:avLst/>
          </a:prstGeom>
          <a:ln w="12700">
            <a:noFill/>
            <a:miter lim="400000"/>
          </a:ln>
        </p:spPr>
        <p:txBody>
          <a:bodyPr wrap="none" lIns="0" tIns="0" rIns="0" bIns="0" spcCol="360000" anchor="ctr" anchorCtr="0">
            <a:noAutofit/>
          </a:bodyPr>
          <a:lstStyle>
            <a:lvl1pPr algn="ctr">
              <a:defRPr sz="4000">
                <a:solidFill>
                  <a:srgbClr val="111F36"/>
                </a:solidFill>
              </a:defRPr>
            </a:lvl1pPr>
          </a:lstStyle>
          <a:p>
            <a:pPr algn="l"/>
            <a:r>
              <a:rPr dirty="0">
                <a:latin typeface="等线" panose="02010600030101010101" charset="-122"/>
                <a:ea typeface="等线" panose="02010600030101010101" charset="-122"/>
              </a:rPr>
              <a:t>目录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96"/>
            <a:ext cx="1183267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深色背景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700053" y="0"/>
            <a:ext cx="6492265" cy="6858000"/>
          </a:xfrm>
          <a:prstGeom prst="rect">
            <a:avLst/>
          </a:prstGeom>
          <a:solidFill>
            <a:schemeClr val="bg1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6096799" y="2205024"/>
            <a:ext cx="5760900" cy="1296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20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/>
          </p:nvPr>
        </p:nvSpPr>
        <p:spPr>
          <a:xfrm>
            <a:off x="6096968" y="3645024"/>
            <a:ext cx="5760900" cy="50405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479177" y="512676"/>
            <a:ext cx="4680731" cy="0"/>
          </a:xfrm>
          <a:prstGeom prst="line">
            <a:avLst/>
          </a:prstGeom>
          <a:ln w="6350">
            <a:solidFill>
              <a:srgbClr val="E9B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宇动源（北京）信息技术有限公司"/>
          <p:cNvSpPr txBox="1"/>
          <p:nvPr userDrawn="1"/>
        </p:nvSpPr>
        <p:spPr>
          <a:xfrm>
            <a:off x="6100124" y="6273316"/>
            <a:ext cx="4065122" cy="18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60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 algn="l"/>
            <a:r>
              <a:rPr sz="1200" dirty="0"/>
              <a:t>宇动源（北京）信息技术有限公司</a:t>
            </a:r>
            <a:endParaRPr sz="1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30" y="3140968"/>
            <a:ext cx="163836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0" y="6273316"/>
            <a:ext cx="5700053" cy="18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kern="0" spc="500" baseline="0" dirty="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</a:rPr>
              <a:t>他需故我在，益世方长益</a:t>
            </a:r>
            <a:endParaRPr lang="zh-CN" altLang="en-US" sz="1200" kern="0" spc="500" baseline="0" dirty="0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60149" y="404664"/>
            <a:ext cx="5617502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等线" panose="02010600030101010101" charset="-122"/>
                <a:ea typeface="等线" panose="02010600030101010101" charset="-122"/>
              </a:rPr>
              <a:t>让数字化成为生产力，持续为客户创造最大价值</a:t>
            </a:r>
            <a:endParaRPr lang="zh-CN" altLang="en-US" sz="16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96"/>
            <a:ext cx="118386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TALOG"/>
          <p:cNvSpPr txBox="1"/>
          <p:nvPr userDrawn="1"/>
        </p:nvSpPr>
        <p:spPr>
          <a:xfrm>
            <a:off x="1018127" y="1412776"/>
            <a:ext cx="1080963" cy="252000"/>
          </a:xfrm>
          <a:prstGeom prst="rect">
            <a:avLst/>
          </a:prstGeom>
          <a:ln w="12700">
            <a:noFill/>
            <a:miter lim="400000"/>
          </a:ln>
        </p:spPr>
        <p:txBody>
          <a:bodyPr wrap="none" lIns="0" tIns="0" rIns="0" bIns="0" spcCol="360000" anchor="ctr" anchorCtr="0">
            <a:noAutofit/>
          </a:bodyPr>
          <a:lstStyle>
            <a:defPPr>
              <a:defRPr lang="zh-CN"/>
            </a:defPPr>
            <a:lvl1pPr>
              <a:defRPr sz="4000">
                <a:solidFill>
                  <a:srgbClr val="111F36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/>
            <a:r>
              <a:rPr sz="1600" dirty="0">
                <a:latin typeface="等线 Light" panose="02010600030101010101" charset="-122"/>
                <a:ea typeface="等线 Light" panose="02010600030101010101" charset="-122"/>
              </a:rPr>
              <a:t>CATALOG</a:t>
            </a:r>
            <a:endParaRPr sz="1600" dirty="0"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1" name="矩形"/>
          <p:cNvSpPr/>
          <p:nvPr userDrawn="1"/>
        </p:nvSpPr>
        <p:spPr>
          <a:xfrm>
            <a:off x="662250" y="846072"/>
            <a:ext cx="135870" cy="802637"/>
          </a:xfrm>
          <a:prstGeom prst="rect">
            <a:avLst/>
          </a:prstGeom>
          <a:solidFill>
            <a:srgbClr val="17223A"/>
          </a:solidFill>
          <a:ln w="12700">
            <a:noFill/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sp>
        <p:nvSpPr>
          <p:cNvPr id="22" name="目录"/>
          <p:cNvSpPr txBox="1"/>
          <p:nvPr userDrawn="1"/>
        </p:nvSpPr>
        <p:spPr>
          <a:xfrm>
            <a:off x="911566" y="836712"/>
            <a:ext cx="1080169" cy="576000"/>
          </a:xfrm>
          <a:prstGeom prst="rect">
            <a:avLst/>
          </a:prstGeom>
          <a:ln w="12700">
            <a:noFill/>
            <a:miter lim="400000"/>
          </a:ln>
        </p:spPr>
        <p:txBody>
          <a:bodyPr wrap="none" lIns="0" tIns="0" rIns="0" bIns="0" spcCol="360000" anchor="ctr" anchorCtr="0">
            <a:noAutofit/>
          </a:bodyPr>
          <a:lstStyle>
            <a:lvl1pPr algn="ctr">
              <a:defRPr sz="4000">
                <a:solidFill>
                  <a:srgbClr val="111F36"/>
                </a:solidFill>
              </a:defRPr>
            </a:lvl1pPr>
          </a:lstStyle>
          <a:p>
            <a:pPr algn="l"/>
            <a:r>
              <a:rPr dirty="0">
                <a:latin typeface="等线" panose="02010600030101010101" charset="-122"/>
                <a:ea typeface="等线" panose="02010600030101010101" charset="-122"/>
              </a:rPr>
              <a:t>目录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807" y="188700"/>
            <a:ext cx="10441632" cy="540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111F36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188700"/>
            <a:ext cx="370608" cy="540000"/>
            <a:chOff x="0" y="188700"/>
            <a:chExt cx="370550" cy="540000"/>
          </a:xfrm>
        </p:grpSpPr>
        <p:sp>
          <p:nvSpPr>
            <p:cNvPr id="9" name="矩形"/>
            <p:cNvSpPr/>
            <p:nvPr userDrawn="1"/>
          </p:nvSpPr>
          <p:spPr>
            <a:xfrm>
              <a:off x="0" y="188700"/>
              <a:ext cx="180000" cy="540000"/>
            </a:xfrm>
            <a:prstGeom prst="rect">
              <a:avLst/>
            </a:prstGeom>
            <a:solidFill>
              <a:srgbClr val="17223A"/>
            </a:solidFill>
            <a:ln w="635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  <p:sp>
          <p:nvSpPr>
            <p:cNvPr id="5" name="矩形"/>
            <p:cNvSpPr/>
            <p:nvPr userDrawn="1"/>
          </p:nvSpPr>
          <p:spPr>
            <a:xfrm>
              <a:off x="190550" y="188700"/>
              <a:ext cx="180000" cy="540000"/>
            </a:xfrm>
            <a:prstGeom prst="rect">
              <a:avLst/>
            </a:prstGeom>
            <a:solidFill>
              <a:srgbClr val="C00000"/>
            </a:solidFill>
            <a:ln w="635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96"/>
            <a:ext cx="118386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2695" y="836712"/>
            <a:ext cx="10981716" cy="55806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 sz="2800"/>
            </a:lvl1pPr>
            <a:lvl2pPr marL="742950" indent="-285750">
              <a:buClr>
                <a:srgbClr val="C00000"/>
              </a:buClr>
              <a:buSzPct val="60000"/>
              <a:buFont typeface="Wingdings" panose="05000000000000000000" pitchFamily="2" charset="2"/>
              <a:buChar char="Ø"/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6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43807" y="188700"/>
            <a:ext cx="10441632" cy="540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111F36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96"/>
            <a:ext cx="118386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0" y="188700"/>
            <a:ext cx="370608" cy="540000"/>
            <a:chOff x="0" y="188700"/>
            <a:chExt cx="370550" cy="540000"/>
          </a:xfrm>
        </p:grpSpPr>
        <p:sp>
          <p:nvSpPr>
            <p:cNvPr id="12" name="矩形"/>
            <p:cNvSpPr/>
            <p:nvPr userDrawn="1"/>
          </p:nvSpPr>
          <p:spPr>
            <a:xfrm>
              <a:off x="0" y="188700"/>
              <a:ext cx="180000" cy="540000"/>
            </a:xfrm>
            <a:prstGeom prst="rect">
              <a:avLst/>
            </a:prstGeom>
            <a:solidFill>
              <a:srgbClr val="17223A"/>
            </a:solidFill>
            <a:ln w="635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  <p:sp>
          <p:nvSpPr>
            <p:cNvPr id="13" name="矩形"/>
            <p:cNvSpPr/>
            <p:nvPr userDrawn="1"/>
          </p:nvSpPr>
          <p:spPr>
            <a:xfrm>
              <a:off x="190550" y="188700"/>
              <a:ext cx="180000" cy="540000"/>
            </a:xfrm>
            <a:prstGeom prst="rect">
              <a:avLst/>
            </a:prstGeom>
            <a:solidFill>
              <a:srgbClr val="C00000"/>
            </a:solidFill>
            <a:ln w="635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2695" y="836712"/>
            <a:ext cx="5400844" cy="55806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 sz="2800"/>
            </a:lvl1pPr>
            <a:lvl2pPr marL="742950" indent="-285750">
              <a:buClr>
                <a:srgbClr val="C00000"/>
              </a:buClr>
              <a:buSzPct val="60000"/>
              <a:buFont typeface="Wingdings" panose="05000000000000000000" pitchFamily="2" charset="2"/>
              <a:buChar char="Ø"/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6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22"/>
          </p:nvPr>
        </p:nvSpPr>
        <p:spPr>
          <a:xfrm>
            <a:off x="6204787" y="836712"/>
            <a:ext cx="5400844" cy="55806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 sz="2800"/>
            </a:lvl1pPr>
            <a:lvl2pPr marL="742950" indent="-285750">
              <a:buClr>
                <a:srgbClr val="C00000"/>
              </a:buClr>
              <a:buSzPct val="60000"/>
              <a:buFont typeface="Wingdings" panose="05000000000000000000" pitchFamily="2" charset="2"/>
              <a:buChar char="Ø"/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6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43807" y="188700"/>
            <a:ext cx="10441632" cy="540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111F36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96"/>
            <a:ext cx="118386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 userDrawn="1"/>
        </p:nvGrpSpPr>
        <p:grpSpPr>
          <a:xfrm>
            <a:off x="0" y="188700"/>
            <a:ext cx="370608" cy="540000"/>
            <a:chOff x="0" y="188700"/>
            <a:chExt cx="370550" cy="540000"/>
          </a:xfrm>
        </p:grpSpPr>
        <p:sp>
          <p:nvSpPr>
            <p:cNvPr id="14" name="矩形"/>
            <p:cNvSpPr/>
            <p:nvPr userDrawn="1"/>
          </p:nvSpPr>
          <p:spPr>
            <a:xfrm>
              <a:off x="0" y="188700"/>
              <a:ext cx="180000" cy="540000"/>
            </a:xfrm>
            <a:prstGeom prst="rect">
              <a:avLst/>
            </a:prstGeom>
            <a:solidFill>
              <a:srgbClr val="17223A"/>
            </a:solidFill>
            <a:ln w="635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  <p:sp>
          <p:nvSpPr>
            <p:cNvPr id="15" name="矩形"/>
            <p:cNvSpPr/>
            <p:nvPr userDrawn="1"/>
          </p:nvSpPr>
          <p:spPr>
            <a:xfrm>
              <a:off x="190550" y="188700"/>
              <a:ext cx="180000" cy="540000"/>
            </a:xfrm>
            <a:prstGeom prst="rect">
              <a:avLst/>
            </a:prstGeom>
            <a:solidFill>
              <a:srgbClr val="C00000"/>
            </a:solidFill>
            <a:ln w="635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深色背景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"/>
          <p:cNvSpPr/>
          <p:nvPr userDrawn="1"/>
        </p:nvSpPr>
        <p:spPr>
          <a:xfrm>
            <a:off x="0" y="188640"/>
            <a:ext cx="180028" cy="540000"/>
          </a:xfrm>
          <a:prstGeom prst="rect">
            <a:avLst/>
          </a:prstGeom>
          <a:solidFill>
            <a:srgbClr val="FFFFFF"/>
          </a:solidFill>
          <a:ln w="635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sp>
        <p:nvSpPr>
          <p:cNvPr id="7" name="矩形"/>
          <p:cNvSpPr/>
          <p:nvPr userDrawn="1"/>
        </p:nvSpPr>
        <p:spPr>
          <a:xfrm>
            <a:off x="190580" y="188640"/>
            <a:ext cx="180028" cy="540000"/>
          </a:xfrm>
          <a:prstGeom prst="rect">
            <a:avLst/>
          </a:prstGeom>
          <a:solidFill>
            <a:srgbClr val="C00000"/>
          </a:solidFill>
          <a:ln w="635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42647" y="188700"/>
            <a:ext cx="10441632" cy="540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40"/>
            <a:ext cx="118327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深色背景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431446" y="0"/>
            <a:ext cx="8760872" cy="6858000"/>
          </a:xfrm>
          <a:prstGeom prst="rect">
            <a:avLst/>
          </a:prstGeom>
          <a:solidFill>
            <a:schemeClr val="bg1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3503465" y="188640"/>
            <a:ext cx="7381973" cy="540000"/>
          </a:xfrm>
          <a:prstGeom prst="rect">
            <a:avLst/>
          </a:prstGeom>
        </p:spPr>
        <p:txBody>
          <a:bodyPr wrap="square" lIns="0" tIns="36000" rIns="0" bIns="0" anchor="t" anchorCtr="0">
            <a:noAutofit/>
          </a:bodyPr>
          <a:lstStyle>
            <a:lvl1pPr algn="ctr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" name="矩形"/>
          <p:cNvSpPr/>
          <p:nvPr userDrawn="1"/>
        </p:nvSpPr>
        <p:spPr>
          <a:xfrm>
            <a:off x="0" y="188700"/>
            <a:ext cx="180028" cy="540000"/>
          </a:xfrm>
          <a:prstGeom prst="rect">
            <a:avLst/>
          </a:prstGeom>
          <a:solidFill>
            <a:srgbClr val="FFFFFF"/>
          </a:solidFill>
          <a:ln w="6350" cap="flat">
            <a:solidFill>
              <a:schemeClr val="bg1"/>
            </a:solidFill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sp>
        <p:nvSpPr>
          <p:cNvPr id="11" name="矩形"/>
          <p:cNvSpPr/>
          <p:nvPr userDrawn="1"/>
        </p:nvSpPr>
        <p:spPr>
          <a:xfrm>
            <a:off x="190580" y="188640"/>
            <a:ext cx="180028" cy="540000"/>
          </a:xfrm>
          <a:prstGeom prst="rect">
            <a:avLst/>
          </a:prstGeom>
          <a:solidFill>
            <a:srgbClr val="C00000"/>
          </a:solidFill>
          <a:ln w="6350" cap="flat">
            <a:solidFill>
              <a:srgbClr val="C00000"/>
            </a:solidFill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96"/>
            <a:ext cx="118386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深2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431446" y="0"/>
            <a:ext cx="8760872" cy="6858000"/>
          </a:xfrm>
          <a:prstGeom prst="rect">
            <a:avLst/>
          </a:prstGeom>
          <a:solidFill>
            <a:schemeClr val="bg1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3467456" y="188640"/>
            <a:ext cx="8282214" cy="540000"/>
          </a:xfrm>
          <a:prstGeom prst="rect">
            <a:avLst/>
          </a:prstGeom>
        </p:spPr>
        <p:txBody>
          <a:bodyPr wrap="none" lIns="0" tIns="0" rIns="0" bIns="0" anchor="ctr" anchorCtr="1">
            <a:noAutofit/>
          </a:bodyPr>
          <a:lstStyle>
            <a:lvl1pPr algn="ctr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1821689" y="188700"/>
            <a:ext cx="370608" cy="540000"/>
            <a:chOff x="11809332" y="188700"/>
            <a:chExt cx="370550" cy="540000"/>
          </a:xfrm>
        </p:grpSpPr>
        <p:sp>
          <p:nvSpPr>
            <p:cNvPr id="8" name="矩形"/>
            <p:cNvSpPr/>
            <p:nvPr userDrawn="1"/>
          </p:nvSpPr>
          <p:spPr>
            <a:xfrm>
              <a:off x="11809332" y="188700"/>
              <a:ext cx="180000" cy="540000"/>
            </a:xfrm>
            <a:prstGeom prst="rect">
              <a:avLst/>
            </a:prstGeom>
            <a:solidFill>
              <a:srgbClr val="1722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  <p:sp>
          <p:nvSpPr>
            <p:cNvPr id="12" name="矩形"/>
            <p:cNvSpPr/>
            <p:nvPr userDrawn="1"/>
          </p:nvSpPr>
          <p:spPr>
            <a:xfrm>
              <a:off x="11999882" y="188700"/>
              <a:ext cx="180000" cy="540000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  <p:sp>
          <p:nvSpPr>
            <p:cNvPr id="14" name="矩形"/>
            <p:cNvSpPr/>
            <p:nvPr userDrawn="1"/>
          </p:nvSpPr>
          <p:spPr>
            <a:xfrm>
              <a:off x="11999882" y="188700"/>
              <a:ext cx="180000" cy="540000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sz="1800" dirty="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深色背景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9720" y="0"/>
            <a:ext cx="12202039" cy="1674066"/>
          </a:xfrm>
          <a:prstGeom prst="rect">
            <a:avLst/>
          </a:prstGeom>
          <a:solidFill>
            <a:schemeClr val="bg1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56" y="5183934"/>
            <a:ext cx="12202039" cy="1674066"/>
          </a:xfrm>
          <a:prstGeom prst="rect">
            <a:avLst/>
          </a:prstGeom>
          <a:solidFill>
            <a:schemeClr val="bg1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13" name="矩形"/>
          <p:cNvSpPr/>
          <p:nvPr userDrawn="1"/>
        </p:nvSpPr>
        <p:spPr>
          <a:xfrm>
            <a:off x="0" y="188700"/>
            <a:ext cx="180028" cy="540000"/>
          </a:xfrm>
          <a:prstGeom prst="rect">
            <a:avLst/>
          </a:prstGeom>
          <a:solidFill>
            <a:srgbClr val="17223A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sp>
        <p:nvSpPr>
          <p:cNvPr id="14" name="矩形"/>
          <p:cNvSpPr/>
          <p:nvPr userDrawn="1"/>
        </p:nvSpPr>
        <p:spPr>
          <a:xfrm>
            <a:off x="190580" y="188700"/>
            <a:ext cx="180028" cy="540000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sp>
        <p:nvSpPr>
          <p:cNvPr id="8" name="矩形"/>
          <p:cNvSpPr/>
          <p:nvPr userDrawn="1"/>
        </p:nvSpPr>
        <p:spPr>
          <a:xfrm>
            <a:off x="190580" y="188700"/>
            <a:ext cx="180028" cy="540000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800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43807" y="188700"/>
            <a:ext cx="10441632" cy="540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111F36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29" y="224696"/>
            <a:ext cx="118386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深色背景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852361" y="0"/>
            <a:ext cx="5339957" cy="6858000"/>
          </a:xfrm>
          <a:prstGeom prst="rect">
            <a:avLst/>
          </a:prstGeom>
          <a:solidFill>
            <a:schemeClr val="bg1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119" y="3104964"/>
            <a:ext cx="1639204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/>
          <p:cNvCxnSpPr/>
          <p:nvPr userDrawn="1"/>
        </p:nvCxnSpPr>
        <p:spPr>
          <a:xfrm>
            <a:off x="479177" y="512676"/>
            <a:ext cx="5940928" cy="0"/>
          </a:xfrm>
          <a:prstGeom prst="line">
            <a:avLst/>
          </a:prstGeom>
          <a:ln w="6350">
            <a:solidFill>
              <a:srgbClr val="E9B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446"/>
          <p:cNvSpPr txBox="1"/>
          <p:nvPr userDrawn="1"/>
        </p:nvSpPr>
        <p:spPr>
          <a:xfrm>
            <a:off x="489026" y="3018918"/>
            <a:ext cx="4535011" cy="513715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spAutoFit/>
          </a:bodyPr>
          <a:lstStyle>
            <a:lvl1pPr defTabSz="904875">
              <a:lnSpc>
                <a:spcPct val="90000"/>
              </a:lnSpc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多谢您的宝贵时间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Shape 447"/>
          <p:cNvSpPr txBox="1"/>
          <p:nvPr userDrawn="1"/>
        </p:nvSpPr>
        <p:spPr>
          <a:xfrm>
            <a:off x="489026" y="2576323"/>
            <a:ext cx="4535011" cy="316865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spAutoFit/>
          </a:bodyPr>
          <a:lstStyle>
            <a:lvl1pPr defTabSz="904875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Thank you for </a:t>
            </a:r>
            <a:r>
              <a:rPr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your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r>
              <a:rPr dirty="0"/>
              <a:t>.</a:t>
            </a:r>
            <a:endParaRPr dirty="0"/>
          </a:p>
        </p:txBody>
      </p:sp>
      <p:sp>
        <p:nvSpPr>
          <p:cNvPr id="14" name="Shape 446"/>
          <p:cNvSpPr txBox="1"/>
          <p:nvPr userDrawn="1"/>
        </p:nvSpPr>
        <p:spPr>
          <a:xfrm>
            <a:off x="489026" y="4365104"/>
            <a:ext cx="3925049" cy="2389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noAutofit/>
          </a:bodyPr>
          <a:lstStyle>
            <a:lvl1pPr algn="ctr" defTabSz="904875">
              <a:lnSpc>
                <a:spcPct val="90000"/>
              </a:lnSpc>
              <a:defRPr sz="1200">
                <a:solidFill>
                  <a:srgbClr val="111F36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lvl1pPr>
          </a:lstStyle>
          <a:p>
            <a:pPr algn="l"/>
            <a:r>
              <a:rPr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宇动源（北京）信息技术有限公司</a:t>
            </a:r>
            <a:endParaRPr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" name="内容占位符 16"/>
          <p:cNvSpPr>
            <a:spLocks noGrp="1"/>
          </p:cNvSpPr>
          <p:nvPr>
            <p:ph sz="quarter" idx="10" hasCustomPrompt="1"/>
          </p:nvPr>
        </p:nvSpPr>
        <p:spPr>
          <a:xfrm>
            <a:off x="1018801" y="4761148"/>
            <a:ext cx="2196587" cy="257369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lang="zh-CN" altLang="en-US" sz="1200" spc="60" smtClean="0">
                <a:solidFill>
                  <a:srgbClr val="FFFFFF"/>
                </a:solidFill>
                <a:cs typeface="+mj-cs"/>
              </a:defRPr>
            </a:lvl1pPr>
            <a:lvl2pPr>
              <a:defRPr lang="zh-CN" altLang="en-US" sz="1800" smtClean="0">
                <a:latin typeface="+mn-lt"/>
                <a:ea typeface="+mn-ea"/>
              </a:defRPr>
            </a:lvl2pPr>
            <a:lvl3pPr>
              <a:defRPr lang="zh-CN" altLang="en-US" sz="1800" smtClean="0">
                <a:latin typeface="+mn-lt"/>
                <a:ea typeface="+mn-ea"/>
              </a:defRPr>
            </a:lvl3pPr>
            <a:lvl4pPr>
              <a:defRPr lang="zh-CN" altLang="en-US" sz="1800" smtClean="0">
                <a:latin typeface="+mn-lt"/>
                <a:ea typeface="+mn-ea"/>
              </a:defRPr>
            </a:lvl4pPr>
            <a:lvl5pPr>
              <a:defRPr lang="zh-CN" altLang="en-US" sz="1800">
                <a:latin typeface="+mn-lt"/>
                <a:ea typeface="+mn-ea"/>
              </a:defRPr>
            </a:lvl5pPr>
          </a:lstStyle>
          <a:p>
            <a:pPr marL="0" lvl="0" defTabSz="870585"/>
            <a:r>
              <a:rPr lang="zh-CN" altLang="en-US" dirty="0"/>
              <a:t>主讲人：</a:t>
            </a:r>
            <a:r>
              <a:rPr lang="en-US" altLang="zh-CN" dirty="0"/>
              <a:t>XXX</a:t>
            </a:r>
            <a:endParaRPr lang="zh-CN" alt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852361" y="420343"/>
            <a:ext cx="5339957" cy="18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spc="500" baseline="0" dirty="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</a:rPr>
              <a:t>让软件开发艺术化</a:t>
            </a:r>
            <a:r>
              <a:rPr lang="zh-CN" altLang="en-US" sz="1200" kern="0" spc="500" baseline="0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Wingdings" panose="05000000000000000000"/>
              </a:rPr>
              <a:t></a:t>
            </a:r>
            <a:r>
              <a:rPr lang="zh-CN" altLang="en-US" sz="1200" kern="0" spc="500" baseline="0" dirty="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</a:rPr>
              <a:t>数据发掘去技术化</a:t>
            </a:r>
            <a:endParaRPr lang="en-US" altLang="zh-CN" sz="1200" kern="0" spc="500" baseline="0" dirty="0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" name="TextBox 1"/>
          <p:cNvSpPr txBox="1"/>
          <p:nvPr userDrawn="1"/>
        </p:nvSpPr>
        <p:spPr>
          <a:xfrm>
            <a:off x="6996399" y="6237312"/>
            <a:ext cx="5005338" cy="23890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>
            <a:noAutofit/>
          </a:bodyPr>
          <a:lstStyle>
            <a:defPPr>
              <a:defRPr lang="zh-CN"/>
            </a:defPPr>
            <a:lvl1pPr algn="ctr" defTabSz="904875">
              <a:lnSpc>
                <a:spcPct val="90000"/>
              </a:lnSpc>
              <a:defRPr sz="1200">
                <a:solidFill>
                  <a:srgbClr val="111F36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 lvl="0"/>
            <a:r>
              <a:rPr lang="zh-CN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成为企业软件的核心引擎，为国产软件铸魂，为中国制造赋能</a:t>
            </a:r>
            <a:endParaRPr lang="zh-CN" alt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6" y="4653136"/>
            <a:ext cx="473515" cy="47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>
            <a:spLocks noChangeAspect="1"/>
          </p:cNvSpPr>
          <p:nvPr userDrawn="1"/>
        </p:nvSpPr>
        <p:spPr>
          <a:xfrm>
            <a:off x="3166564" y="3010156"/>
            <a:ext cx="862862" cy="864000"/>
          </a:xfrm>
          <a:prstGeom prst="ellipse">
            <a:avLst/>
          </a:prstGeom>
          <a:noFill/>
          <a:ln w="12700">
            <a:solidFill>
              <a:srgbClr val="FDD78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rtlCol="0" anchor="ctr">
            <a:noAutofit/>
          </a:bodyPr>
          <a:lstStyle/>
          <a:p>
            <a:pPr lvl="0"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1" y="0"/>
            <a:ext cx="3636568" cy="6849421"/>
          </a:xfrm>
          <a:prstGeom prst="rect">
            <a:avLst/>
          </a:prstGeom>
          <a:solidFill>
            <a:srgbClr val="2E313F"/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lvl="0"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636568" y="0"/>
            <a:ext cx="0" cy="3024000"/>
          </a:xfrm>
          <a:prstGeom prst="line">
            <a:avLst/>
          </a:prstGeom>
          <a:ln w="12700">
            <a:solidFill>
              <a:srgbClr val="FDD78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3647504" y="3874156"/>
            <a:ext cx="0" cy="2988000"/>
          </a:xfrm>
          <a:prstGeom prst="line">
            <a:avLst/>
          </a:prstGeom>
          <a:ln w="12700">
            <a:solidFill>
              <a:srgbClr val="FDD78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2"/>
          <p:cNvSpPr>
            <a:spLocks noGrp="1"/>
          </p:cNvSpPr>
          <p:nvPr>
            <p:ph type="title"/>
          </p:nvPr>
        </p:nvSpPr>
        <p:spPr>
          <a:xfrm>
            <a:off x="298949" y="1124808"/>
            <a:ext cx="3060478" cy="576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rgbClr val="E5D4C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288044" y="3032956"/>
            <a:ext cx="3060478" cy="2520000"/>
          </a:xfrm>
          <a:prstGeom prst="rect">
            <a:avLst/>
          </a:prstGeom>
        </p:spPr>
        <p:txBody>
          <a:bodyPr lIns="0" tIns="0" rIns="0" bIns="0"/>
          <a:lstStyle>
            <a:lvl1pPr marL="0" indent="266700">
              <a:lnSpc>
                <a:spcPct val="125000"/>
              </a:lnSpc>
              <a:spcBef>
                <a:spcPts val="0"/>
              </a:spcBef>
              <a:buNone/>
              <a:defRPr sz="1200">
                <a:solidFill>
                  <a:srgbClr val="E7D5C1"/>
                </a:solidFill>
              </a:defRPr>
            </a:lvl1pPr>
            <a:lvl2pPr marL="457200" indent="0">
              <a:buNone/>
              <a:defRPr sz="1400">
                <a:solidFill>
                  <a:srgbClr val="E7D5C1"/>
                </a:solidFill>
              </a:defRPr>
            </a:lvl2pPr>
            <a:lvl3pPr marL="914400" indent="0">
              <a:buNone/>
              <a:defRPr sz="1200">
                <a:solidFill>
                  <a:srgbClr val="E7D5C1"/>
                </a:solidFill>
              </a:defRPr>
            </a:lvl3pPr>
            <a:lvl4pPr marL="1371600" indent="0">
              <a:buNone/>
              <a:defRPr sz="1100">
                <a:solidFill>
                  <a:srgbClr val="E7D5C1"/>
                </a:solidFill>
              </a:defRPr>
            </a:lvl4pPr>
            <a:lvl5pPr marL="1828800" indent="0">
              <a:buNone/>
              <a:defRPr sz="1100">
                <a:solidFill>
                  <a:srgbClr val="E7D5C1"/>
                </a:solidFill>
              </a:defRPr>
            </a:lvl5pPr>
          </a:lstStyle>
          <a:p>
            <a:pPr lvl="0"/>
            <a:r>
              <a:rPr lang="zh-CN" altLang="en-US" dirty="0"/>
              <a:t>您的内容打在这里，或者通过复制您的文本后，在此框中选择粘贴，并选择只保留文字。简明扼要的说明内容，此为图示举例，请根据您的具体内容酌情修改。您的内容打在这里，或者通过复制您的文本后，在此框中选择粘贴，并选择只保留文字。简明扼要的说明内容，此为图示举例，请根据您的具体内容酌情修改。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64" y="440720"/>
            <a:ext cx="118327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"/>
          <p:cNvSpPr/>
          <p:nvPr userDrawn="1"/>
        </p:nvSpPr>
        <p:spPr>
          <a:xfrm>
            <a:off x="0" y="188700"/>
            <a:ext cx="324623" cy="540000"/>
          </a:xfrm>
          <a:prstGeom prst="rect">
            <a:avLst/>
          </a:prstGeom>
          <a:solidFill>
            <a:srgbClr val="17223A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sz="1200" dirty="0"/>
          </a:p>
        </p:txBody>
      </p:sp>
      <p:sp>
        <p:nvSpPr>
          <p:cNvPr id="10" name="文本占位符 4"/>
          <p:cNvSpPr>
            <a:spLocks noGrp="1"/>
          </p:cNvSpPr>
          <p:nvPr>
            <p:ph type="body" sz="quarter" idx="20" hasCustomPrompt="1"/>
          </p:nvPr>
        </p:nvSpPr>
        <p:spPr>
          <a:xfrm>
            <a:off x="46597" y="188640"/>
            <a:ext cx="504079" cy="54000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3200" b="1" i="0" u="none" strike="noStrike" cap="none" spc="0" normalizeH="0" baseline="0" dirty="0">
                <a:ln>
                  <a:noFill/>
                </a:ln>
                <a:solidFill>
                  <a:srgbClr val="A72118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55" y="188700"/>
            <a:ext cx="11341772" cy="540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111F36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pPr marL="0" marR="0" lvl="0" indent="0" algn="l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22" y="6356351"/>
            <a:ext cx="2743272" cy="365125"/>
          </a:xfrm>
          <a:prstGeom prst="rect">
            <a:avLst/>
          </a:prstGeom>
        </p:spPr>
        <p:txBody>
          <a:bodyPr/>
          <a:lstStyle/>
          <a:p>
            <a:fld id="{23E3E098-07F2-064B-BC82-74D9CB0BAE2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706" y="6356351"/>
            <a:ext cx="4114907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824" y="6356351"/>
            <a:ext cx="2743272" cy="365125"/>
          </a:xfrm>
          <a:prstGeom prst="rect">
            <a:avLst/>
          </a:prstGeom>
        </p:spPr>
        <p:txBody>
          <a:bodyPr/>
          <a:lstStyle/>
          <a:p>
            <a:fld id="{3A4D89FB-007B-7147-8D5B-23D6A3F1E86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2F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b="37304"/>
          <a:stretch>
            <a:fillRect/>
          </a:stretch>
        </p:blipFill>
        <p:spPr>
          <a:xfrm>
            <a:off x="9381490" y="6224332"/>
            <a:ext cx="2557463" cy="4685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5" Type="http://schemas.openxmlformats.org/officeDocument/2006/relationships/image" Target="../media/image10.png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D7DD7-6565-7248-9F56-7C54F69277A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0829E-5B02-4F40-A6B2-DD933435EF9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等线" panose="02010600030101010101" charset="-122"/>
          <a:ea typeface="等线" panose="02010600030101010101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等线" panose="02010600030101010101" charset="-122"/>
          <a:ea typeface="等线" panose="02010600030101010101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等线" panose="02010600030101010101" charset="-122"/>
          <a:ea typeface="等线" panose="02010600030101010101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charset="-122"/>
          <a:ea typeface="等线" panose="02010600030101010101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等线" panose="02010600030101010101" charset="-122"/>
          <a:ea typeface="等线" panose="02010600030101010101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等线" panose="02010600030101010101" charset="-122"/>
          <a:ea typeface="等线" panose="02010600030101010101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6.xml"/><Relationship Id="rId3" Type="http://schemas.microsoft.com/office/2007/relationships/hdphoto" Target="../media/image97.wdp"/><Relationship Id="rId2" Type="http://schemas.openxmlformats.org/officeDocument/2006/relationships/image" Target="../media/image96.png"/><Relationship Id="rId1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3" Type="http://schemas.microsoft.com/office/2007/relationships/hdphoto" Target="../media/image100.wdp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microsoft.com/office/2007/relationships/hdphoto" Target="../media/image105.wdp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6" Type="http://schemas.openxmlformats.org/officeDocument/2006/relationships/notesSlide" Target="../notesSlides/notesSlide16.xml"/><Relationship Id="rId25" Type="http://schemas.openxmlformats.org/officeDocument/2006/relationships/slideLayout" Target="../slideLayouts/slideLayout16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0" Type="http://schemas.openxmlformats.org/officeDocument/2006/relationships/notesSlide" Target="../notesSlides/notesSlide5.xml"/><Relationship Id="rId6" Type="http://schemas.openxmlformats.org/officeDocument/2006/relationships/image" Target="../media/image22.png"/><Relationship Id="rId59" Type="http://schemas.openxmlformats.org/officeDocument/2006/relationships/slideLayout" Target="../slideLayouts/slideLayout16.xml"/><Relationship Id="rId58" Type="http://schemas.openxmlformats.org/officeDocument/2006/relationships/image" Target="../media/image74.png"/><Relationship Id="rId57" Type="http://schemas.openxmlformats.org/officeDocument/2006/relationships/image" Target="../media/image73.png"/><Relationship Id="rId56" Type="http://schemas.openxmlformats.org/officeDocument/2006/relationships/image" Target="../media/image72.png"/><Relationship Id="rId55" Type="http://schemas.openxmlformats.org/officeDocument/2006/relationships/image" Target="../media/image71.png"/><Relationship Id="rId54" Type="http://schemas.openxmlformats.org/officeDocument/2006/relationships/image" Target="../media/image70.png"/><Relationship Id="rId53" Type="http://schemas.openxmlformats.org/officeDocument/2006/relationships/image" Target="../media/image69.png"/><Relationship Id="rId52" Type="http://schemas.openxmlformats.org/officeDocument/2006/relationships/image" Target="../media/image68.png"/><Relationship Id="rId51" Type="http://schemas.openxmlformats.org/officeDocument/2006/relationships/image" Target="../media/image67.png"/><Relationship Id="rId50" Type="http://schemas.openxmlformats.org/officeDocument/2006/relationships/image" Target="../media/image66.png"/><Relationship Id="rId5" Type="http://schemas.openxmlformats.org/officeDocument/2006/relationships/image" Target="../media/image21.png"/><Relationship Id="rId49" Type="http://schemas.openxmlformats.org/officeDocument/2006/relationships/image" Target="../media/image65.png"/><Relationship Id="rId48" Type="http://schemas.openxmlformats.org/officeDocument/2006/relationships/image" Target="../media/image64.png"/><Relationship Id="rId47" Type="http://schemas.openxmlformats.org/officeDocument/2006/relationships/image" Target="../media/image63.png"/><Relationship Id="rId46" Type="http://schemas.openxmlformats.org/officeDocument/2006/relationships/image" Target="../media/image62.png"/><Relationship Id="rId45" Type="http://schemas.openxmlformats.org/officeDocument/2006/relationships/image" Target="../media/image61.png"/><Relationship Id="rId44" Type="http://schemas.openxmlformats.org/officeDocument/2006/relationships/image" Target="../media/image60.png"/><Relationship Id="rId43" Type="http://schemas.openxmlformats.org/officeDocument/2006/relationships/image" Target="../media/image59.png"/><Relationship Id="rId42" Type="http://schemas.openxmlformats.org/officeDocument/2006/relationships/image" Target="../media/image58.png"/><Relationship Id="rId41" Type="http://schemas.openxmlformats.org/officeDocument/2006/relationships/image" Target="../media/image57.png"/><Relationship Id="rId40" Type="http://schemas.openxmlformats.org/officeDocument/2006/relationships/image" Target="../media/image56.png"/><Relationship Id="rId4" Type="http://schemas.openxmlformats.org/officeDocument/2006/relationships/image" Target="../media/image20.png"/><Relationship Id="rId39" Type="http://schemas.openxmlformats.org/officeDocument/2006/relationships/image" Target="../media/image55.png"/><Relationship Id="rId38" Type="http://schemas.openxmlformats.org/officeDocument/2006/relationships/image" Target="../media/image54.png"/><Relationship Id="rId37" Type="http://schemas.openxmlformats.org/officeDocument/2006/relationships/image" Target="../media/image53.png"/><Relationship Id="rId36" Type="http://schemas.openxmlformats.org/officeDocument/2006/relationships/image" Target="../media/image52.png"/><Relationship Id="rId35" Type="http://schemas.openxmlformats.org/officeDocument/2006/relationships/image" Target="../media/image51.png"/><Relationship Id="rId34" Type="http://schemas.openxmlformats.org/officeDocument/2006/relationships/image" Target="../media/image50.png"/><Relationship Id="rId33" Type="http://schemas.openxmlformats.org/officeDocument/2006/relationships/image" Target="../media/image49.png"/><Relationship Id="rId32" Type="http://schemas.openxmlformats.org/officeDocument/2006/relationships/image" Target="../media/image48.png"/><Relationship Id="rId31" Type="http://schemas.openxmlformats.org/officeDocument/2006/relationships/image" Target="../media/image47.png"/><Relationship Id="rId30" Type="http://schemas.openxmlformats.org/officeDocument/2006/relationships/image" Target="../media/image46.png"/><Relationship Id="rId3" Type="http://schemas.openxmlformats.org/officeDocument/2006/relationships/image" Target="../media/image19.png"/><Relationship Id="rId29" Type="http://schemas.openxmlformats.org/officeDocument/2006/relationships/image" Target="../media/image45.png"/><Relationship Id="rId28" Type="http://schemas.openxmlformats.org/officeDocument/2006/relationships/image" Target="../media/image44.png"/><Relationship Id="rId27" Type="http://schemas.openxmlformats.org/officeDocument/2006/relationships/image" Target="../media/image43.png"/><Relationship Id="rId26" Type="http://schemas.openxmlformats.org/officeDocument/2006/relationships/image" Target="../media/image42.png"/><Relationship Id="rId25" Type="http://schemas.openxmlformats.org/officeDocument/2006/relationships/image" Target="../media/image41.png"/><Relationship Id="rId24" Type="http://schemas.openxmlformats.org/officeDocument/2006/relationships/image" Target="../media/image40.png"/><Relationship Id="rId23" Type="http://schemas.openxmlformats.org/officeDocument/2006/relationships/image" Target="../media/image39.png"/><Relationship Id="rId22" Type="http://schemas.openxmlformats.org/officeDocument/2006/relationships/image" Target="../media/image38.png"/><Relationship Id="rId21" Type="http://schemas.openxmlformats.org/officeDocument/2006/relationships/image" Target="../media/image37.png"/><Relationship Id="rId20" Type="http://schemas.openxmlformats.org/officeDocument/2006/relationships/image" Target="../media/image36.png"/><Relationship Id="rId2" Type="http://schemas.openxmlformats.org/officeDocument/2006/relationships/image" Target="../media/image18.png"/><Relationship Id="rId19" Type="http://schemas.openxmlformats.org/officeDocument/2006/relationships/image" Target="../media/image35.png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sv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16.xml"/><Relationship Id="rId17" Type="http://schemas.openxmlformats.org/officeDocument/2006/relationships/image" Target="../media/image91.png"/><Relationship Id="rId16" Type="http://schemas.openxmlformats.org/officeDocument/2006/relationships/image" Target="../media/image90.png"/><Relationship Id="rId15" Type="http://schemas.openxmlformats.org/officeDocument/2006/relationships/image" Target="../media/image89.png"/><Relationship Id="rId14" Type="http://schemas.openxmlformats.org/officeDocument/2006/relationships/image" Target="../media/image88.emf"/><Relationship Id="rId13" Type="http://schemas.openxmlformats.org/officeDocument/2006/relationships/image" Target="../media/image87.emf"/><Relationship Id="rId12" Type="http://schemas.openxmlformats.org/officeDocument/2006/relationships/image" Target="../media/image86.png"/><Relationship Id="rId11" Type="http://schemas.openxmlformats.org/officeDocument/2006/relationships/image" Target="../media/image85.png"/><Relationship Id="rId10" Type="http://schemas.openxmlformats.org/officeDocument/2006/relationships/image" Target="../media/image84.png"/><Relationship Id="rId1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" y="542035"/>
            <a:ext cx="1908175" cy="534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639" y="483615"/>
            <a:ext cx="2390775" cy="6694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48414" y="4391375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 京 站</a:t>
            </a:r>
            <a:endParaRPr kumimoji="1"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125" y="4490648"/>
            <a:ext cx="203200" cy="355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3154" y="1463390"/>
            <a:ext cx="7053580" cy="2584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工业互联网平台</a:t>
            </a:r>
            <a:endParaRPr kumimoji="1"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能源行业的应用与实践</a:t>
            </a:r>
            <a:endParaRPr kumimoji="1"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反白（用于深色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025" y="567055"/>
            <a:ext cx="1415415" cy="5600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数据可视化的未来发展趋势"/>
          <p:cNvSpPr txBox="1"/>
          <p:nvPr/>
        </p:nvSpPr>
        <p:spPr>
          <a:xfrm>
            <a:off x="1364805" y="79734"/>
            <a:ext cx="9692864" cy="5651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>
              <a:spcBef>
                <a:spcPct val="0"/>
              </a:spcBef>
              <a:buNone/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111F36"/>
                </a:solidFill>
                <a:effectLst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</a:lstStyle>
          <a:p>
            <a:r>
              <a:rPr lang="zh-CN" altLang="en-US" dirty="0"/>
              <a:t>中国华能集团工业互联网平台，流程行业标杆</a:t>
            </a:r>
            <a:endParaRPr lang="en-US" altLang="zh-CN" dirty="0"/>
          </a:p>
        </p:txBody>
      </p:sp>
      <p:sp>
        <p:nvSpPr>
          <p:cNvPr id="777" name="Python的创始人为荷兰人吉多·范罗苏姆 （Guido van Rossum）。1989年圣诞节期间，在阿姆斯特丹，Guido为了打发圣诞节的无趣，决心开发一个新的脚本解释程序，作为ABC 语言的一种继承。"/>
          <p:cNvSpPr/>
          <p:nvPr/>
        </p:nvSpPr>
        <p:spPr>
          <a:xfrm>
            <a:off x="331046" y="1984519"/>
            <a:ext cx="5364190" cy="893952"/>
          </a:xfrm>
          <a:prstGeom prst="rect">
            <a:avLst/>
          </a:prstGeom>
          <a:ln w="12700">
            <a:miter lim="400000"/>
          </a:ln>
        </p:spPr>
        <p:txBody>
          <a:bodyPr lIns="36000" tIns="36000" rIns="36000" bIns="36000"/>
          <a:lstStyle>
            <a:lvl1pPr algn="just">
              <a:lnSpc>
                <a:spcPct val="120000"/>
              </a:lnSpc>
              <a:defRPr sz="1200">
                <a:solidFill>
                  <a:srgbClr val="6D665D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建有完善的集团主平台、区域子平台和厂侧智能应用体系，建立了标准体系；接入全部火电机组，采集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1084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万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+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数据点；接入全部水电机组，数据接入点超过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200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万点；接入新能源集控数据等，目前平台拥有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213.7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亿条数据。</a:t>
            </a:r>
            <a:endParaRPr lang="zh-CN" alt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778" name="功能齐全、相互融合"/>
          <p:cNvSpPr txBox="1"/>
          <p:nvPr/>
        </p:nvSpPr>
        <p:spPr>
          <a:xfrm>
            <a:off x="331044" y="1243866"/>
            <a:ext cx="5513087" cy="34798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rgbClr val="D7C8B4"/>
                </a:solidFill>
              </a:defRPr>
            </a:lvl1pPr>
          </a:lstStyle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工信部流程行业工业互联网示范单位，电力行业标杆</a:t>
            </a:r>
            <a:endParaRPr b="1" dirty="0">
              <a:solidFill>
                <a:schemeClr val="accent6">
                  <a:lumMod val="50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79" name="我是一句点题核心内容。"/>
          <p:cNvSpPr txBox="1"/>
          <p:nvPr/>
        </p:nvSpPr>
        <p:spPr>
          <a:xfrm>
            <a:off x="331045" y="1711918"/>
            <a:ext cx="4185920" cy="25527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>
            <a:spAutoFit/>
          </a:bodyPr>
          <a:lstStyle>
            <a:lvl1pPr>
              <a:defRPr sz="1200">
                <a:solidFill>
                  <a:srgbClr val="D77E33"/>
                </a:solidFill>
              </a:defRPr>
            </a:lvl1pPr>
          </a:lstStyle>
          <a:p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已经通过工信部的整体验收，并获得工信部领导的高度评价</a:t>
            </a:r>
            <a:r>
              <a:rPr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。</a:t>
            </a:r>
            <a:endParaRPr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80" name="Python的创始人为荷兰人吉多·范罗苏姆 （Guido van Rossum）。1989年圣诞节期间，在阿姆斯特丹，Guido为了打发圣诞节的无趣，决心开发一个新的脚本解释程序，作为ABC 语言的一种继承。"/>
          <p:cNvSpPr/>
          <p:nvPr/>
        </p:nvSpPr>
        <p:spPr>
          <a:xfrm>
            <a:off x="6276791" y="1984519"/>
            <a:ext cx="5508000" cy="893952"/>
          </a:xfrm>
          <a:prstGeom prst="rect">
            <a:avLst/>
          </a:prstGeom>
          <a:ln w="12700">
            <a:miter lim="400000"/>
          </a:ln>
        </p:spPr>
        <p:txBody>
          <a:bodyPr lIns="0" tIns="36000" rIns="0" bIns="36000"/>
          <a:lstStyle>
            <a:lvl1pPr algn="just">
              <a:lnSpc>
                <a:spcPct val="120000"/>
              </a:lnSpc>
              <a:defRPr sz="1200">
                <a:solidFill>
                  <a:srgbClr val="6D665D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宇动源提供平台及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66+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PingFang SC Regular" panose="020B0400000000000000" charset="-122"/>
              </a:rPr>
              <a:t>个开发工具，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注册用户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128989+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人， 工业机理模型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6900+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个，工业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APP 4786+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个，累计工业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APP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下载次数</a:t>
            </a:r>
            <a:r>
              <a:rPr lang="en-US" altLang="zh-CN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1.37</a:t>
            </a:r>
            <a:r>
              <a:rPr lang="zh-CN" alt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万次。已经初步形成产、学、研、用协同联动生态体系。</a:t>
            </a:r>
            <a:endParaRPr lang="zh-CN" altLang="en-US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781" name="功能齐全、相互融合"/>
          <p:cNvSpPr txBox="1"/>
          <p:nvPr/>
        </p:nvSpPr>
        <p:spPr>
          <a:xfrm>
            <a:off x="6276791" y="1243866"/>
            <a:ext cx="5580008" cy="347980"/>
          </a:xfrm>
          <a:prstGeom prst="rect">
            <a:avLst/>
          </a:prstGeom>
          <a:ln w="12700">
            <a:miter lim="400000"/>
          </a:ln>
        </p:spPr>
        <p:txBody>
          <a:bodyPr wrap="square" lIns="0" tIns="36000" rIns="0" bIns="36000">
            <a:spAutoFit/>
          </a:bodyPr>
          <a:lstStyle>
            <a:lvl1pPr>
              <a:defRPr>
                <a:solidFill>
                  <a:srgbClr val="D7C8B4"/>
                </a:solidFill>
              </a:defRPr>
            </a:lvl1pPr>
          </a:lstStyle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流程行业国内最早，应用多、伙伴多、效果好、影响大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82" name="我是一句点题核心内容。"/>
          <p:cNvSpPr txBox="1"/>
          <p:nvPr/>
        </p:nvSpPr>
        <p:spPr>
          <a:xfrm>
            <a:off x="6276790" y="1711918"/>
            <a:ext cx="4912360" cy="255270"/>
          </a:xfrm>
          <a:prstGeom prst="rect">
            <a:avLst/>
          </a:prstGeom>
          <a:ln w="12700">
            <a:miter lim="400000"/>
          </a:ln>
        </p:spPr>
        <p:txBody>
          <a:bodyPr wrap="none" lIns="0" tIns="36000" rIns="36000" bIns="36000">
            <a:spAutoFit/>
          </a:bodyPr>
          <a:lstStyle>
            <a:lvl1pPr>
              <a:defRPr sz="1200">
                <a:solidFill>
                  <a:srgbClr val="D77E33"/>
                </a:solidFill>
              </a:defRPr>
            </a:lvl1pPr>
          </a:lstStyle>
          <a:p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在行业内的影响力大、参观学习不断，已经形成了体系化、生态化模式</a:t>
            </a:r>
            <a:r>
              <a:rPr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。</a:t>
            </a:r>
            <a:endParaRPr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9" name="新数据交互.jpg" descr="新数据交互.jp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5"/>
          <a:stretch>
            <a:fillRect/>
          </a:stretch>
        </p:blipFill>
        <p:spPr>
          <a:xfrm>
            <a:off x="953" y="3480662"/>
            <a:ext cx="12190413" cy="3437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293" y="196543"/>
            <a:ext cx="473285" cy="355374"/>
          </a:xfrm>
          <a:prstGeom prst="rect">
            <a:avLst/>
          </a:prstGeom>
        </p:spPr>
      </p:pic>
      <p:sp>
        <p:nvSpPr>
          <p:cNvPr id="11" name="标题 3"/>
          <p:cNvSpPr txBox="1"/>
          <p:nvPr/>
        </p:nvSpPr>
        <p:spPr>
          <a:xfrm>
            <a:off x="2747787" y="3258949"/>
            <a:ext cx="1296000" cy="216000"/>
          </a:xfrm>
          <a:prstGeom prst="rect">
            <a:avLst/>
          </a:prstGeom>
          <a:ln w="3175">
            <a:noFill/>
          </a:ln>
        </p:spPr>
        <p:txBody>
          <a:bodyPr wrap="square" lIns="0" tIns="0" rIns="0" bIns="0" anchor="ctr" anchorCtr="0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集团主平台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标题 3"/>
          <p:cNvSpPr txBox="1"/>
          <p:nvPr/>
        </p:nvSpPr>
        <p:spPr>
          <a:xfrm>
            <a:off x="6168311" y="3258949"/>
            <a:ext cx="1296000" cy="216000"/>
          </a:xfrm>
          <a:prstGeom prst="rect">
            <a:avLst/>
          </a:prstGeom>
          <a:ln w="3175">
            <a:noFill/>
          </a:ln>
        </p:spPr>
        <p:txBody>
          <a:bodyPr wrap="square" lIns="0" tIns="0" rIns="0" bIns="0" anchor="ctr" anchorCtr="0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区域公司子平台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标题 3"/>
          <p:cNvSpPr txBox="1"/>
          <p:nvPr/>
        </p:nvSpPr>
        <p:spPr>
          <a:xfrm>
            <a:off x="9192503" y="3258949"/>
            <a:ext cx="1764052" cy="216000"/>
          </a:xfrm>
          <a:prstGeom prst="rect">
            <a:avLst/>
          </a:prstGeom>
          <a:ln w="3175">
            <a:noFill/>
          </a:ln>
        </p:spPr>
        <p:txBody>
          <a:bodyPr wrap="square" lIns="0" tIns="0" rIns="0" bIns="0" anchor="ctr" anchorCtr="0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厂侧智能网关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&amp;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数采终端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4750" y="669694"/>
            <a:ext cx="7800212" cy="32400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</a:rPr>
              <a:t> —— </a:t>
            </a:r>
            <a:r>
              <a:rPr lang="zh-CN" altLang="en-US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</a:rPr>
              <a:t>宇动源工业互联网平台灯塔项目，覆盖集团、区域公司和全部</a:t>
            </a:r>
            <a:r>
              <a:rPr lang="en-US" altLang="zh-CN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</a:rPr>
              <a:t>600+</a:t>
            </a:r>
            <a:r>
              <a:rPr lang="zh-CN" altLang="en-US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</a:rPr>
              <a:t>电厂</a:t>
            </a:r>
            <a:endParaRPr lang="zh-CN" altLang="en-US" dirty="0">
              <a:solidFill>
                <a:srgbClr val="0070C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案例</a:t>
            </a:r>
            <a:endParaRPr lang="zh-CN" altLang="en-US" sz="2400" dirty="0">
              <a:solidFill>
                <a:schemeClr val="bg1"/>
              </a:solidFill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9608" y="91485"/>
            <a:ext cx="9899988" cy="576000"/>
          </a:xfrm>
        </p:spPr>
        <p:txBody>
          <a:bodyPr/>
          <a:lstStyle/>
          <a:p>
            <a:pPr algn="l"/>
            <a:r>
              <a:rPr lang="zh-CN" altLang="en-US" dirty="0"/>
              <a:t>中国海油集团工业互联网平台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51216" y="1479389"/>
            <a:ext cx="1224000" cy="2232000"/>
          </a:xfrm>
          <a:prstGeom prst="rect">
            <a:avLst/>
          </a:prstGeom>
          <a:solidFill>
            <a:srgbClr val="C5A18D"/>
          </a:solidFill>
          <a:ln w="6350" cap="flat" cmpd="sng" algn="ctr">
            <a:solidFill>
              <a:srgbClr val="17386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strike="noStrike" kern="0" cap="all" noProof="1">
                <a:ln w="9000" cmpd="sng">
                  <a:noFill/>
                  <a:prstDash val="solid"/>
                </a:ln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边缘计算</a:t>
            </a:r>
            <a:endParaRPr lang="zh-CN" altLang="en-US" sz="1000" b="1" strike="noStrike" kern="0" cap="all" noProof="1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38648" y="1479389"/>
            <a:ext cx="5076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35994" rIns="0" bIns="11878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strike="noStrike" kern="0" cap="all" noProof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智能油田</a:t>
            </a:r>
            <a:r>
              <a:rPr lang="en-US" altLang="zh-CN" sz="1000" b="1" strike="noStrike" kern="0" cap="all" noProof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               </a:t>
            </a:r>
            <a:r>
              <a:rPr lang="zh-CN" altLang="en-US" sz="1000" b="1" strike="noStrike" kern="0" cap="all" noProof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智能工厂</a:t>
            </a:r>
            <a:r>
              <a:rPr lang="en-US" altLang="zh-CN" sz="1000" b="1" strike="noStrike" kern="0" cap="all" noProof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              </a:t>
            </a:r>
            <a:r>
              <a:rPr lang="zh-CN" altLang="en-US" sz="1000" b="1" strike="noStrike" kern="0" cap="all" noProof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智能工程</a:t>
            </a:r>
            <a:r>
              <a:rPr lang="en-US" altLang="zh-CN" sz="1000" b="1" strike="noStrike" kern="0" cap="all" noProof="1">
                <a:ln w="9000" cmpd="sng">
                  <a:noFill/>
                  <a:prstDash val="solid"/>
                </a:ln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    </a:t>
            </a:r>
            <a:endParaRPr lang="en-US" altLang="zh-CN" sz="1000" b="1" strike="noStrike" kern="0" cap="all" noProof="1">
              <a:ln w="9000" cmpd="sng">
                <a:noFill/>
                <a:prstDash val="solid"/>
              </a:ln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8508" y="1479389"/>
            <a:ext cx="1224000" cy="2232000"/>
          </a:xfrm>
          <a:prstGeom prst="rect">
            <a:avLst/>
          </a:prstGeom>
          <a:solidFill>
            <a:srgbClr val="C5A18D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strike="noStrike" kern="0" cap="all" noProof="1">
                <a:ln w="9000" cmpd="sng">
                  <a:noFill/>
                  <a:prstDash val="solid"/>
                </a:ln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设备上云</a:t>
            </a:r>
            <a:endParaRPr lang="zh-CN" altLang="en-US" sz="1000" b="1" strike="noStrike" kern="0" cap="all" noProof="1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8508" y="4339893"/>
            <a:ext cx="7596000" cy="540000"/>
          </a:xfrm>
          <a:prstGeom prst="rect">
            <a:avLst/>
          </a:prstGeom>
          <a:solidFill>
            <a:srgbClr val="715A3F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strike="noStrike" kern="0" cap="all" noProof="1">
                <a:ln w="9000" cmpd="sng">
                  <a:noFill/>
                  <a:prstDash val="solid"/>
                </a:ln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工业互联网平台核心能力层</a:t>
            </a:r>
            <a:endParaRPr lang="zh-CN" altLang="en-US" sz="1050" b="1" strike="noStrike" kern="0" cap="all" noProof="1">
              <a:ln w="9000" cmpd="sng">
                <a:noFill/>
                <a:prstDash val="solid"/>
              </a:ln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07100" y="1699005"/>
            <a:ext cx="2412000" cy="1944000"/>
          </a:xfrm>
          <a:prstGeom prst="rect">
            <a:avLst/>
          </a:prstGeom>
          <a:solidFill>
            <a:srgbClr val="EDE1D7"/>
          </a:solidFill>
          <a:ln w="9525" cap="flat" cmpd="sng" algn="ctr">
            <a:solidFill>
              <a:srgbClr val="17386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/>
          <a:lstStyle/>
          <a:p>
            <a:pPr algn="ctr"/>
            <a:r>
              <a:rPr lang="zh-CN" altLang="en-US" sz="900" b="1" kern="0" cap="all" dirty="0">
                <a:ln w="9000" cmpd="sng">
                  <a:noFill/>
                  <a:prstDash val="solid"/>
                </a:ln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生产管控</a:t>
            </a:r>
            <a:endParaRPr lang="zh-CN" altLang="en-US" sz="900" b="1" kern="0" cap="all" dirty="0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91076" y="1695413"/>
            <a:ext cx="1152000" cy="1368000"/>
          </a:xfrm>
          <a:prstGeom prst="rect">
            <a:avLst/>
          </a:prstGeom>
          <a:solidFill>
            <a:srgbClr val="EDE1D7"/>
          </a:solidFill>
          <a:ln w="9525" cap="flat" cmpd="sng" algn="ctr">
            <a:solidFill>
              <a:srgbClr val="17386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/>
          <a:lstStyle/>
          <a:p>
            <a:pPr algn="ctr"/>
            <a:r>
              <a:rPr lang="zh-CN" altLang="en-US" sz="900" b="1" kern="0" cap="all" dirty="0">
                <a:ln w="9000" cmpd="sng">
                  <a:noFill/>
                  <a:prstDash val="solid"/>
                </a:ln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能源管理</a:t>
            </a:r>
            <a:endParaRPr lang="zh-CN" altLang="en-US" sz="900" b="1" kern="0" cap="all" dirty="0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10792" y="3135573"/>
            <a:ext cx="1224000" cy="504000"/>
          </a:xfrm>
          <a:prstGeom prst="rect">
            <a:avLst/>
          </a:prstGeom>
          <a:solidFill>
            <a:srgbClr val="EDE1D7"/>
          </a:solidFill>
          <a:ln w="9525" cap="flat" cmpd="sng" algn="ctr">
            <a:solidFill>
              <a:srgbClr val="17386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/>
          <a:lstStyle/>
          <a:p>
            <a:pPr algn="ctr"/>
            <a:r>
              <a:rPr lang="zh-CN" altLang="en-US" sz="900" b="1" kern="0" cap="all" dirty="0">
                <a:ln w="9000" cmpd="sng">
                  <a:noFill/>
                  <a:prstDash val="solid"/>
                </a:ln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安全管控</a:t>
            </a:r>
            <a:endParaRPr lang="zh-CN" altLang="en-US" sz="900" b="1" kern="0" cap="all" dirty="0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10792" y="1699004"/>
            <a:ext cx="1224000" cy="1368000"/>
          </a:xfrm>
          <a:prstGeom prst="rect">
            <a:avLst/>
          </a:prstGeom>
          <a:solidFill>
            <a:srgbClr val="EDE1D7"/>
          </a:solidFill>
          <a:ln w="9525" cap="flat" cmpd="sng" algn="ctr">
            <a:solidFill>
              <a:srgbClr val="17386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 strike="noStrike" kern="0" cap="all" noProof="1">
                <a:ln w="9000" cmpd="sng">
                  <a:noFill/>
                  <a:prstDash val="solid"/>
                </a:ln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设备管理</a:t>
            </a:r>
            <a:endParaRPr lang="zh-CN" altLang="en-US" sz="900" b="1" strike="noStrike" kern="0" cap="all" noProof="1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矩形 128"/>
          <p:cNvSpPr>
            <a:spLocks noChangeArrowheads="1"/>
          </p:cNvSpPr>
          <p:nvPr/>
        </p:nvSpPr>
        <p:spPr bwMode="auto">
          <a:xfrm>
            <a:off x="3078808" y="2775557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调度指挥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8"/>
          <p:cNvSpPr>
            <a:spLocks noChangeArrowheads="1"/>
          </p:cNvSpPr>
          <p:nvPr/>
        </p:nvSpPr>
        <p:spPr bwMode="auto">
          <a:xfrm>
            <a:off x="3858064" y="2487525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装置运行管理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4" name="矩形 128"/>
          <p:cNvSpPr>
            <a:spLocks noChangeArrowheads="1"/>
          </p:cNvSpPr>
          <p:nvPr/>
        </p:nvSpPr>
        <p:spPr bwMode="auto">
          <a:xfrm>
            <a:off x="4634634" y="2487525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操作报警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5" name="矩形 128"/>
          <p:cNvSpPr>
            <a:spLocks noChangeArrowheads="1"/>
          </p:cNvSpPr>
          <p:nvPr/>
        </p:nvSpPr>
        <p:spPr bwMode="auto">
          <a:xfrm>
            <a:off x="3078808" y="2199493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调度指挥提升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6" name="矩形 128"/>
          <p:cNvSpPr>
            <a:spLocks noChangeArrowheads="1"/>
          </p:cNvSpPr>
          <p:nvPr/>
        </p:nvSpPr>
        <p:spPr bwMode="auto">
          <a:xfrm>
            <a:off x="3858064" y="2199493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原油加工优化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7" name="矩形 128"/>
          <p:cNvSpPr>
            <a:spLocks noChangeArrowheads="1"/>
          </p:cNvSpPr>
          <p:nvPr/>
        </p:nvSpPr>
        <p:spPr bwMode="auto">
          <a:xfrm>
            <a:off x="4626999" y="2199493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日效益与优化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8" name="矩形 128"/>
          <p:cNvSpPr>
            <a:spLocks noChangeArrowheads="1"/>
          </p:cNvSpPr>
          <p:nvPr/>
        </p:nvSpPr>
        <p:spPr bwMode="auto">
          <a:xfrm>
            <a:off x="1782784" y="2131073"/>
            <a:ext cx="1080000" cy="1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设备三维应用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9" name="矩形 128"/>
          <p:cNvSpPr>
            <a:spLocks noChangeArrowheads="1"/>
          </p:cNvSpPr>
          <p:nvPr/>
        </p:nvSpPr>
        <p:spPr bwMode="auto">
          <a:xfrm>
            <a:off x="1782784" y="2347097"/>
            <a:ext cx="1080000" cy="1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设备健康管理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0" name="矩形 128"/>
          <p:cNvSpPr>
            <a:spLocks noChangeArrowheads="1"/>
          </p:cNvSpPr>
          <p:nvPr/>
        </p:nvSpPr>
        <p:spPr bwMode="auto">
          <a:xfrm>
            <a:off x="1782784" y="1915049"/>
            <a:ext cx="1080000" cy="1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设备可靠性管理 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1" name="矩形 128"/>
          <p:cNvSpPr>
            <a:spLocks noChangeArrowheads="1"/>
          </p:cNvSpPr>
          <p:nvPr/>
        </p:nvSpPr>
        <p:spPr bwMode="auto">
          <a:xfrm>
            <a:off x="1782784" y="3351597"/>
            <a:ext cx="108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安全管理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2" name="矩形 128"/>
          <p:cNvSpPr>
            <a:spLocks noChangeArrowheads="1"/>
          </p:cNvSpPr>
          <p:nvPr/>
        </p:nvSpPr>
        <p:spPr bwMode="auto">
          <a:xfrm>
            <a:off x="5563084" y="1911461"/>
            <a:ext cx="1008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能源优化</a:t>
            </a:r>
            <a:endParaRPr 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3" name="矩形 128"/>
          <p:cNvSpPr>
            <a:spLocks noChangeArrowheads="1"/>
          </p:cNvSpPr>
          <p:nvPr/>
        </p:nvSpPr>
        <p:spPr bwMode="auto">
          <a:xfrm>
            <a:off x="5563084" y="2199493"/>
            <a:ext cx="1008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能源计划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4" name="矩形 128"/>
          <p:cNvSpPr>
            <a:spLocks noChangeArrowheads="1"/>
          </p:cNvSpPr>
          <p:nvPr/>
        </p:nvSpPr>
        <p:spPr bwMode="auto">
          <a:xfrm>
            <a:off x="3078808" y="1911437"/>
            <a:ext cx="2268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生产指挥中心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5" name="矩形 128"/>
          <p:cNvSpPr>
            <a:spLocks noChangeArrowheads="1"/>
          </p:cNvSpPr>
          <p:nvPr/>
        </p:nvSpPr>
        <p:spPr bwMode="auto">
          <a:xfrm>
            <a:off x="5563084" y="2487525"/>
            <a:ext cx="1008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 能源统计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6" name="矩形 128"/>
          <p:cNvSpPr>
            <a:spLocks noChangeArrowheads="1"/>
          </p:cNvSpPr>
          <p:nvPr/>
        </p:nvSpPr>
        <p:spPr bwMode="auto">
          <a:xfrm>
            <a:off x="1782784" y="2779125"/>
            <a:ext cx="108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装置三维建模及应用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491076" y="3135573"/>
            <a:ext cx="1152000" cy="504000"/>
          </a:xfrm>
          <a:prstGeom prst="rect">
            <a:avLst/>
          </a:prstGeom>
          <a:solidFill>
            <a:srgbClr val="EDE1D7"/>
          </a:solidFill>
          <a:ln w="9525" cap="flat" cmpd="sng" algn="ctr">
            <a:solidFill>
              <a:srgbClr val="17386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/>
          <a:lstStyle/>
          <a:p>
            <a:pPr algn="ctr"/>
            <a:r>
              <a:rPr lang="zh-CN" altLang="en-US" sz="900" b="1" kern="0" cap="all" dirty="0">
                <a:ln w="9000" cmpd="sng">
                  <a:noFill/>
                  <a:prstDash val="solid"/>
                </a:ln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环保管控</a:t>
            </a:r>
            <a:endParaRPr lang="zh-CN" altLang="en-US" sz="900" b="1" kern="0" cap="all" dirty="0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28" name="矩形 128"/>
          <p:cNvSpPr>
            <a:spLocks noChangeArrowheads="1"/>
          </p:cNvSpPr>
          <p:nvPr/>
        </p:nvSpPr>
        <p:spPr bwMode="auto">
          <a:xfrm>
            <a:off x="1782784" y="2563121"/>
            <a:ext cx="1080000" cy="1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设备大数据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29" name="矩形 128"/>
          <p:cNvSpPr>
            <a:spLocks noChangeArrowheads="1"/>
          </p:cNvSpPr>
          <p:nvPr/>
        </p:nvSpPr>
        <p:spPr bwMode="auto">
          <a:xfrm>
            <a:off x="5563084" y="3351597"/>
            <a:ext cx="1008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 环境保护</a:t>
            </a:r>
            <a:endParaRPr lang="zh-CN" altLang="en-US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0" name="矩形 128"/>
          <p:cNvSpPr>
            <a:spLocks noChangeArrowheads="1"/>
          </p:cNvSpPr>
          <p:nvPr/>
        </p:nvSpPr>
        <p:spPr bwMode="auto">
          <a:xfrm>
            <a:off x="3078808" y="3063589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控制优化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1" name="矩形 128"/>
          <p:cNvSpPr>
            <a:spLocks noChangeArrowheads="1"/>
          </p:cNvSpPr>
          <p:nvPr/>
        </p:nvSpPr>
        <p:spPr bwMode="auto">
          <a:xfrm>
            <a:off x="4634634" y="2775557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工艺管理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2" name="矩形 128"/>
          <p:cNvSpPr>
            <a:spLocks noChangeArrowheads="1"/>
          </p:cNvSpPr>
          <p:nvPr/>
        </p:nvSpPr>
        <p:spPr bwMode="auto">
          <a:xfrm>
            <a:off x="4628090" y="3063589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原油调和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3" name="矩形 128"/>
          <p:cNvSpPr>
            <a:spLocks noChangeArrowheads="1"/>
          </p:cNvSpPr>
          <p:nvPr/>
        </p:nvSpPr>
        <p:spPr bwMode="auto">
          <a:xfrm>
            <a:off x="3858064" y="3063589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质量管理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4" name="矩形 128"/>
          <p:cNvSpPr>
            <a:spLocks noChangeArrowheads="1"/>
          </p:cNvSpPr>
          <p:nvPr/>
        </p:nvSpPr>
        <p:spPr bwMode="auto">
          <a:xfrm>
            <a:off x="3858064" y="2775557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辅助决策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5" name="矩形 128"/>
          <p:cNvSpPr>
            <a:spLocks noChangeArrowheads="1"/>
          </p:cNvSpPr>
          <p:nvPr/>
        </p:nvSpPr>
        <p:spPr bwMode="auto">
          <a:xfrm>
            <a:off x="5563084" y="2775557"/>
            <a:ext cx="1008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能源评价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6" name="矩形 128"/>
          <p:cNvSpPr>
            <a:spLocks noChangeArrowheads="1"/>
          </p:cNvSpPr>
          <p:nvPr/>
        </p:nvSpPr>
        <p:spPr bwMode="auto">
          <a:xfrm>
            <a:off x="3078808" y="3351621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en-US" altLang="zh-CN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PIMS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7" name="矩形 128"/>
          <p:cNvSpPr>
            <a:spLocks noChangeArrowheads="1"/>
          </p:cNvSpPr>
          <p:nvPr/>
        </p:nvSpPr>
        <p:spPr bwMode="auto">
          <a:xfrm>
            <a:off x="3858064" y="3351621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en-US" altLang="zh-CN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ORION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8" name="矩形 128"/>
          <p:cNvSpPr>
            <a:spLocks noChangeArrowheads="1"/>
          </p:cNvSpPr>
          <p:nvPr/>
        </p:nvSpPr>
        <p:spPr bwMode="auto">
          <a:xfrm>
            <a:off x="4628090" y="3351621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en-US" altLang="zh-CN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LIMS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9" name="矩形 128"/>
          <p:cNvSpPr>
            <a:spLocks noChangeArrowheads="1"/>
          </p:cNvSpPr>
          <p:nvPr/>
        </p:nvSpPr>
        <p:spPr bwMode="auto">
          <a:xfrm>
            <a:off x="3078888" y="2487501"/>
            <a:ext cx="720000" cy="216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800" kern="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工艺大数据</a:t>
            </a:r>
            <a:endParaRPr lang="en-US" altLang="zh-CN" sz="800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40" name="矩形 128"/>
          <p:cNvSpPr>
            <a:spLocks noChangeArrowheads="1"/>
          </p:cNvSpPr>
          <p:nvPr/>
        </p:nvSpPr>
        <p:spPr bwMode="auto">
          <a:xfrm rot="16200000">
            <a:off x="810644" y="1335413"/>
            <a:ext cx="360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业务应用</a:t>
            </a:r>
            <a:endParaRPr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（PLM、ERP、SCM）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008905" y="1706990"/>
            <a:ext cx="582428" cy="22534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strike="noStrike" kern="0" cap="all" noProof="1">
              <a:ln w="9000" cmpd="sng">
                <a:noFill/>
                <a:prstDash val="solid"/>
              </a:ln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5" name="矩形 128"/>
          <p:cNvSpPr>
            <a:spLocks noChangeArrowheads="1"/>
          </p:cNvSpPr>
          <p:nvPr/>
        </p:nvSpPr>
        <p:spPr bwMode="auto">
          <a:xfrm rot="16200000">
            <a:off x="828517" y="1749497"/>
            <a:ext cx="324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生产运行控制</a:t>
            </a:r>
            <a:endParaRPr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（MES/MOM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128"/>
          <p:cNvSpPr>
            <a:spLocks noChangeArrowheads="1"/>
          </p:cNvSpPr>
          <p:nvPr/>
        </p:nvSpPr>
        <p:spPr bwMode="auto">
          <a:xfrm rot="16200000">
            <a:off x="828517" y="2145541"/>
            <a:ext cx="324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设备执行监控</a:t>
            </a:r>
            <a:endParaRPr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（HMI-SCADA）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7" name="矩形 128"/>
          <p:cNvSpPr>
            <a:spLocks noChangeArrowheads="1"/>
          </p:cNvSpPr>
          <p:nvPr/>
        </p:nvSpPr>
        <p:spPr bwMode="auto">
          <a:xfrm rot="16200000">
            <a:off x="828517" y="2541585"/>
            <a:ext cx="324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传感器（PLC）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8" name="矩形 128"/>
          <p:cNvSpPr>
            <a:spLocks noChangeArrowheads="1"/>
          </p:cNvSpPr>
          <p:nvPr/>
        </p:nvSpPr>
        <p:spPr bwMode="auto">
          <a:xfrm rot="16200000">
            <a:off x="828517" y="2937628"/>
            <a:ext cx="324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lang="zh-CN"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设备数据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9" name="矩形 128"/>
          <p:cNvSpPr>
            <a:spLocks noChangeArrowheads="1"/>
          </p:cNvSpPr>
          <p:nvPr/>
        </p:nvSpPr>
        <p:spPr bwMode="auto">
          <a:xfrm rot="16200000">
            <a:off x="7147207" y="2379573"/>
            <a:ext cx="432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设备执行监控</a:t>
            </a:r>
            <a:endParaRPr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（HMI-SCADA）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0" name="矩形 128"/>
          <p:cNvSpPr>
            <a:spLocks noChangeArrowheads="1"/>
          </p:cNvSpPr>
          <p:nvPr/>
        </p:nvSpPr>
        <p:spPr bwMode="auto">
          <a:xfrm rot="16200000">
            <a:off x="7147207" y="1371414"/>
            <a:ext cx="432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业务应用</a:t>
            </a:r>
            <a:endParaRPr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（PLM、ERP、SCM）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1" name="矩形 128"/>
          <p:cNvSpPr>
            <a:spLocks noChangeArrowheads="1"/>
          </p:cNvSpPr>
          <p:nvPr/>
        </p:nvSpPr>
        <p:spPr bwMode="auto">
          <a:xfrm rot="16200000">
            <a:off x="7147207" y="1875470"/>
            <a:ext cx="432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生产运行控制</a:t>
            </a:r>
            <a:endParaRPr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（MES/MOM</a:t>
            </a:r>
            <a:r>
              <a:rPr lang="zh-CN" altLang="en-US"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2" name="矩形 128"/>
          <p:cNvSpPr>
            <a:spLocks noChangeArrowheads="1"/>
          </p:cNvSpPr>
          <p:nvPr/>
        </p:nvSpPr>
        <p:spPr bwMode="auto">
          <a:xfrm rot="16200000">
            <a:off x="7147207" y="2883629"/>
            <a:ext cx="432000" cy="108000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vert="eaVert" wrap="none" lIns="0" tIns="0" rIns="0" bIns="0" anchor="ctr"/>
          <a:lstStyle/>
          <a:p>
            <a:pPr algn="ctr" fontAlgn="base"/>
            <a:r>
              <a:rPr sz="800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传感器（PLC）</a:t>
            </a:r>
            <a:endParaRPr lang="zh-CN" sz="80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3" name="矩形 128"/>
          <p:cNvSpPr>
            <a:spLocks noChangeArrowheads="1"/>
          </p:cNvSpPr>
          <p:nvPr/>
        </p:nvSpPr>
        <p:spPr bwMode="auto">
          <a:xfrm>
            <a:off x="522672" y="4575761"/>
            <a:ext cx="1368000" cy="252000"/>
          </a:xfrm>
          <a:prstGeom prst="rect">
            <a:avLst/>
          </a:prstGeom>
          <a:solidFill>
            <a:srgbClr val="EDDFCF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  <a:defRPr/>
            </a:pPr>
            <a:r>
              <a:rPr lang="en-US" altLang="zh-CN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IaaS</a:t>
            </a:r>
            <a:r>
              <a:rPr lang="zh-CN" altLang="en-US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基础云平台</a:t>
            </a:r>
            <a:endParaRPr lang="en-US" altLang="zh-CN" sz="1000" strike="noStrike" kern="0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54" name="矩形 128"/>
          <p:cNvSpPr>
            <a:spLocks noChangeArrowheads="1"/>
          </p:cNvSpPr>
          <p:nvPr/>
        </p:nvSpPr>
        <p:spPr bwMode="auto">
          <a:xfrm>
            <a:off x="1998688" y="4575761"/>
            <a:ext cx="1368000" cy="252000"/>
          </a:xfrm>
          <a:prstGeom prst="rect">
            <a:avLst/>
          </a:prstGeom>
          <a:solidFill>
            <a:srgbClr val="EDDFCF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</a:pPr>
            <a:r>
              <a:rPr lang="en-US" altLang="zh-CN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PaaS</a:t>
            </a:r>
            <a:r>
              <a:rPr lang="zh-CN" altLang="en-US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层赋能平台</a:t>
            </a:r>
            <a:endParaRPr lang="en-US" altLang="zh-CN" sz="1000" kern="0" spc="-5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55" name="矩形 128"/>
          <p:cNvSpPr>
            <a:spLocks noChangeArrowheads="1"/>
          </p:cNvSpPr>
          <p:nvPr/>
        </p:nvSpPr>
        <p:spPr bwMode="auto">
          <a:xfrm>
            <a:off x="3474852" y="4575761"/>
            <a:ext cx="1368000" cy="252000"/>
          </a:xfrm>
          <a:prstGeom prst="rect">
            <a:avLst/>
          </a:prstGeom>
          <a:solidFill>
            <a:srgbClr val="EDDFCF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</a:pPr>
            <a:r>
              <a:rPr lang="en-US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DaaS</a:t>
            </a:r>
            <a:r>
              <a:rPr lang="zh-CN" altLang="en-US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层数据运营平台</a:t>
            </a:r>
            <a:endParaRPr lang="en-US" altLang="zh-CN" sz="1000" kern="0" spc="-5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56" name="矩形 128"/>
          <p:cNvSpPr>
            <a:spLocks noChangeArrowheads="1"/>
          </p:cNvSpPr>
          <p:nvPr/>
        </p:nvSpPr>
        <p:spPr bwMode="auto">
          <a:xfrm>
            <a:off x="4987020" y="4575761"/>
            <a:ext cx="1368000" cy="252000"/>
          </a:xfrm>
          <a:prstGeom prst="rect">
            <a:avLst/>
          </a:prstGeom>
          <a:solidFill>
            <a:srgbClr val="EDDFCF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</a:pPr>
            <a:r>
              <a:rPr lang="en-US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SaaS</a:t>
            </a:r>
            <a:r>
              <a:rPr lang="zh-CN" altLang="en-US" sz="1000" kern="0" spc="-5" dirty="0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层应用平台</a:t>
            </a:r>
            <a:endParaRPr lang="en-US" altLang="zh-CN" sz="1000" kern="0" spc="-5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57" name="矩形 128"/>
          <p:cNvSpPr>
            <a:spLocks noChangeArrowheads="1"/>
          </p:cNvSpPr>
          <p:nvPr/>
        </p:nvSpPr>
        <p:spPr bwMode="auto">
          <a:xfrm>
            <a:off x="6463184" y="4575761"/>
            <a:ext cx="1368000" cy="252000"/>
          </a:xfrm>
          <a:prstGeom prst="rect">
            <a:avLst/>
          </a:prstGeom>
          <a:solidFill>
            <a:srgbClr val="EDDFCF"/>
          </a:solidFill>
          <a:ln w="63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</a:pPr>
            <a:r>
              <a:rPr lang="zh-CN" altLang="en-US" sz="1000" kern="0" spc="-5" noProof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云边协同</a:t>
            </a:r>
            <a:endParaRPr lang="zh-CN" altLang="en-US" sz="1000" kern="0" spc="-5" noProof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58" name="Rectangle 118"/>
          <p:cNvSpPr/>
          <p:nvPr/>
        </p:nvSpPr>
        <p:spPr bwMode="auto">
          <a:xfrm>
            <a:off x="378508" y="3747641"/>
            <a:ext cx="7596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35994" rIns="0" bIns="11878" anchor="t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b="1" kern="0" cap="all" dirty="0">
                <a:ln w="9000" cmpd="sng">
                  <a:noFill/>
                  <a:prstDash val="solid"/>
                </a:ln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微软雅黑" panose="020B0503020204020204" pitchFamily="34" charset="-122"/>
              </a:rPr>
              <a:t>覆盖全核心业务板块</a:t>
            </a:r>
            <a:endParaRPr lang="zh-CN" altLang="en-US" sz="1200" b="1" kern="0" cap="all" dirty="0">
              <a:ln w="9000" cmpd="sng">
                <a:noFill/>
                <a:prstDash val="solid"/>
              </a:ln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sym typeface="微软雅黑" panose="020B0503020204020204" pitchFamily="34" charset="-122"/>
            </a:endParaRPr>
          </a:p>
        </p:txBody>
      </p:sp>
      <p:sp>
        <p:nvSpPr>
          <p:cNvPr id="59" name="矩形 128"/>
          <p:cNvSpPr>
            <a:spLocks noChangeArrowheads="1"/>
          </p:cNvSpPr>
          <p:nvPr/>
        </p:nvSpPr>
        <p:spPr bwMode="auto">
          <a:xfrm>
            <a:off x="450516" y="3999693"/>
            <a:ext cx="1440000" cy="216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  <a:defRPr/>
            </a:pPr>
            <a:r>
              <a:rPr lang="zh-CN" sz="1000" kern="0" spc="-5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油田板块</a:t>
            </a:r>
            <a:endParaRPr lang="zh-CN" sz="1000" strike="noStrike" kern="0" spc="-5" noProof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0" name="矩形 128"/>
          <p:cNvSpPr>
            <a:spLocks noChangeArrowheads="1"/>
          </p:cNvSpPr>
          <p:nvPr/>
        </p:nvSpPr>
        <p:spPr bwMode="auto">
          <a:xfrm>
            <a:off x="1962684" y="3999693"/>
            <a:ext cx="1440000" cy="216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  <a:defRPr/>
            </a:pPr>
            <a:r>
              <a:rPr lang="zh-CN" sz="1000" kern="0" spc="-5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炼化板块</a:t>
            </a:r>
            <a:endParaRPr lang="zh-CN" sz="1000" strike="noStrike" kern="0" spc="-5" noProof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1" name="矩形 128"/>
          <p:cNvSpPr>
            <a:spLocks noChangeArrowheads="1"/>
          </p:cNvSpPr>
          <p:nvPr/>
        </p:nvSpPr>
        <p:spPr bwMode="auto">
          <a:xfrm>
            <a:off x="3474852" y="3999693"/>
            <a:ext cx="1440000" cy="216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  <a:defRPr/>
            </a:pPr>
            <a:r>
              <a:rPr lang="zh-CN" altLang="en-US" sz="1000" strike="noStrike" kern="0" noProof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电厂板块</a:t>
            </a:r>
            <a:endParaRPr lang="zh-CN" altLang="en-US" sz="1000" strike="noStrike" kern="0" noProof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2" name="矩形 128"/>
          <p:cNvSpPr>
            <a:spLocks noChangeArrowheads="1"/>
          </p:cNvSpPr>
          <p:nvPr/>
        </p:nvSpPr>
        <p:spPr bwMode="auto">
          <a:xfrm>
            <a:off x="4987176" y="3999693"/>
            <a:ext cx="1440000" cy="216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  <a:defRPr/>
            </a:pPr>
            <a:r>
              <a:rPr lang="zh-CN" sz="1000" kern="0" spc="-5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化学板块</a:t>
            </a:r>
            <a:endParaRPr lang="zh-CN" sz="1000" strike="noStrike" kern="0" spc="-5" noProof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3" name="矩形 128"/>
          <p:cNvSpPr>
            <a:spLocks noChangeArrowheads="1"/>
          </p:cNvSpPr>
          <p:nvPr/>
        </p:nvSpPr>
        <p:spPr bwMode="auto">
          <a:xfrm>
            <a:off x="6499344" y="3999693"/>
            <a:ext cx="1404000" cy="216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85000"/>
              </a:lnSpc>
              <a:defRPr/>
            </a:pPr>
            <a:r>
              <a:rPr lang="zh-CN" sz="1000" kern="0" spc="-5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工程板块</a:t>
            </a:r>
            <a:endParaRPr lang="zh-CN" sz="1000" strike="noStrike" kern="0" spc="-5" noProof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4" name="等腰三角形 63"/>
          <p:cNvSpPr/>
          <p:nvPr/>
        </p:nvSpPr>
        <p:spPr>
          <a:xfrm>
            <a:off x="402607" y="1011337"/>
            <a:ext cx="7560000" cy="4320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72000" bIns="36000" rtlCol="0" anchor="b" anchorCtr="0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智慧海油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100" dirty="0">
                <a:ln>
                  <a:solidFill>
                    <a:srgbClr val="BBE0E3">
                      <a:alpha val="0"/>
                    </a:srgbClr>
                  </a:solidFill>
                  <a:prstDash val="solid"/>
                </a:ln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  <a:sym typeface="+mn-ea"/>
              </a:rPr>
              <a:t>生产运营模式全方位、全角度、全链条变革</a:t>
            </a:r>
            <a:endParaRPr lang="zh-CN" altLang="en-US" sz="1100" dirty="0">
              <a:ln>
                <a:solidFill>
                  <a:srgbClr val="BBE0E3">
                    <a:alpha val="0"/>
                  </a:srgbClr>
                </a:solidFill>
                <a:prstDash val="solid"/>
              </a:ln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5" name="图片 64"/>
          <p:cNvPicPr/>
          <p:nvPr/>
        </p:nvPicPr>
        <p:blipFill>
          <a:blip r:embed="rId1"/>
          <a:stretch>
            <a:fillRect/>
          </a:stretch>
        </p:blipFill>
        <p:spPr>
          <a:xfrm>
            <a:off x="381223" y="4909989"/>
            <a:ext cx="3708000" cy="19080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67" name="图片 6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795" y="4909991"/>
            <a:ext cx="3708000" cy="19080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68" name="图片 67"/>
          <p:cNvPicPr/>
          <p:nvPr/>
        </p:nvPicPr>
        <p:blipFill rotWithShape="1">
          <a:blip r:embed="rId4"/>
          <a:srcRect r="640"/>
          <a:stretch>
            <a:fillRect/>
          </a:stretch>
        </p:blipFill>
        <p:spPr>
          <a:xfrm>
            <a:off x="4260367" y="4909991"/>
            <a:ext cx="3708000" cy="19080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74" name="矩形 73"/>
          <p:cNvSpPr/>
          <p:nvPr/>
        </p:nvSpPr>
        <p:spPr>
          <a:xfrm>
            <a:off x="8107715" y="1258399"/>
            <a:ext cx="3708000" cy="322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charset="0"/>
              <a:buNone/>
            </a:pPr>
            <a:endParaRPr lang="zh-CN" altLang="en-US" sz="1600" b="1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charset="0"/>
              <a:buChar char=""/>
            </a:pPr>
            <a:r>
              <a:rPr lang="zh-CN" altLang="en-US" sz="16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以工业互联网为抓手，推动上下游全链条数字化；</a:t>
            </a:r>
            <a:endParaRPr lang="en-US" altLang="zh-CN" sz="1600" b="1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charset="0"/>
              <a:buChar char=""/>
            </a:pPr>
            <a:r>
              <a:rPr lang="zh-CN" altLang="en-US" sz="16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以多个板块为试点，逐步推行，全面覆盖；</a:t>
            </a:r>
            <a:endParaRPr lang="zh-CN" altLang="en-US" sz="1600" b="1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Wingdings" panose="05000000000000000000" charset="0"/>
              <a:buChar char=""/>
            </a:pPr>
            <a:r>
              <a:rPr lang="zh-CN" altLang="en-US" sz="16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以统一的平台门户为抓手，探索工业互联网运营模式。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l"/>
            </a:pP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76" y="148444"/>
            <a:ext cx="540000" cy="47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37260" y="635000"/>
            <a:ext cx="37915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——连接全产业链</a:t>
            </a:r>
            <a:r>
              <a:rPr lang="en-US" altLang="zh-CN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, </a:t>
            </a:r>
            <a:r>
              <a:rPr lang="zh-CN" altLang="en-US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统一集团</a:t>
            </a:r>
            <a:r>
              <a:rPr lang="en-US" altLang="zh-CN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IT</a:t>
            </a:r>
            <a:r>
              <a:rPr lang="zh-CN" altLang="en-US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架构</a:t>
            </a:r>
            <a:endParaRPr lang="zh-CN" altLang="en-US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案例</a:t>
            </a:r>
            <a:endParaRPr lang="zh-CN" altLang="en-US" sz="2400" dirty="0">
              <a:solidFill>
                <a:schemeClr val="bg1"/>
              </a:solidFill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298" y="90850"/>
            <a:ext cx="9899988" cy="576000"/>
          </a:xfrm>
        </p:spPr>
        <p:txBody>
          <a:bodyPr/>
          <a:lstStyle/>
          <a:p>
            <a:pPr algn="l"/>
            <a:r>
              <a:rPr lang="zh-CN" altLang="en-US" dirty="0"/>
              <a:t>新能源发电智慧运营与管理平台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案例</a:t>
            </a:r>
            <a:endParaRPr lang="zh-CN" altLang="en-US" sz="2400" dirty="0">
              <a:solidFill>
                <a:schemeClr val="bg1"/>
              </a:solidFill>
              <a:sym typeface="等线" panose="02010600030101010101" charset="-122"/>
            </a:endParaRPr>
          </a:p>
        </p:txBody>
      </p:sp>
      <p:pic>
        <p:nvPicPr>
          <p:cNvPr id="4" name="图片 3" descr="截屏2022-09-28 09.30.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1759585"/>
            <a:ext cx="5941060" cy="2787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4632325"/>
            <a:ext cx="3831590" cy="2171065"/>
          </a:xfrm>
          <a:prstGeom prst="rect">
            <a:avLst/>
          </a:prstGeom>
        </p:spPr>
      </p:pic>
      <p:pic>
        <p:nvPicPr>
          <p:cNvPr id="8" name="图片 7" descr="截屏2022-09-28 10.12.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290" y="4632325"/>
            <a:ext cx="3831590" cy="2171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59485" y="655955"/>
            <a:ext cx="77101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——基于自主工业互联网平台，打造行业应用赋能新能源发电侧运营</a:t>
            </a:r>
            <a:endParaRPr lang="zh-CN" altLang="en-US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34060" y="1095375"/>
            <a:ext cx="5533390" cy="46037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indent="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schemeClr val="accent2"/>
                </a:solidFill>
                <a:latin typeface="等线" panose="02010600030101010101" charset="-122"/>
                <a:ea typeface="等线" panose="02010600030101010101" charset="-122"/>
              </a:rPr>
              <a:t>生产与运营精准化、服务与管理可视化、分析与决策智能化</a:t>
            </a:r>
            <a:endParaRPr lang="zh-CN" altLang="en-US" sz="1600" b="1" dirty="0">
              <a:solidFill>
                <a:schemeClr val="accent2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3" name="图片 12" descr="截屏2022-09-28 11.17.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055" y="1762760"/>
            <a:ext cx="5506720" cy="278701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522720" y="1094740"/>
            <a:ext cx="5533390" cy="46037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indent="0" algn="just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schemeClr val="accent2"/>
                </a:solidFill>
                <a:latin typeface="等线" panose="02010600030101010101" charset="-122"/>
                <a:ea typeface="等线" panose="02010600030101010101" charset="-122"/>
              </a:rPr>
              <a:t>“线上”</a:t>
            </a:r>
            <a:r>
              <a:rPr lang="en-US" altLang="zh-CN" sz="1600" b="1" dirty="0">
                <a:solidFill>
                  <a:schemeClr val="accent2"/>
                </a:solidFill>
                <a:latin typeface="等线" panose="02010600030101010101" charset="-122"/>
                <a:ea typeface="等线" panose="02010600030101010101" charset="-122"/>
              </a:rPr>
              <a:t>+</a:t>
            </a:r>
            <a:r>
              <a:rPr lang="zh-CN" altLang="en-US" sz="1600" b="1" dirty="0">
                <a:solidFill>
                  <a:schemeClr val="accent2"/>
                </a:solidFill>
                <a:latin typeface="等线" panose="02010600030101010101" charset="-122"/>
                <a:ea typeface="等线" panose="02010600030101010101" charset="-122"/>
              </a:rPr>
              <a:t>“线下”形成闭环，实现降低度电成本、提升投资收益</a:t>
            </a:r>
            <a:endParaRPr lang="zh-CN" altLang="en-US" sz="1600" b="1" dirty="0">
              <a:solidFill>
                <a:schemeClr val="accent2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00695" y="4632325"/>
            <a:ext cx="3831590" cy="2170430"/>
            <a:chOff x="12757" y="7295"/>
            <a:chExt cx="6034" cy="3418"/>
          </a:xfrm>
        </p:grpSpPr>
        <p:pic>
          <p:nvPicPr>
            <p:cNvPr id="10" name="图片 9" descr="截屏2022-09-28 10.17.0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57" y="7295"/>
              <a:ext cx="6034" cy="3419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2826" y="7310"/>
              <a:ext cx="241" cy="179"/>
            </a:xfrm>
            <a:prstGeom prst="rect">
              <a:avLst/>
            </a:prstGeom>
            <a:solidFill>
              <a:srgbClr val="FAFAFA"/>
            </a:solidFill>
            <a:ln w="6350" cap="flat">
              <a:noFill/>
              <a:prstDash val="solid"/>
              <a:miter lim="400000"/>
            </a:ln>
          </p:spPr>
          <p:txBody>
            <a:bodyPr wrap="none" lIns="0" tIns="0" rIns="0" bIns="0" numCol="1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  <a:sym typeface="PingFang SC Regular" panose="020B0400000000000000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5196523" y="1989304"/>
            <a:ext cx="4176000" cy="4176000"/>
            <a:chOff x="623062" y="1989304"/>
            <a:chExt cx="4176000" cy="4176000"/>
          </a:xfrm>
        </p:grpSpPr>
        <p:sp>
          <p:nvSpPr>
            <p:cNvPr id="19" name="矩形"/>
            <p:cNvSpPr/>
            <p:nvPr/>
          </p:nvSpPr>
          <p:spPr>
            <a:xfrm>
              <a:off x="623062" y="1989304"/>
              <a:ext cx="4176000" cy="41760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 w="9525">
              <a:solidFill>
                <a:srgbClr val="111F36"/>
              </a:solidFill>
              <a:miter lim="400000"/>
            </a:ln>
          </p:spPr>
          <p:txBody>
            <a:bodyPr lIns="45719" rIns="45719" anchor="ctr"/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dirty="0"/>
            </a:p>
          </p:txBody>
        </p:sp>
        <p:sp>
          <p:nvSpPr>
            <p:cNvPr id="20" name="About Us"/>
            <p:cNvSpPr txBox="1"/>
            <p:nvPr/>
          </p:nvSpPr>
          <p:spPr>
            <a:xfrm>
              <a:off x="874626" y="2348880"/>
              <a:ext cx="2376264" cy="216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 anchorCtr="0">
              <a:noAutofit/>
            </a:bodyPr>
            <a:lstStyle>
              <a:lvl1pPr>
                <a:defRPr sz="1200">
                  <a:solidFill>
                    <a:srgbClr val="57677C"/>
                  </a:solidFill>
                </a:defRPr>
              </a:lvl1pPr>
            </a:lstStyle>
            <a:p>
              <a:pPr>
                <a:defRPr sz="2000"/>
              </a:pPr>
              <a:r>
                <a:rPr lang="en-US" altLang="zh-CN" sz="1050" spc="860" dirty="0">
                  <a:solidFill>
                    <a:srgbClr val="C00000"/>
                  </a:solidFill>
                </a:rPr>
                <a:t>COSMOSOURCE</a:t>
              </a:r>
              <a:endParaRPr sz="1050" spc="860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About Us"/>
          <p:cNvSpPr txBox="1"/>
          <p:nvPr/>
        </p:nvSpPr>
        <p:spPr>
          <a:xfrm>
            <a:off x="9961600" y="5547895"/>
            <a:ext cx="1642166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3" name="About Us"/>
          <p:cNvSpPr txBox="1"/>
          <p:nvPr/>
        </p:nvSpPr>
        <p:spPr>
          <a:xfrm>
            <a:off x="3092553" y="5547895"/>
            <a:ext cx="165102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4" name="About Us"/>
          <p:cNvSpPr txBox="1"/>
          <p:nvPr/>
        </p:nvSpPr>
        <p:spPr>
          <a:xfrm>
            <a:off x="786020" y="5547895"/>
            <a:ext cx="170754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6" name="About Us"/>
          <p:cNvSpPr txBox="1"/>
          <p:nvPr/>
        </p:nvSpPr>
        <p:spPr>
          <a:xfrm>
            <a:off x="5404707" y="5547895"/>
            <a:ext cx="2066498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>
                <a:solidFill>
                  <a:srgbClr val="6E8099"/>
                </a:solidFill>
              </a:rPr>
              <a:t>Cosmo++</a:t>
            </a:r>
            <a:endParaRPr sz="1200" dirty="0">
              <a:solidFill>
                <a:srgbClr val="6E8099"/>
              </a:solidFill>
            </a:endParaRPr>
          </a:p>
        </p:txBody>
      </p:sp>
      <p:sp>
        <p:nvSpPr>
          <p:cNvPr id="7" name="矩形"/>
          <p:cNvSpPr/>
          <p:nvPr/>
        </p:nvSpPr>
        <p:spPr>
          <a:xfrm>
            <a:off x="659555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8" name="典型案例"/>
          <p:cNvSpPr txBox="1"/>
          <p:nvPr/>
        </p:nvSpPr>
        <p:spPr>
          <a:xfrm>
            <a:off x="786020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公司简介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02"/>
          <p:cNvSpPr txBox="1"/>
          <p:nvPr/>
        </p:nvSpPr>
        <p:spPr>
          <a:xfrm>
            <a:off x="786019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1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公司简介"/>
          <p:cNvSpPr txBox="1"/>
          <p:nvPr/>
        </p:nvSpPr>
        <p:spPr>
          <a:xfrm>
            <a:off x="5404707" y="5085232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协同共享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5404707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FFFFFF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3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矩形"/>
          <p:cNvSpPr/>
          <p:nvPr/>
        </p:nvSpPr>
        <p:spPr>
          <a:xfrm>
            <a:off x="2927807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3" name="产品平台"/>
          <p:cNvSpPr txBox="1"/>
          <p:nvPr/>
        </p:nvSpPr>
        <p:spPr>
          <a:xfrm>
            <a:off x="3036034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优秀案例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" name="03"/>
          <p:cNvSpPr txBox="1"/>
          <p:nvPr/>
        </p:nvSpPr>
        <p:spPr>
          <a:xfrm>
            <a:off x="3036033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2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" name="矩形"/>
          <p:cNvSpPr/>
          <p:nvPr/>
        </p:nvSpPr>
        <p:spPr>
          <a:xfrm>
            <a:off x="9770231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6" name="解决方案"/>
          <p:cNvSpPr txBox="1"/>
          <p:nvPr/>
        </p:nvSpPr>
        <p:spPr>
          <a:xfrm>
            <a:off x="9896224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合作交流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04"/>
          <p:cNvSpPr txBox="1"/>
          <p:nvPr/>
        </p:nvSpPr>
        <p:spPr>
          <a:xfrm>
            <a:off x="9896223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04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" name="公司简介"/>
          <p:cNvSpPr txBox="1"/>
          <p:nvPr/>
        </p:nvSpPr>
        <p:spPr>
          <a:xfrm>
            <a:off x="5376079" y="3501008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工业互联网</a:t>
            </a:r>
            <a:r>
              <a:rPr lang="en-US" altLang="zh-CN" sz="2400" b="1" dirty="0"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协同节点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133350"/>
            <a:ext cx="10852150" cy="575945"/>
          </a:xfrm>
        </p:spPr>
        <p:txBody>
          <a:bodyPr/>
          <a:lstStyle/>
          <a:p>
            <a:pPr algn="l"/>
            <a:r>
              <a:rPr dirty="0"/>
              <a:t>工业互联网生态协同节点—</a:t>
            </a:r>
            <a:r>
              <a:rPr>
                <a:sym typeface="+mn-ea"/>
              </a:rPr>
              <a:t>建设运营生态、连接创造价值</a:t>
            </a:r>
            <a:endParaRPr>
              <a:sym typeface="+mn-ea"/>
            </a:endParaRPr>
          </a:p>
        </p:txBody>
      </p:sp>
      <p:sp>
        <p:nvSpPr>
          <p:cNvPr id="43" name="Freeform 12"/>
          <p:cNvSpPr/>
          <p:nvPr/>
        </p:nvSpPr>
        <p:spPr bwMode="auto">
          <a:xfrm>
            <a:off x="6739808" y="1143436"/>
            <a:ext cx="2160000" cy="1080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180000" rIns="0" bIns="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工业互联网</a:t>
            </a:r>
            <a:endParaRPr lang="en-US" altLang="zh-CN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生态协同节点</a:t>
            </a:r>
            <a:endParaRPr lang="en-US" altLang="zh-CN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spcBef>
                <a:spcPts val="3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（宇动源公有云）</a:t>
            </a:r>
            <a:endParaRPr lang="en-US"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4" name="矩形标注 163"/>
          <p:cNvSpPr/>
          <p:nvPr/>
        </p:nvSpPr>
        <p:spPr>
          <a:xfrm rot="10800000">
            <a:off x="6560128" y="2709011"/>
            <a:ext cx="5220000" cy="828000"/>
          </a:xfrm>
          <a:prstGeom prst="wedgeRectCallout">
            <a:avLst>
              <a:gd name="adj1" fmla="val 25320"/>
              <a:gd name="adj2" fmla="val 107772"/>
            </a:avLst>
          </a:prstGeom>
          <a:noFill/>
          <a:ln w="6350">
            <a:solidFill>
              <a:schemeClr val="accent6">
                <a:lumMod val="75000"/>
              </a:schemeClr>
            </a:solidFill>
            <a:miter lim="400000"/>
          </a:ln>
        </p:spPr>
        <p:txBody>
          <a:bodyPr wrap="none" lIns="0" tIns="0" rIns="0" bIns="0" rtlCol="0" anchor="ctr"/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3" name="圆角矩形"/>
          <p:cNvSpPr/>
          <p:nvPr/>
        </p:nvSpPr>
        <p:spPr>
          <a:xfrm>
            <a:off x="3319356" y="4689140"/>
            <a:ext cx="1259972" cy="312067"/>
          </a:xfrm>
          <a:prstGeom prst="roundRect">
            <a:avLst>
              <a:gd name="adj" fmla="val 11885"/>
            </a:avLst>
          </a:prstGeom>
          <a:noFill/>
          <a:ln w="635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火、水、风、光</a:t>
            </a:r>
            <a:r>
              <a:rPr lang="en-US" altLang="zh-CN" sz="1200" dirty="0">
                <a:solidFill>
                  <a:schemeClr val="accent2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…</a:t>
            </a:r>
            <a:endParaRPr lang="en-US" altLang="zh-CN" sz="1200" dirty="0">
              <a:solidFill>
                <a:schemeClr val="accent2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42" name="圆角矩形"/>
          <p:cNvSpPr/>
          <p:nvPr/>
        </p:nvSpPr>
        <p:spPr>
          <a:xfrm>
            <a:off x="10225879" y="2816932"/>
            <a:ext cx="1440000" cy="612000"/>
          </a:xfrm>
          <a:prstGeom prst="roundRect">
            <a:avLst>
              <a:gd name="adj" fmla="val 527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rgbClr val="E5D5B8"/>
            </a:solidFill>
            <a:miter lim="400000"/>
          </a:ln>
        </p:spPr>
        <p:txBody>
          <a:bodyPr wrap="none" lIns="72000" tIns="0" rIns="72000" bIns="0" anchor="ctr"/>
          <a:lstStyle/>
          <a:p>
            <a:pPr algn="ctr">
              <a:spcAft>
                <a:spcPts val="60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联合协同运营</a:t>
            </a:r>
            <a:endParaRPr lang="en-US" altLang="zh-CN" sz="12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zh-CN" altLang="en-US" sz="10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共建共营</a:t>
            </a:r>
            <a:endParaRPr sz="10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44" name="Freeform 12"/>
          <p:cNvSpPr/>
          <p:nvPr/>
        </p:nvSpPr>
        <p:spPr bwMode="auto">
          <a:xfrm>
            <a:off x="3477706" y="980808"/>
            <a:ext cx="1368000" cy="720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其他</a:t>
            </a:r>
            <a:endParaRPr lang="en-US" altLang="zh-CN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行业平台</a:t>
            </a:r>
            <a:endParaRPr lang="en-US" altLang="zh-CN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6" name="Freeform 12"/>
          <p:cNvSpPr/>
          <p:nvPr/>
        </p:nvSpPr>
        <p:spPr bwMode="auto">
          <a:xfrm>
            <a:off x="9223844" y="1880828"/>
            <a:ext cx="1152000" cy="648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rgbClr val="FDD78B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其他</a:t>
            </a:r>
            <a:endParaRPr lang="en-US" altLang="zh-CN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专业平台</a:t>
            </a:r>
            <a:endParaRPr lang="en-US" altLang="zh-CN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（公有云）</a:t>
            </a:r>
            <a:endParaRPr 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0" name="圆角矩形"/>
          <p:cNvSpPr/>
          <p:nvPr/>
        </p:nvSpPr>
        <p:spPr>
          <a:xfrm>
            <a:off x="9048611" y="2816932"/>
            <a:ext cx="1116000" cy="612000"/>
          </a:xfrm>
          <a:prstGeom prst="roundRect">
            <a:avLst>
              <a:gd name="adj" fmla="val 5822"/>
            </a:avLst>
          </a:prstGeom>
          <a:solidFill>
            <a:srgbClr val="163C46"/>
          </a:solidFill>
          <a:ln w="6350">
            <a:solidFill>
              <a:srgbClr val="E5D5B8"/>
            </a:solidFill>
            <a:miter lim="400000"/>
          </a:ln>
        </p:spPr>
        <p:txBody>
          <a:bodyPr wrap="none" lIns="72000" tIns="0" rIns="72000" bIns="0" anchor="ctr"/>
          <a:lstStyle/>
          <a:p>
            <a:pPr algn="ctr">
              <a:spcAft>
                <a:spcPts val="60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快速协同创新</a:t>
            </a:r>
            <a:endParaRPr lang="en-US" altLang="zh-CN" sz="12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zh-CN" altLang="en-US" sz="10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低代码开发平台</a:t>
            </a:r>
            <a:endParaRPr sz="10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71" name="圆角矩形"/>
          <p:cNvSpPr/>
          <p:nvPr/>
        </p:nvSpPr>
        <p:spPr>
          <a:xfrm>
            <a:off x="7860355" y="2816932"/>
            <a:ext cx="1116000" cy="612000"/>
          </a:xfrm>
          <a:prstGeom prst="roundRect">
            <a:avLst>
              <a:gd name="adj" fmla="val 5822"/>
            </a:avLst>
          </a:prstGeom>
          <a:solidFill>
            <a:srgbClr val="163C46"/>
          </a:solidFill>
          <a:ln w="6350">
            <a:solidFill>
              <a:srgbClr val="E5D5B8"/>
            </a:solidFill>
            <a:miter lim="400000"/>
          </a:ln>
        </p:spPr>
        <p:txBody>
          <a:bodyPr wrap="none" lIns="72000" tIns="0" rIns="72000" bIns="0" anchor="ctr"/>
          <a:lstStyle/>
          <a:p>
            <a:pPr algn="ctr">
              <a:spcAft>
                <a:spcPts val="60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云上协同服务</a:t>
            </a:r>
            <a:endParaRPr lang="en-US" altLang="zh-CN" sz="12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zh-CN" altLang="en-US" sz="10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增值服务</a:t>
            </a:r>
            <a:endParaRPr sz="10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72" name="圆角矩形"/>
          <p:cNvSpPr/>
          <p:nvPr/>
        </p:nvSpPr>
        <p:spPr>
          <a:xfrm>
            <a:off x="6672223" y="2816932"/>
            <a:ext cx="1116000" cy="612000"/>
          </a:xfrm>
          <a:prstGeom prst="roundRect">
            <a:avLst>
              <a:gd name="adj" fmla="val 5822"/>
            </a:avLst>
          </a:prstGeom>
          <a:solidFill>
            <a:srgbClr val="163C46"/>
          </a:solidFill>
          <a:ln w="6350">
            <a:solidFill>
              <a:srgbClr val="E5D5B8"/>
            </a:solidFill>
            <a:miter lim="400000"/>
          </a:ln>
        </p:spPr>
        <p:txBody>
          <a:bodyPr wrap="none" lIns="72000" tIns="0" rIns="72000" bIns="0" anchor="ctr"/>
          <a:lstStyle/>
          <a:p>
            <a:pPr algn="ctr">
              <a:spcAft>
                <a:spcPts val="60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应用协同互通</a:t>
            </a:r>
            <a:endParaRPr lang="en-US" altLang="zh-CN" sz="12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zh-CN" altLang="en-US" sz="10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应用商店</a:t>
            </a:r>
            <a:endParaRPr sz="10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73" name="Freeform 12"/>
          <p:cNvSpPr/>
          <p:nvPr/>
        </p:nvSpPr>
        <p:spPr bwMode="auto">
          <a:xfrm>
            <a:off x="1231124" y="2670710"/>
            <a:ext cx="1512000" cy="828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16000" rIns="0" bIns="0"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华能</a:t>
            </a:r>
            <a:r>
              <a:rPr lang="en-US" altLang="zh-CN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IIOT</a:t>
            </a:r>
            <a:r>
              <a:rPr lang="zh-CN" altLang="en-US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平台</a:t>
            </a:r>
            <a:endParaRPr lang="en-US" altLang="zh-CN"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spcBef>
                <a:spcPts val="3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（私有云）</a:t>
            </a:r>
            <a:endParaRPr 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5" name="Freeform 12"/>
          <p:cNvSpPr/>
          <p:nvPr/>
        </p:nvSpPr>
        <p:spPr bwMode="auto">
          <a:xfrm>
            <a:off x="2171763" y="2600944"/>
            <a:ext cx="324000" cy="324000"/>
          </a:xfrm>
          <a:prstGeom prst="flowChartOffpageConnector">
            <a:avLst/>
          </a:prstGeom>
          <a:solidFill>
            <a:schemeClr val="accent1">
              <a:lumMod val="50000"/>
            </a:schemeClr>
          </a:solidFill>
          <a:ln w="635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转换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代理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6" name="Freeform 12"/>
          <p:cNvSpPr/>
          <p:nvPr/>
        </p:nvSpPr>
        <p:spPr bwMode="auto">
          <a:xfrm>
            <a:off x="3031156" y="2673008"/>
            <a:ext cx="1512000" cy="828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16000" rIns="0" bIns="0"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海油</a:t>
            </a:r>
            <a:r>
              <a:rPr lang="en-US" altLang="zh-CN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IIOT</a:t>
            </a:r>
            <a:r>
              <a:rPr lang="zh-CN" altLang="en-US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平台</a:t>
            </a:r>
            <a:endParaRPr lang="en-US" altLang="zh-CN"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spcBef>
                <a:spcPts val="3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（私有云）</a:t>
            </a:r>
            <a:endParaRPr 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7" name="Freeform 12"/>
          <p:cNvSpPr/>
          <p:nvPr/>
        </p:nvSpPr>
        <p:spPr bwMode="auto">
          <a:xfrm>
            <a:off x="4831356" y="2670710"/>
            <a:ext cx="1512000" cy="828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16000" rIns="0" bIns="0"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其他企业平台</a:t>
            </a:r>
            <a:endParaRPr lang="en-US" altLang="zh-CN"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spcBef>
                <a:spcPts val="3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（私有云）</a:t>
            </a:r>
            <a:endParaRPr 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78" name="直接连接符 77"/>
          <p:cNvCxnSpPr>
            <a:stCxn id="128" idx="0"/>
            <a:endCxn id="43" idx="7"/>
          </p:cNvCxnSpPr>
          <p:nvPr/>
        </p:nvCxnSpPr>
        <p:spPr>
          <a:xfrm flipV="1">
            <a:off x="5970163" y="1865868"/>
            <a:ext cx="769645" cy="7350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126" idx="0"/>
            <a:endCxn id="43" idx="7"/>
          </p:cNvCxnSpPr>
          <p:nvPr/>
        </p:nvCxnSpPr>
        <p:spPr>
          <a:xfrm flipV="1">
            <a:off x="4133959" y="1865868"/>
            <a:ext cx="2605849" cy="7350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>
            <a:endCxn id="43" idx="7"/>
          </p:cNvCxnSpPr>
          <p:nvPr/>
        </p:nvCxnSpPr>
        <p:spPr>
          <a:xfrm flipV="1">
            <a:off x="2333763" y="1865868"/>
            <a:ext cx="4406045" cy="7350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stCxn id="130" idx="1"/>
            <a:endCxn id="43" idx="7"/>
          </p:cNvCxnSpPr>
          <p:nvPr/>
        </p:nvCxnSpPr>
        <p:spPr>
          <a:xfrm>
            <a:off x="5016039" y="1484523"/>
            <a:ext cx="1723769" cy="3813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eform 12"/>
          <p:cNvSpPr/>
          <p:nvPr/>
        </p:nvSpPr>
        <p:spPr bwMode="auto">
          <a:xfrm>
            <a:off x="9223844" y="983628"/>
            <a:ext cx="1152000" cy="648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rgbClr val="FDD78B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上海电气</a:t>
            </a:r>
            <a:endParaRPr lang="en-US" altLang="zh-CN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赋能平台</a:t>
            </a:r>
            <a:endParaRPr lang="en-US" altLang="zh-CN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（公有云）</a:t>
            </a:r>
            <a:endParaRPr 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83" name="直接连接符 82"/>
          <p:cNvCxnSpPr>
            <a:stCxn id="66" idx="7"/>
            <a:endCxn id="43" idx="16"/>
          </p:cNvCxnSpPr>
          <p:nvPr/>
        </p:nvCxnSpPr>
        <p:spPr>
          <a:xfrm flipH="1" flipV="1">
            <a:off x="8899808" y="1916950"/>
            <a:ext cx="324036" cy="39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82" idx="7"/>
            <a:endCxn id="43" idx="16"/>
          </p:cNvCxnSpPr>
          <p:nvPr/>
        </p:nvCxnSpPr>
        <p:spPr>
          <a:xfrm flipH="1">
            <a:off x="8899808" y="1417087"/>
            <a:ext cx="324036" cy="499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12"/>
          <p:cNvSpPr/>
          <p:nvPr/>
        </p:nvSpPr>
        <p:spPr bwMode="auto">
          <a:xfrm>
            <a:off x="943092" y="3859094"/>
            <a:ext cx="845325" cy="498993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rgbClr val="373E57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区域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子平台</a:t>
            </a:r>
            <a:endParaRPr 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" name="Freeform 12"/>
          <p:cNvSpPr/>
          <p:nvPr/>
        </p:nvSpPr>
        <p:spPr bwMode="auto">
          <a:xfrm>
            <a:off x="2223299" y="3859095"/>
            <a:ext cx="845325" cy="498993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rgbClr val="373E57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区域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子平台</a:t>
            </a:r>
            <a:endParaRPr 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3" name="Freeform 12"/>
          <p:cNvSpPr/>
          <p:nvPr/>
        </p:nvSpPr>
        <p:spPr bwMode="auto">
          <a:xfrm>
            <a:off x="3467373" y="3826268"/>
            <a:ext cx="845325" cy="498993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rgbClr val="373E57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95" name="直接连接符 94"/>
          <p:cNvCxnSpPr>
            <a:stCxn id="73" idx="10"/>
            <a:endCxn id="91" idx="2"/>
          </p:cNvCxnSpPr>
          <p:nvPr/>
        </p:nvCxnSpPr>
        <p:spPr>
          <a:xfrm flipH="1">
            <a:off x="1420231" y="3498710"/>
            <a:ext cx="170413" cy="360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stCxn id="73" idx="12"/>
            <a:endCxn id="92" idx="2"/>
          </p:cNvCxnSpPr>
          <p:nvPr/>
        </p:nvCxnSpPr>
        <p:spPr>
          <a:xfrm>
            <a:off x="2286164" y="3498710"/>
            <a:ext cx="414274" cy="360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>
            <a:stCxn id="73" idx="15"/>
            <a:endCxn id="93" idx="5"/>
          </p:cNvCxnSpPr>
          <p:nvPr/>
        </p:nvCxnSpPr>
        <p:spPr>
          <a:xfrm>
            <a:off x="2460884" y="3498710"/>
            <a:ext cx="1149255" cy="425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 65"/>
          <p:cNvSpPr>
            <a:spLocks noChangeAspect="1" noEditPoints="1"/>
          </p:cNvSpPr>
          <p:nvPr/>
        </p:nvSpPr>
        <p:spPr bwMode="auto">
          <a:xfrm>
            <a:off x="943092" y="4653136"/>
            <a:ext cx="252000" cy="252000"/>
          </a:xfrm>
          <a:custGeom>
            <a:avLst/>
            <a:gdLst>
              <a:gd name="T0" fmla="*/ 18 w 113"/>
              <a:gd name="T1" fmla="*/ 0 h 118"/>
              <a:gd name="T2" fmla="*/ 9 w 113"/>
              <a:gd name="T3" fmla="*/ 4 h 118"/>
              <a:gd name="T4" fmla="*/ 9 w 113"/>
              <a:gd name="T5" fmla="*/ 13 h 118"/>
              <a:gd name="T6" fmla="*/ 12 w 113"/>
              <a:gd name="T7" fmla="*/ 13 h 118"/>
              <a:gd name="T8" fmla="*/ 16 w 113"/>
              <a:gd name="T9" fmla="*/ 6 h 118"/>
              <a:gd name="T10" fmla="*/ 27 w 113"/>
              <a:gd name="T11" fmla="*/ 6 h 118"/>
              <a:gd name="T12" fmla="*/ 18 w 113"/>
              <a:gd name="T13" fmla="*/ 0 h 118"/>
              <a:gd name="T14" fmla="*/ 32 w 113"/>
              <a:gd name="T15" fmla="*/ 68 h 118"/>
              <a:gd name="T16" fmla="*/ 39 w 113"/>
              <a:gd name="T17" fmla="*/ 68 h 118"/>
              <a:gd name="T18" fmla="*/ 39 w 113"/>
              <a:gd name="T19" fmla="*/ 82 h 118"/>
              <a:gd name="T20" fmla="*/ 32 w 113"/>
              <a:gd name="T21" fmla="*/ 82 h 118"/>
              <a:gd name="T22" fmla="*/ 32 w 113"/>
              <a:gd name="T23" fmla="*/ 68 h 118"/>
              <a:gd name="T24" fmla="*/ 98 w 113"/>
              <a:gd name="T25" fmla="*/ 82 h 118"/>
              <a:gd name="T26" fmla="*/ 105 w 113"/>
              <a:gd name="T27" fmla="*/ 82 h 118"/>
              <a:gd name="T28" fmla="*/ 105 w 113"/>
              <a:gd name="T29" fmla="*/ 96 h 118"/>
              <a:gd name="T30" fmla="*/ 98 w 113"/>
              <a:gd name="T31" fmla="*/ 96 h 118"/>
              <a:gd name="T32" fmla="*/ 98 w 113"/>
              <a:gd name="T33" fmla="*/ 82 h 118"/>
              <a:gd name="T34" fmla="*/ 67 w 113"/>
              <a:gd name="T35" fmla="*/ 72 h 118"/>
              <a:gd name="T36" fmla="*/ 73 w 113"/>
              <a:gd name="T37" fmla="*/ 72 h 118"/>
              <a:gd name="T38" fmla="*/ 73 w 113"/>
              <a:gd name="T39" fmla="*/ 87 h 118"/>
              <a:gd name="T40" fmla="*/ 67 w 113"/>
              <a:gd name="T41" fmla="*/ 87 h 118"/>
              <a:gd name="T42" fmla="*/ 67 w 113"/>
              <a:gd name="T43" fmla="*/ 72 h 118"/>
              <a:gd name="T44" fmla="*/ 54 w 113"/>
              <a:gd name="T45" fmla="*/ 118 h 118"/>
              <a:gd name="T46" fmla="*/ 69 w 113"/>
              <a:gd name="T47" fmla="*/ 118 h 118"/>
              <a:gd name="T48" fmla="*/ 84 w 113"/>
              <a:gd name="T49" fmla="*/ 118 h 118"/>
              <a:gd name="T50" fmla="*/ 113 w 113"/>
              <a:gd name="T51" fmla="*/ 118 h 118"/>
              <a:gd name="T52" fmla="*/ 113 w 113"/>
              <a:gd name="T53" fmla="*/ 69 h 118"/>
              <a:gd name="T54" fmla="*/ 87 w 113"/>
              <a:gd name="T55" fmla="*/ 74 h 118"/>
              <a:gd name="T56" fmla="*/ 87 w 113"/>
              <a:gd name="T57" fmla="*/ 88 h 118"/>
              <a:gd name="T58" fmla="*/ 84 w 113"/>
              <a:gd name="T59" fmla="*/ 88 h 118"/>
              <a:gd name="T60" fmla="*/ 84 w 113"/>
              <a:gd name="T61" fmla="*/ 75 h 118"/>
              <a:gd name="T62" fmla="*/ 84 w 113"/>
              <a:gd name="T63" fmla="*/ 59 h 118"/>
              <a:gd name="T64" fmla="*/ 58 w 113"/>
              <a:gd name="T65" fmla="*/ 65 h 118"/>
              <a:gd name="T66" fmla="*/ 58 w 113"/>
              <a:gd name="T67" fmla="*/ 78 h 118"/>
              <a:gd name="T68" fmla="*/ 54 w 113"/>
              <a:gd name="T69" fmla="*/ 78 h 118"/>
              <a:gd name="T70" fmla="*/ 54 w 113"/>
              <a:gd name="T71" fmla="*/ 66 h 118"/>
              <a:gd name="T72" fmla="*/ 54 w 113"/>
              <a:gd name="T73" fmla="*/ 49 h 118"/>
              <a:gd name="T74" fmla="*/ 21 w 113"/>
              <a:gd name="T75" fmla="*/ 58 h 118"/>
              <a:gd name="T76" fmla="*/ 23 w 113"/>
              <a:gd name="T77" fmla="*/ 118 h 118"/>
              <a:gd name="T78" fmla="*/ 39 w 113"/>
              <a:gd name="T79" fmla="*/ 118 h 118"/>
              <a:gd name="T80" fmla="*/ 54 w 113"/>
              <a:gd name="T81" fmla="*/ 118 h 118"/>
              <a:gd name="T82" fmla="*/ 4 w 113"/>
              <a:gd name="T83" fmla="*/ 16 h 118"/>
              <a:gd name="T84" fmla="*/ 15 w 113"/>
              <a:gd name="T85" fmla="*/ 16 h 118"/>
              <a:gd name="T86" fmla="*/ 19 w 113"/>
              <a:gd name="T87" fmla="*/ 118 h 118"/>
              <a:gd name="T88" fmla="*/ 0 w 113"/>
              <a:gd name="T89" fmla="*/ 118 h 118"/>
              <a:gd name="T90" fmla="*/ 4 w 113"/>
              <a:gd name="T91" fmla="*/ 1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3" h="118">
                <a:moveTo>
                  <a:pt x="18" y="0"/>
                </a:moveTo>
                <a:cubicBezTo>
                  <a:pt x="18" y="0"/>
                  <a:pt x="11" y="1"/>
                  <a:pt x="9" y="4"/>
                </a:cubicBezTo>
                <a:cubicBezTo>
                  <a:pt x="8" y="7"/>
                  <a:pt x="9" y="13"/>
                  <a:pt x="9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1" y="7"/>
                  <a:pt x="16" y="6"/>
                </a:cubicBezTo>
                <a:cubicBezTo>
                  <a:pt x="22" y="5"/>
                  <a:pt x="27" y="6"/>
                  <a:pt x="27" y="6"/>
                </a:cubicBezTo>
                <a:cubicBezTo>
                  <a:pt x="18" y="0"/>
                  <a:pt x="18" y="0"/>
                  <a:pt x="18" y="0"/>
                </a:cubicBezTo>
                <a:close/>
                <a:moveTo>
                  <a:pt x="32" y="68"/>
                </a:moveTo>
                <a:cubicBezTo>
                  <a:pt x="39" y="68"/>
                  <a:pt x="39" y="68"/>
                  <a:pt x="39" y="68"/>
                </a:cubicBezTo>
                <a:cubicBezTo>
                  <a:pt x="39" y="82"/>
                  <a:pt x="39" y="82"/>
                  <a:pt x="39" y="82"/>
                </a:cubicBezTo>
                <a:cubicBezTo>
                  <a:pt x="32" y="82"/>
                  <a:pt x="32" y="82"/>
                  <a:pt x="32" y="82"/>
                </a:cubicBezTo>
                <a:cubicBezTo>
                  <a:pt x="32" y="68"/>
                  <a:pt x="32" y="68"/>
                  <a:pt x="32" y="68"/>
                </a:cubicBezTo>
                <a:close/>
                <a:moveTo>
                  <a:pt x="98" y="82"/>
                </a:moveTo>
                <a:cubicBezTo>
                  <a:pt x="105" y="82"/>
                  <a:pt x="105" y="82"/>
                  <a:pt x="105" y="82"/>
                </a:cubicBezTo>
                <a:cubicBezTo>
                  <a:pt x="105" y="96"/>
                  <a:pt x="105" y="96"/>
                  <a:pt x="105" y="96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82"/>
                  <a:pt x="98" y="82"/>
                  <a:pt x="98" y="82"/>
                </a:cubicBezTo>
                <a:close/>
                <a:moveTo>
                  <a:pt x="67" y="72"/>
                </a:moveTo>
                <a:cubicBezTo>
                  <a:pt x="73" y="72"/>
                  <a:pt x="73" y="72"/>
                  <a:pt x="73" y="72"/>
                </a:cubicBezTo>
                <a:cubicBezTo>
                  <a:pt x="73" y="87"/>
                  <a:pt x="73" y="87"/>
                  <a:pt x="73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72"/>
                  <a:pt x="67" y="72"/>
                  <a:pt x="67" y="72"/>
                </a:cubicBezTo>
                <a:close/>
                <a:moveTo>
                  <a:pt x="54" y="118"/>
                </a:moveTo>
                <a:cubicBezTo>
                  <a:pt x="69" y="118"/>
                  <a:pt x="69" y="118"/>
                  <a:pt x="69" y="118"/>
                </a:cubicBezTo>
                <a:cubicBezTo>
                  <a:pt x="84" y="118"/>
                  <a:pt x="84" y="118"/>
                  <a:pt x="84" y="118"/>
                </a:cubicBezTo>
                <a:cubicBezTo>
                  <a:pt x="113" y="118"/>
                  <a:pt x="113" y="118"/>
                  <a:pt x="113" y="118"/>
                </a:cubicBezTo>
                <a:cubicBezTo>
                  <a:pt x="113" y="69"/>
                  <a:pt x="113" y="69"/>
                  <a:pt x="113" y="69"/>
                </a:cubicBezTo>
                <a:cubicBezTo>
                  <a:pt x="87" y="74"/>
                  <a:pt x="87" y="74"/>
                  <a:pt x="87" y="74"/>
                </a:cubicBezTo>
                <a:cubicBezTo>
                  <a:pt x="87" y="88"/>
                  <a:pt x="87" y="88"/>
                  <a:pt x="87" y="88"/>
                </a:cubicBezTo>
                <a:cubicBezTo>
                  <a:pt x="84" y="88"/>
                  <a:pt x="84" y="88"/>
                  <a:pt x="84" y="88"/>
                </a:cubicBezTo>
                <a:cubicBezTo>
                  <a:pt x="84" y="75"/>
                  <a:pt x="84" y="75"/>
                  <a:pt x="84" y="75"/>
                </a:cubicBezTo>
                <a:cubicBezTo>
                  <a:pt x="84" y="59"/>
                  <a:pt x="84" y="59"/>
                  <a:pt x="84" y="59"/>
                </a:cubicBezTo>
                <a:cubicBezTo>
                  <a:pt x="58" y="65"/>
                  <a:pt x="58" y="65"/>
                  <a:pt x="58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54" y="78"/>
                  <a:pt x="54" y="78"/>
                  <a:pt x="54" y="78"/>
                </a:cubicBezTo>
                <a:cubicBezTo>
                  <a:pt x="54" y="66"/>
                  <a:pt x="54" y="66"/>
                  <a:pt x="54" y="66"/>
                </a:cubicBezTo>
                <a:cubicBezTo>
                  <a:pt x="54" y="49"/>
                  <a:pt x="54" y="49"/>
                  <a:pt x="54" y="49"/>
                </a:cubicBezTo>
                <a:cubicBezTo>
                  <a:pt x="21" y="58"/>
                  <a:pt x="21" y="58"/>
                  <a:pt x="21" y="58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54" y="118"/>
                  <a:pt x="54" y="118"/>
                  <a:pt x="54" y="118"/>
                </a:cubicBezTo>
                <a:close/>
                <a:moveTo>
                  <a:pt x="4" y="16"/>
                </a:moveTo>
                <a:cubicBezTo>
                  <a:pt x="15" y="16"/>
                  <a:pt x="15" y="16"/>
                  <a:pt x="15" y="16"/>
                </a:cubicBezTo>
                <a:cubicBezTo>
                  <a:pt x="19" y="118"/>
                  <a:pt x="19" y="118"/>
                  <a:pt x="19" y="118"/>
                </a:cubicBezTo>
                <a:cubicBezTo>
                  <a:pt x="0" y="118"/>
                  <a:pt x="0" y="118"/>
                  <a:pt x="0" y="118"/>
                </a:cubicBezTo>
                <a:lnTo>
                  <a:pt x="4" y="16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5" name="Freeform 31"/>
          <p:cNvSpPr>
            <a:spLocks noChangeAspect="1" noEditPoints="1"/>
          </p:cNvSpPr>
          <p:nvPr/>
        </p:nvSpPr>
        <p:spPr bwMode="auto">
          <a:xfrm>
            <a:off x="2527268" y="4647837"/>
            <a:ext cx="252000" cy="252000"/>
          </a:xfrm>
          <a:custGeom>
            <a:avLst/>
            <a:gdLst>
              <a:gd name="T0" fmla="*/ 70 w 93"/>
              <a:gd name="T1" fmla="*/ 115 h 132"/>
              <a:gd name="T2" fmla="*/ 35 w 93"/>
              <a:gd name="T3" fmla="*/ 49 h 132"/>
              <a:gd name="T4" fmla="*/ 68 w 93"/>
              <a:gd name="T5" fmla="*/ 77 h 132"/>
              <a:gd name="T6" fmla="*/ 68 w 93"/>
              <a:gd name="T7" fmla="*/ 78 h 132"/>
              <a:gd name="T8" fmla="*/ 68 w 93"/>
              <a:gd name="T9" fmla="*/ 78 h 132"/>
              <a:gd name="T10" fmla="*/ 68 w 93"/>
              <a:gd name="T11" fmla="*/ 78 h 132"/>
              <a:gd name="T12" fmla="*/ 68 w 93"/>
              <a:gd name="T13" fmla="*/ 78 h 132"/>
              <a:gd name="T14" fmla="*/ 68 w 93"/>
              <a:gd name="T15" fmla="*/ 79 h 132"/>
              <a:gd name="T16" fmla="*/ 68 w 93"/>
              <a:gd name="T17" fmla="*/ 79 h 132"/>
              <a:gd name="T18" fmla="*/ 68 w 93"/>
              <a:gd name="T19" fmla="*/ 79 h 132"/>
              <a:gd name="T20" fmla="*/ 68 w 93"/>
              <a:gd name="T21" fmla="*/ 79 h 132"/>
              <a:gd name="T22" fmla="*/ 68 w 93"/>
              <a:gd name="T23" fmla="*/ 79 h 132"/>
              <a:gd name="T24" fmla="*/ 68 w 93"/>
              <a:gd name="T25" fmla="*/ 79 h 132"/>
              <a:gd name="T26" fmla="*/ 75 w 93"/>
              <a:gd name="T27" fmla="*/ 80 h 132"/>
              <a:gd name="T28" fmla="*/ 56 w 93"/>
              <a:gd name="T29" fmla="*/ 80 h 132"/>
              <a:gd name="T30" fmla="*/ 68 w 93"/>
              <a:gd name="T31" fmla="*/ 81 h 132"/>
              <a:gd name="T32" fmla="*/ 67 w 93"/>
              <a:gd name="T33" fmla="*/ 79 h 132"/>
              <a:gd name="T34" fmla="*/ 67 w 93"/>
              <a:gd name="T35" fmla="*/ 79 h 132"/>
              <a:gd name="T36" fmla="*/ 67 w 93"/>
              <a:gd name="T37" fmla="*/ 79 h 132"/>
              <a:gd name="T38" fmla="*/ 67 w 93"/>
              <a:gd name="T39" fmla="*/ 79 h 132"/>
              <a:gd name="T40" fmla="*/ 67 w 93"/>
              <a:gd name="T41" fmla="*/ 79 h 132"/>
              <a:gd name="T42" fmla="*/ 67 w 93"/>
              <a:gd name="T43" fmla="*/ 79 h 132"/>
              <a:gd name="T44" fmla="*/ 67 w 93"/>
              <a:gd name="T45" fmla="*/ 78 h 132"/>
              <a:gd name="T46" fmla="*/ 67 w 93"/>
              <a:gd name="T47" fmla="*/ 78 h 132"/>
              <a:gd name="T48" fmla="*/ 67 w 93"/>
              <a:gd name="T49" fmla="*/ 78 h 132"/>
              <a:gd name="T50" fmla="*/ 67 w 93"/>
              <a:gd name="T51" fmla="*/ 78 h 132"/>
              <a:gd name="T52" fmla="*/ 67 w 93"/>
              <a:gd name="T53" fmla="*/ 78 h 132"/>
              <a:gd name="T54" fmla="*/ 67 w 93"/>
              <a:gd name="T55" fmla="*/ 73 h 132"/>
              <a:gd name="T56" fmla="*/ 56 w 93"/>
              <a:gd name="T57" fmla="*/ 54 h 132"/>
              <a:gd name="T58" fmla="*/ 36 w 93"/>
              <a:gd name="T59" fmla="*/ 41 h 132"/>
              <a:gd name="T60" fmla="*/ 37 w 93"/>
              <a:gd name="T61" fmla="*/ 42 h 132"/>
              <a:gd name="T62" fmla="*/ 37 w 93"/>
              <a:gd name="T63" fmla="*/ 43 h 132"/>
              <a:gd name="T64" fmla="*/ 37 w 93"/>
              <a:gd name="T65" fmla="*/ 43 h 132"/>
              <a:gd name="T66" fmla="*/ 37 w 93"/>
              <a:gd name="T67" fmla="*/ 43 h 132"/>
              <a:gd name="T68" fmla="*/ 37 w 93"/>
              <a:gd name="T69" fmla="*/ 43 h 132"/>
              <a:gd name="T70" fmla="*/ 37 w 93"/>
              <a:gd name="T71" fmla="*/ 43 h 132"/>
              <a:gd name="T72" fmla="*/ 37 w 93"/>
              <a:gd name="T73" fmla="*/ 43 h 132"/>
              <a:gd name="T74" fmla="*/ 37 w 93"/>
              <a:gd name="T75" fmla="*/ 43 h 132"/>
              <a:gd name="T76" fmla="*/ 37 w 93"/>
              <a:gd name="T77" fmla="*/ 43 h 132"/>
              <a:gd name="T78" fmla="*/ 37 w 93"/>
              <a:gd name="T79" fmla="*/ 43 h 132"/>
              <a:gd name="T80" fmla="*/ 48 w 93"/>
              <a:gd name="T81" fmla="*/ 46 h 132"/>
              <a:gd name="T82" fmla="*/ 16 w 93"/>
              <a:gd name="T83" fmla="*/ 45 h 132"/>
              <a:gd name="T84" fmla="*/ 37 w 93"/>
              <a:gd name="T85" fmla="*/ 47 h 132"/>
              <a:gd name="T86" fmla="*/ 35 w 93"/>
              <a:gd name="T87" fmla="*/ 44 h 132"/>
              <a:gd name="T88" fmla="*/ 35 w 93"/>
              <a:gd name="T89" fmla="*/ 44 h 132"/>
              <a:gd name="T90" fmla="*/ 35 w 93"/>
              <a:gd name="T91" fmla="*/ 44 h 132"/>
              <a:gd name="T92" fmla="*/ 35 w 93"/>
              <a:gd name="T93" fmla="*/ 43 h 132"/>
              <a:gd name="T94" fmla="*/ 35 w 93"/>
              <a:gd name="T95" fmla="*/ 43 h 132"/>
              <a:gd name="T96" fmla="*/ 35 w 93"/>
              <a:gd name="T97" fmla="*/ 43 h 132"/>
              <a:gd name="T98" fmla="*/ 35 w 93"/>
              <a:gd name="T99" fmla="*/ 43 h 132"/>
              <a:gd name="T100" fmla="*/ 35 w 93"/>
              <a:gd name="T101" fmla="*/ 43 h 132"/>
              <a:gd name="T102" fmla="*/ 35 w 93"/>
              <a:gd name="T103" fmla="*/ 42 h 132"/>
              <a:gd name="T104" fmla="*/ 35 w 93"/>
              <a:gd name="T105" fmla="*/ 42 h 132"/>
              <a:gd name="T106" fmla="*/ 35 w 93"/>
              <a:gd name="T107" fmla="*/ 42 h 132"/>
              <a:gd name="T108" fmla="*/ 36 w 93"/>
              <a:gd name="T109" fmla="*/ 33 h 132"/>
              <a:gd name="T110" fmla="*/ 16 w 93"/>
              <a:gd name="T111" fmla="*/ 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32">
                <a:moveTo>
                  <a:pt x="38" y="49"/>
                </a:moveTo>
                <a:cubicBezTo>
                  <a:pt x="40" y="113"/>
                  <a:pt x="40" y="113"/>
                  <a:pt x="40" y="113"/>
                </a:cubicBezTo>
                <a:cubicBezTo>
                  <a:pt x="47" y="113"/>
                  <a:pt x="54" y="113"/>
                  <a:pt x="62" y="114"/>
                </a:cubicBezTo>
                <a:cubicBezTo>
                  <a:pt x="62" y="87"/>
                  <a:pt x="62" y="87"/>
                  <a:pt x="62" y="87"/>
                </a:cubicBezTo>
                <a:cubicBezTo>
                  <a:pt x="67" y="82"/>
                  <a:pt x="67" y="82"/>
                  <a:pt x="67" y="82"/>
                </a:cubicBezTo>
                <a:cubicBezTo>
                  <a:pt x="68" y="82"/>
                  <a:pt x="68" y="82"/>
                  <a:pt x="69" y="82"/>
                </a:cubicBezTo>
                <a:cubicBezTo>
                  <a:pt x="70" y="115"/>
                  <a:pt x="70" y="115"/>
                  <a:pt x="70" y="115"/>
                </a:cubicBezTo>
                <a:cubicBezTo>
                  <a:pt x="77" y="116"/>
                  <a:pt x="85" y="118"/>
                  <a:pt x="93" y="120"/>
                </a:cubicBezTo>
                <a:cubicBezTo>
                  <a:pt x="93" y="124"/>
                  <a:pt x="93" y="128"/>
                  <a:pt x="93" y="132"/>
                </a:cubicBezTo>
                <a:cubicBezTo>
                  <a:pt x="62" y="132"/>
                  <a:pt x="31" y="132"/>
                  <a:pt x="0" y="132"/>
                </a:cubicBezTo>
                <a:cubicBezTo>
                  <a:pt x="0" y="128"/>
                  <a:pt x="0" y="124"/>
                  <a:pt x="0" y="120"/>
                </a:cubicBezTo>
                <a:cubicBezTo>
                  <a:pt x="8" y="117"/>
                  <a:pt x="17" y="115"/>
                  <a:pt x="26" y="114"/>
                </a:cubicBezTo>
                <a:cubicBezTo>
                  <a:pt x="27" y="58"/>
                  <a:pt x="27" y="58"/>
                  <a:pt x="27" y="58"/>
                </a:cubicBezTo>
                <a:cubicBezTo>
                  <a:pt x="35" y="49"/>
                  <a:pt x="35" y="49"/>
                  <a:pt x="35" y="49"/>
                </a:cubicBezTo>
                <a:cubicBezTo>
                  <a:pt x="36" y="49"/>
                  <a:pt x="37" y="49"/>
                  <a:pt x="38" y="49"/>
                </a:cubicBezTo>
                <a:close/>
                <a:moveTo>
                  <a:pt x="73" y="77"/>
                </a:moveTo>
                <a:cubicBezTo>
                  <a:pt x="73" y="75"/>
                  <a:pt x="72" y="73"/>
                  <a:pt x="69" y="73"/>
                </a:cubicBezTo>
                <a:cubicBezTo>
                  <a:pt x="69" y="73"/>
                  <a:pt x="69" y="73"/>
                  <a:pt x="69" y="73"/>
                </a:cubicBezTo>
                <a:cubicBezTo>
                  <a:pt x="69" y="73"/>
                  <a:pt x="68" y="73"/>
                  <a:pt x="68" y="73"/>
                </a:cubicBezTo>
                <a:cubicBezTo>
                  <a:pt x="68" y="74"/>
                  <a:pt x="68" y="76"/>
                  <a:pt x="68" y="77"/>
                </a:cubicBezTo>
                <a:cubicBezTo>
                  <a:pt x="68" y="77"/>
                  <a:pt x="68" y="77"/>
                  <a:pt x="68" y="77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9" y="80"/>
                  <a:pt x="69" y="80"/>
                </a:cubicBezTo>
                <a:cubicBezTo>
                  <a:pt x="69" y="81"/>
                  <a:pt x="69" y="81"/>
                  <a:pt x="69" y="81"/>
                </a:cubicBezTo>
                <a:cubicBezTo>
                  <a:pt x="71" y="80"/>
                  <a:pt x="71" y="80"/>
                  <a:pt x="72" y="79"/>
                </a:cubicBezTo>
                <a:cubicBezTo>
                  <a:pt x="75" y="80"/>
                  <a:pt x="75" y="80"/>
                  <a:pt x="75" y="80"/>
                </a:cubicBezTo>
                <a:cubicBezTo>
                  <a:pt x="76" y="82"/>
                  <a:pt x="76" y="82"/>
                  <a:pt x="76" y="82"/>
                </a:cubicBezTo>
                <a:cubicBezTo>
                  <a:pt x="90" y="81"/>
                  <a:pt x="90" y="81"/>
                  <a:pt x="90" y="81"/>
                </a:cubicBezTo>
                <a:cubicBezTo>
                  <a:pt x="90" y="79"/>
                  <a:pt x="90" y="79"/>
                  <a:pt x="90" y="79"/>
                </a:cubicBezTo>
                <a:cubicBezTo>
                  <a:pt x="73" y="77"/>
                  <a:pt x="73" y="77"/>
                  <a:pt x="73" y="77"/>
                </a:cubicBezTo>
                <a:close/>
                <a:moveTo>
                  <a:pt x="65" y="73"/>
                </a:moveTo>
                <a:cubicBezTo>
                  <a:pt x="62" y="73"/>
                  <a:pt x="59" y="74"/>
                  <a:pt x="56" y="75"/>
                </a:cubicBezTo>
                <a:cubicBezTo>
                  <a:pt x="56" y="77"/>
                  <a:pt x="56" y="78"/>
                  <a:pt x="56" y="80"/>
                </a:cubicBezTo>
                <a:cubicBezTo>
                  <a:pt x="58" y="80"/>
                  <a:pt x="60" y="81"/>
                  <a:pt x="62" y="81"/>
                </a:cubicBezTo>
                <a:cubicBezTo>
                  <a:pt x="61" y="82"/>
                  <a:pt x="61" y="82"/>
                  <a:pt x="61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0" y="97"/>
                  <a:pt x="50" y="97"/>
                  <a:pt x="50" y="97"/>
                </a:cubicBezTo>
                <a:cubicBezTo>
                  <a:pt x="52" y="98"/>
                  <a:pt x="52" y="98"/>
                  <a:pt x="52" y="98"/>
                </a:cubicBezTo>
                <a:cubicBezTo>
                  <a:pt x="66" y="81"/>
                  <a:pt x="66" y="81"/>
                  <a:pt x="66" y="81"/>
                </a:cubicBezTo>
                <a:cubicBezTo>
                  <a:pt x="67" y="81"/>
                  <a:pt x="67" y="81"/>
                  <a:pt x="68" y="81"/>
                </a:cubicBezTo>
                <a:cubicBezTo>
                  <a:pt x="68" y="81"/>
                  <a:pt x="68" y="80"/>
                  <a:pt x="67" y="80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7"/>
                </a:cubicBezTo>
                <a:cubicBezTo>
                  <a:pt x="67" y="77"/>
                  <a:pt x="67" y="77"/>
                  <a:pt x="67" y="77"/>
                </a:cubicBezTo>
                <a:cubicBezTo>
                  <a:pt x="67" y="76"/>
                  <a:pt x="67" y="75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8" y="73"/>
                  <a:pt x="68" y="73"/>
                  <a:pt x="68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71"/>
                  <a:pt x="68" y="71"/>
                  <a:pt x="68" y="71"/>
                </a:cubicBezTo>
                <a:cubicBezTo>
                  <a:pt x="69" y="68"/>
                  <a:pt x="69" y="68"/>
                  <a:pt x="69" y="68"/>
                </a:cubicBezTo>
                <a:cubicBezTo>
                  <a:pt x="58" y="54"/>
                  <a:pt x="58" y="54"/>
                  <a:pt x="58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65" y="73"/>
                  <a:pt x="65" y="73"/>
                  <a:pt x="65" y="73"/>
                </a:cubicBezTo>
                <a:close/>
                <a:moveTo>
                  <a:pt x="45" y="41"/>
                </a:moveTo>
                <a:cubicBezTo>
                  <a:pt x="46" y="37"/>
                  <a:pt x="43" y="33"/>
                  <a:pt x="39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33"/>
                  <a:pt x="38" y="33"/>
                  <a:pt x="37" y="34"/>
                </a:cubicBezTo>
                <a:cubicBezTo>
                  <a:pt x="36" y="36"/>
                  <a:pt x="36" y="38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4"/>
                  <a:pt x="38" y="45"/>
                  <a:pt x="38" y="46"/>
                </a:cubicBezTo>
                <a:cubicBezTo>
                  <a:pt x="39" y="46"/>
                  <a:pt x="39" y="46"/>
                  <a:pt x="39" y="47"/>
                </a:cubicBezTo>
                <a:cubicBezTo>
                  <a:pt x="41" y="46"/>
                  <a:pt x="43" y="45"/>
                  <a:pt x="44" y="44"/>
                </a:cubicBezTo>
                <a:cubicBezTo>
                  <a:pt x="48" y="46"/>
                  <a:pt x="48" y="46"/>
                  <a:pt x="48" y="46"/>
                </a:cubicBezTo>
                <a:cubicBezTo>
                  <a:pt x="50" y="49"/>
                  <a:pt x="50" y="49"/>
                  <a:pt x="50" y="49"/>
                </a:cubicBezTo>
                <a:cubicBezTo>
                  <a:pt x="75" y="47"/>
                  <a:pt x="75" y="47"/>
                  <a:pt x="75" y="47"/>
                </a:cubicBezTo>
                <a:cubicBezTo>
                  <a:pt x="75" y="44"/>
                  <a:pt x="75" y="44"/>
                  <a:pt x="75" y="44"/>
                </a:cubicBezTo>
                <a:cubicBezTo>
                  <a:pt x="45" y="41"/>
                  <a:pt x="45" y="41"/>
                  <a:pt x="45" y="41"/>
                </a:cubicBezTo>
                <a:close/>
                <a:moveTo>
                  <a:pt x="31" y="33"/>
                </a:moveTo>
                <a:cubicBezTo>
                  <a:pt x="26" y="33"/>
                  <a:pt x="21" y="35"/>
                  <a:pt x="16" y="37"/>
                </a:cubicBezTo>
                <a:cubicBezTo>
                  <a:pt x="16" y="39"/>
                  <a:pt x="16" y="42"/>
                  <a:pt x="16" y="45"/>
                </a:cubicBezTo>
                <a:cubicBezTo>
                  <a:pt x="19" y="46"/>
                  <a:pt x="23" y="47"/>
                  <a:pt x="26" y="47"/>
                </a:cubicBezTo>
                <a:cubicBezTo>
                  <a:pt x="25" y="48"/>
                  <a:pt x="25" y="48"/>
                  <a:pt x="25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5" y="74"/>
                  <a:pt x="5" y="74"/>
                  <a:pt x="5" y="74"/>
                </a:cubicBezTo>
                <a:cubicBezTo>
                  <a:pt x="8" y="76"/>
                  <a:pt x="8" y="76"/>
                  <a:pt x="8" y="76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7"/>
                  <a:pt x="36" y="47"/>
                  <a:pt x="37" y="47"/>
                </a:cubicBezTo>
                <a:cubicBezTo>
                  <a:pt x="36" y="46"/>
                  <a:pt x="36" y="45"/>
                  <a:pt x="36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44"/>
                  <a:pt x="36" y="44"/>
                  <a:pt x="36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1"/>
                  <a:pt x="35" y="41"/>
                  <a:pt x="3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4" y="38"/>
                  <a:pt x="35" y="36"/>
                  <a:pt x="3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4"/>
                  <a:pt x="36" y="33"/>
                  <a:pt x="36" y="33"/>
                </a:cubicBezTo>
                <a:cubicBezTo>
                  <a:pt x="36" y="33"/>
                  <a:pt x="36" y="33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7" y="32"/>
                  <a:pt x="37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9" y="25"/>
                  <a:pt x="39" y="25"/>
                  <a:pt x="39" y="25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"/>
                  <a:pt x="16" y="1"/>
                  <a:pt x="16" y="1"/>
                </a:cubicBezTo>
                <a:lnTo>
                  <a:pt x="31" y="3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6" name="Freeform 44"/>
          <p:cNvSpPr>
            <a:spLocks noChangeAspect="1" noEditPoints="1"/>
          </p:cNvSpPr>
          <p:nvPr/>
        </p:nvSpPr>
        <p:spPr bwMode="auto">
          <a:xfrm>
            <a:off x="2887352" y="4653164"/>
            <a:ext cx="252000" cy="252000"/>
          </a:xfrm>
          <a:custGeom>
            <a:avLst/>
            <a:gdLst>
              <a:gd name="T0" fmla="*/ 134 w 139"/>
              <a:gd name="T1" fmla="*/ 44 h 121"/>
              <a:gd name="T2" fmla="*/ 124 w 139"/>
              <a:gd name="T3" fmla="*/ 121 h 121"/>
              <a:gd name="T4" fmla="*/ 77 w 139"/>
              <a:gd name="T5" fmla="*/ 121 h 121"/>
              <a:gd name="T6" fmla="*/ 34 w 139"/>
              <a:gd name="T7" fmla="*/ 121 h 121"/>
              <a:gd name="T8" fmla="*/ 44 w 139"/>
              <a:gd name="T9" fmla="*/ 46 h 121"/>
              <a:gd name="T10" fmla="*/ 39 w 139"/>
              <a:gd name="T11" fmla="*/ 12 h 121"/>
              <a:gd name="T12" fmla="*/ 51 w 139"/>
              <a:gd name="T13" fmla="*/ 9 h 121"/>
              <a:gd name="T14" fmla="*/ 39 w 139"/>
              <a:gd name="T15" fmla="*/ 12 h 121"/>
              <a:gd name="T16" fmla="*/ 15 w 139"/>
              <a:gd name="T17" fmla="*/ 46 h 121"/>
              <a:gd name="T18" fmla="*/ 35 w 139"/>
              <a:gd name="T19" fmla="*/ 66 h 121"/>
              <a:gd name="T20" fmla="*/ 29 w 139"/>
              <a:gd name="T21" fmla="*/ 29 h 121"/>
              <a:gd name="T22" fmla="*/ 68 w 139"/>
              <a:gd name="T23" fmla="*/ 40 h 121"/>
              <a:gd name="T24" fmla="*/ 45 w 139"/>
              <a:gd name="T25" fmla="*/ 16 h 121"/>
              <a:gd name="T26" fmla="*/ 68 w 139"/>
              <a:gd name="T27" fmla="*/ 7 h 121"/>
              <a:gd name="T28" fmla="*/ 56 w 139"/>
              <a:gd name="T29" fmla="*/ 14 h 121"/>
              <a:gd name="T30" fmla="*/ 85 w 139"/>
              <a:gd name="T31" fmla="*/ 23 h 121"/>
              <a:gd name="T32" fmla="*/ 71 w 139"/>
              <a:gd name="T33" fmla="*/ 23 h 121"/>
              <a:gd name="T34" fmla="*/ 23 w 139"/>
              <a:gd name="T35" fmla="*/ 71 h 121"/>
              <a:gd name="T36" fmla="*/ 31 w 139"/>
              <a:gd name="T37" fmla="*/ 80 h 121"/>
              <a:gd name="T38" fmla="*/ 16 w 139"/>
              <a:gd name="T39" fmla="*/ 68 h 121"/>
              <a:gd name="T40" fmla="*/ 13 w 139"/>
              <a:gd name="T41" fmla="*/ 56 h 121"/>
              <a:gd name="T42" fmla="*/ 9 w 139"/>
              <a:gd name="T43" fmla="*/ 50 h 121"/>
              <a:gd name="T44" fmla="*/ 12 w 139"/>
              <a:gd name="T45" fmla="*/ 38 h 121"/>
              <a:gd name="T46" fmla="*/ 13 w 139"/>
              <a:gd name="T47" fmla="*/ 35 h 121"/>
              <a:gd name="T48" fmla="*/ 17 w 139"/>
              <a:gd name="T49" fmla="*/ 23 h 121"/>
              <a:gd name="T50" fmla="*/ 23 w 139"/>
              <a:gd name="T51" fmla="*/ 20 h 121"/>
              <a:gd name="T52" fmla="*/ 32 w 139"/>
              <a:gd name="T53" fmla="*/ 11 h 121"/>
              <a:gd name="T54" fmla="*/ 101 w 139"/>
              <a:gd name="T55" fmla="*/ 55 h 121"/>
              <a:gd name="T56" fmla="*/ 117 w 139"/>
              <a:gd name="T57" fmla="*/ 78 h 121"/>
              <a:gd name="T58" fmla="*/ 53 w 139"/>
              <a:gd name="T59" fmla="*/ 55 h 121"/>
              <a:gd name="T60" fmla="*/ 70 w 139"/>
              <a:gd name="T61" fmla="*/ 73 h 121"/>
              <a:gd name="T62" fmla="*/ 77 w 139"/>
              <a:gd name="T63" fmla="*/ 55 h 121"/>
              <a:gd name="T64" fmla="*/ 89 w 139"/>
              <a:gd name="T65" fmla="*/ 78 h 121"/>
              <a:gd name="T66" fmla="*/ 77 w 139"/>
              <a:gd name="T67" fmla="*/ 55 h 121"/>
              <a:gd name="T68" fmla="*/ 63 w 139"/>
              <a:gd name="T69" fmla="*/ 104 h 121"/>
              <a:gd name="T70" fmla="*/ 47 w 139"/>
              <a:gd name="T71" fmla="*/ 81 h 121"/>
              <a:gd name="T72" fmla="*/ 66 w 139"/>
              <a:gd name="T73" fmla="*/ 104 h 121"/>
              <a:gd name="T74" fmla="*/ 88 w 139"/>
              <a:gd name="T75" fmla="*/ 81 h 121"/>
              <a:gd name="T76" fmla="*/ 94 w 139"/>
              <a:gd name="T77" fmla="*/ 86 h 121"/>
              <a:gd name="T78" fmla="*/ 116 w 139"/>
              <a:gd name="T79" fmla="*/ 81 h 121"/>
              <a:gd name="T80" fmla="*/ 119 w 139"/>
              <a:gd name="T81" fmla="*/ 112 h 121"/>
              <a:gd name="T82" fmla="*/ 41 w 139"/>
              <a:gd name="T83" fmla="*/ 114 h 121"/>
              <a:gd name="T84" fmla="*/ 133 w 139"/>
              <a:gd name="T85" fmla="*/ 55 h 121"/>
              <a:gd name="T86" fmla="*/ 49 w 139"/>
              <a:gd name="T87" fmla="*/ 49 h 121"/>
              <a:gd name="T88" fmla="*/ 128 w 139"/>
              <a:gd name="T89" fmla="*/ 49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9" h="121">
                <a:moveTo>
                  <a:pt x="47" y="44"/>
                </a:moveTo>
                <a:cubicBezTo>
                  <a:pt x="131" y="44"/>
                  <a:pt x="131" y="44"/>
                  <a:pt x="131" y="44"/>
                </a:cubicBezTo>
                <a:cubicBezTo>
                  <a:pt x="134" y="44"/>
                  <a:pt x="134" y="44"/>
                  <a:pt x="134" y="44"/>
                </a:cubicBezTo>
                <a:cubicBezTo>
                  <a:pt x="139" y="50"/>
                  <a:pt x="139" y="50"/>
                  <a:pt x="139" y="50"/>
                </a:cubicBezTo>
                <a:cubicBezTo>
                  <a:pt x="124" y="119"/>
                  <a:pt x="124" y="119"/>
                  <a:pt x="124" y="119"/>
                </a:cubicBezTo>
                <a:cubicBezTo>
                  <a:pt x="124" y="121"/>
                  <a:pt x="124" y="121"/>
                  <a:pt x="124" y="121"/>
                </a:cubicBezTo>
                <a:cubicBezTo>
                  <a:pt x="122" y="121"/>
                  <a:pt x="122" y="121"/>
                  <a:pt x="122" y="121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51" y="121"/>
                  <a:pt x="51" y="121"/>
                  <a:pt x="51" y="121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4"/>
                  <a:pt x="45" y="44"/>
                  <a:pt x="45" y="44"/>
                </a:cubicBezTo>
                <a:cubicBezTo>
                  <a:pt x="47" y="44"/>
                  <a:pt x="47" y="44"/>
                  <a:pt x="47" y="44"/>
                </a:cubicBezTo>
                <a:close/>
                <a:moveTo>
                  <a:pt x="39" y="12"/>
                </a:moveTo>
                <a:cubicBezTo>
                  <a:pt x="41" y="9"/>
                  <a:pt x="41" y="9"/>
                  <a:pt x="41" y="9"/>
                </a:cubicBezTo>
                <a:cubicBezTo>
                  <a:pt x="46" y="0"/>
                  <a:pt x="46" y="0"/>
                  <a:pt x="46" y="0"/>
                </a:cubicBezTo>
                <a:cubicBezTo>
                  <a:pt x="51" y="9"/>
                  <a:pt x="51" y="9"/>
                  <a:pt x="51" y="9"/>
                </a:cubicBezTo>
                <a:cubicBezTo>
                  <a:pt x="53" y="13"/>
                  <a:pt x="53" y="13"/>
                  <a:pt x="53" y="13"/>
                </a:cubicBezTo>
                <a:cubicBezTo>
                  <a:pt x="50" y="12"/>
                  <a:pt x="48" y="12"/>
                  <a:pt x="45" y="12"/>
                </a:cubicBezTo>
                <a:cubicBezTo>
                  <a:pt x="43" y="12"/>
                  <a:pt x="41" y="12"/>
                  <a:pt x="39" y="12"/>
                </a:cubicBezTo>
                <a:close/>
                <a:moveTo>
                  <a:pt x="45" y="16"/>
                </a:moveTo>
                <a:cubicBezTo>
                  <a:pt x="37" y="16"/>
                  <a:pt x="30" y="19"/>
                  <a:pt x="24" y="24"/>
                </a:cubicBezTo>
                <a:cubicBezTo>
                  <a:pt x="19" y="30"/>
                  <a:pt x="15" y="37"/>
                  <a:pt x="15" y="46"/>
                </a:cubicBezTo>
                <a:cubicBezTo>
                  <a:pt x="15" y="54"/>
                  <a:pt x="19" y="61"/>
                  <a:pt x="24" y="67"/>
                </a:cubicBezTo>
                <a:cubicBezTo>
                  <a:pt x="27" y="69"/>
                  <a:pt x="30" y="72"/>
                  <a:pt x="33" y="73"/>
                </a:cubicBezTo>
                <a:cubicBezTo>
                  <a:pt x="35" y="66"/>
                  <a:pt x="35" y="66"/>
                  <a:pt x="35" y="66"/>
                </a:cubicBezTo>
                <a:cubicBezTo>
                  <a:pt x="33" y="65"/>
                  <a:pt x="31" y="64"/>
                  <a:pt x="29" y="62"/>
                </a:cubicBezTo>
                <a:cubicBezTo>
                  <a:pt x="25" y="58"/>
                  <a:pt x="23" y="52"/>
                  <a:pt x="23" y="46"/>
                </a:cubicBezTo>
                <a:cubicBezTo>
                  <a:pt x="23" y="39"/>
                  <a:pt x="25" y="34"/>
                  <a:pt x="29" y="29"/>
                </a:cubicBezTo>
                <a:cubicBezTo>
                  <a:pt x="33" y="25"/>
                  <a:pt x="39" y="23"/>
                  <a:pt x="45" y="23"/>
                </a:cubicBezTo>
                <a:cubicBezTo>
                  <a:pt x="52" y="23"/>
                  <a:pt x="57" y="25"/>
                  <a:pt x="62" y="29"/>
                </a:cubicBezTo>
                <a:cubicBezTo>
                  <a:pt x="65" y="32"/>
                  <a:pt x="67" y="36"/>
                  <a:pt x="68" y="40"/>
                </a:cubicBezTo>
                <a:cubicBezTo>
                  <a:pt x="75" y="40"/>
                  <a:pt x="75" y="40"/>
                  <a:pt x="75" y="40"/>
                </a:cubicBezTo>
                <a:cubicBezTo>
                  <a:pt x="74" y="34"/>
                  <a:pt x="71" y="29"/>
                  <a:pt x="67" y="24"/>
                </a:cubicBezTo>
                <a:cubicBezTo>
                  <a:pt x="61" y="19"/>
                  <a:pt x="54" y="16"/>
                  <a:pt x="45" y="16"/>
                </a:cubicBezTo>
                <a:close/>
                <a:moveTo>
                  <a:pt x="56" y="14"/>
                </a:moveTo>
                <a:cubicBezTo>
                  <a:pt x="60" y="12"/>
                  <a:pt x="60" y="12"/>
                  <a:pt x="60" y="12"/>
                </a:cubicBezTo>
                <a:cubicBezTo>
                  <a:pt x="68" y="7"/>
                  <a:pt x="68" y="7"/>
                  <a:pt x="68" y="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21"/>
                  <a:pt x="68" y="21"/>
                  <a:pt x="68" y="21"/>
                </a:cubicBezTo>
                <a:cubicBezTo>
                  <a:pt x="65" y="18"/>
                  <a:pt x="61" y="15"/>
                  <a:pt x="56" y="14"/>
                </a:cubicBezTo>
                <a:close/>
                <a:moveTo>
                  <a:pt x="71" y="23"/>
                </a:moveTo>
                <a:cubicBezTo>
                  <a:pt x="75" y="23"/>
                  <a:pt x="75" y="23"/>
                  <a:pt x="75" y="23"/>
                </a:cubicBezTo>
                <a:cubicBezTo>
                  <a:pt x="85" y="23"/>
                  <a:pt x="85" y="23"/>
                  <a:pt x="85" y="23"/>
                </a:cubicBezTo>
                <a:cubicBezTo>
                  <a:pt x="80" y="32"/>
                  <a:pt x="80" y="32"/>
                  <a:pt x="80" y="32"/>
                </a:cubicBezTo>
                <a:cubicBezTo>
                  <a:pt x="78" y="35"/>
                  <a:pt x="78" y="35"/>
                  <a:pt x="78" y="35"/>
                </a:cubicBezTo>
                <a:cubicBezTo>
                  <a:pt x="76" y="31"/>
                  <a:pt x="74" y="27"/>
                  <a:pt x="71" y="23"/>
                </a:cubicBezTo>
                <a:close/>
                <a:moveTo>
                  <a:pt x="32" y="79"/>
                </a:moveTo>
                <a:cubicBezTo>
                  <a:pt x="33" y="77"/>
                  <a:pt x="33" y="77"/>
                  <a:pt x="33" y="77"/>
                </a:cubicBezTo>
                <a:cubicBezTo>
                  <a:pt x="29" y="75"/>
                  <a:pt x="25" y="73"/>
                  <a:pt x="23" y="71"/>
                </a:cubicBezTo>
                <a:cubicBezTo>
                  <a:pt x="23" y="75"/>
                  <a:pt x="23" y="75"/>
                  <a:pt x="23" y="75"/>
                </a:cubicBezTo>
                <a:cubicBezTo>
                  <a:pt x="23" y="85"/>
                  <a:pt x="23" y="85"/>
                  <a:pt x="23" y="85"/>
                </a:cubicBezTo>
                <a:cubicBezTo>
                  <a:pt x="31" y="80"/>
                  <a:pt x="31" y="80"/>
                  <a:pt x="31" y="80"/>
                </a:cubicBezTo>
                <a:cubicBezTo>
                  <a:pt x="32" y="79"/>
                  <a:pt x="32" y="79"/>
                  <a:pt x="32" y="79"/>
                </a:cubicBezTo>
                <a:close/>
                <a:moveTo>
                  <a:pt x="20" y="68"/>
                </a:moveTo>
                <a:cubicBezTo>
                  <a:pt x="16" y="68"/>
                  <a:pt x="16" y="68"/>
                  <a:pt x="1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11" y="59"/>
                  <a:pt x="11" y="59"/>
                  <a:pt x="11" y="59"/>
                </a:cubicBezTo>
                <a:cubicBezTo>
                  <a:pt x="13" y="56"/>
                  <a:pt x="13" y="56"/>
                  <a:pt x="13" y="56"/>
                </a:cubicBezTo>
                <a:cubicBezTo>
                  <a:pt x="15" y="60"/>
                  <a:pt x="17" y="64"/>
                  <a:pt x="20" y="68"/>
                </a:cubicBezTo>
                <a:close/>
                <a:moveTo>
                  <a:pt x="12" y="52"/>
                </a:moveTo>
                <a:cubicBezTo>
                  <a:pt x="9" y="50"/>
                  <a:pt x="9" y="50"/>
                  <a:pt x="9" y="50"/>
                </a:cubicBezTo>
                <a:cubicBezTo>
                  <a:pt x="0" y="45"/>
                  <a:pt x="0" y="45"/>
                  <a:pt x="0" y="45"/>
                </a:cubicBezTo>
                <a:cubicBezTo>
                  <a:pt x="9" y="40"/>
                  <a:pt x="9" y="40"/>
                  <a:pt x="9" y="40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41"/>
                  <a:pt x="12" y="43"/>
                  <a:pt x="12" y="46"/>
                </a:cubicBezTo>
                <a:cubicBezTo>
                  <a:pt x="12" y="48"/>
                  <a:pt x="12" y="50"/>
                  <a:pt x="12" y="52"/>
                </a:cubicBezTo>
                <a:close/>
                <a:moveTo>
                  <a:pt x="13" y="35"/>
                </a:moveTo>
                <a:cubicBezTo>
                  <a:pt x="11" y="31"/>
                  <a:pt x="11" y="31"/>
                  <a:pt x="11" y="31"/>
                </a:cubicBezTo>
                <a:cubicBezTo>
                  <a:pt x="6" y="23"/>
                  <a:pt x="6" y="23"/>
                  <a:pt x="6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17" y="26"/>
                  <a:pt x="15" y="30"/>
                  <a:pt x="13" y="35"/>
                </a:cubicBezTo>
                <a:close/>
                <a:moveTo>
                  <a:pt x="23" y="20"/>
                </a:moveTo>
                <a:cubicBezTo>
                  <a:pt x="23" y="16"/>
                  <a:pt x="23" y="16"/>
                  <a:pt x="23" y="16"/>
                </a:cubicBezTo>
                <a:cubicBezTo>
                  <a:pt x="23" y="6"/>
                  <a:pt x="23" y="6"/>
                  <a:pt x="23" y="6"/>
                </a:cubicBezTo>
                <a:cubicBezTo>
                  <a:pt x="32" y="11"/>
                  <a:pt x="32" y="11"/>
                  <a:pt x="32" y="11"/>
                </a:cubicBezTo>
                <a:cubicBezTo>
                  <a:pt x="35" y="13"/>
                  <a:pt x="35" y="13"/>
                  <a:pt x="35" y="13"/>
                </a:cubicBezTo>
                <a:cubicBezTo>
                  <a:pt x="31" y="15"/>
                  <a:pt x="27" y="17"/>
                  <a:pt x="23" y="20"/>
                </a:cubicBezTo>
                <a:close/>
                <a:moveTo>
                  <a:pt x="101" y="55"/>
                </a:moveTo>
                <a:cubicBezTo>
                  <a:pt x="97" y="73"/>
                  <a:pt x="97" y="73"/>
                  <a:pt x="97" y="73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117" y="78"/>
                  <a:pt x="117" y="78"/>
                  <a:pt x="117" y="78"/>
                </a:cubicBezTo>
                <a:cubicBezTo>
                  <a:pt x="122" y="55"/>
                  <a:pt x="122" y="55"/>
                  <a:pt x="122" y="55"/>
                </a:cubicBezTo>
                <a:cubicBezTo>
                  <a:pt x="101" y="55"/>
                  <a:pt x="101" y="55"/>
                  <a:pt x="101" y="55"/>
                </a:cubicBezTo>
                <a:close/>
                <a:moveTo>
                  <a:pt x="53" y="55"/>
                </a:moveTo>
                <a:cubicBezTo>
                  <a:pt x="48" y="78"/>
                  <a:pt x="48" y="78"/>
                  <a:pt x="48" y="78"/>
                </a:cubicBezTo>
                <a:cubicBezTo>
                  <a:pt x="64" y="78"/>
                  <a:pt x="64" y="78"/>
                  <a:pt x="64" y="78"/>
                </a:cubicBezTo>
                <a:cubicBezTo>
                  <a:pt x="70" y="73"/>
                  <a:pt x="70" y="73"/>
                  <a:pt x="70" y="73"/>
                </a:cubicBezTo>
                <a:cubicBezTo>
                  <a:pt x="74" y="55"/>
                  <a:pt x="74" y="55"/>
                  <a:pt x="74" y="55"/>
                </a:cubicBezTo>
                <a:cubicBezTo>
                  <a:pt x="53" y="55"/>
                  <a:pt x="53" y="55"/>
                  <a:pt x="53" y="55"/>
                </a:cubicBezTo>
                <a:close/>
                <a:moveTo>
                  <a:pt x="77" y="55"/>
                </a:moveTo>
                <a:cubicBezTo>
                  <a:pt x="73" y="74"/>
                  <a:pt x="73" y="74"/>
                  <a:pt x="73" y="74"/>
                </a:cubicBezTo>
                <a:cubicBezTo>
                  <a:pt x="76" y="78"/>
                  <a:pt x="76" y="78"/>
                  <a:pt x="76" y="78"/>
                </a:cubicBezTo>
                <a:cubicBezTo>
                  <a:pt x="89" y="78"/>
                  <a:pt x="89" y="78"/>
                  <a:pt x="89" y="78"/>
                </a:cubicBezTo>
                <a:cubicBezTo>
                  <a:pt x="94" y="74"/>
                  <a:pt x="94" y="74"/>
                  <a:pt x="94" y="74"/>
                </a:cubicBezTo>
                <a:cubicBezTo>
                  <a:pt x="98" y="55"/>
                  <a:pt x="98" y="55"/>
                  <a:pt x="98" y="55"/>
                </a:cubicBezTo>
                <a:cubicBezTo>
                  <a:pt x="77" y="55"/>
                  <a:pt x="77" y="55"/>
                  <a:pt x="77" y="55"/>
                </a:cubicBezTo>
                <a:close/>
                <a:moveTo>
                  <a:pt x="47" y="81"/>
                </a:moveTo>
                <a:cubicBezTo>
                  <a:pt x="42" y="104"/>
                  <a:pt x="42" y="104"/>
                  <a:pt x="42" y="104"/>
                </a:cubicBezTo>
                <a:cubicBezTo>
                  <a:pt x="63" y="104"/>
                  <a:pt x="63" y="104"/>
                  <a:pt x="63" y="104"/>
                </a:cubicBezTo>
                <a:cubicBezTo>
                  <a:pt x="67" y="86"/>
                  <a:pt x="67" y="86"/>
                  <a:pt x="67" y="86"/>
                </a:cubicBezTo>
                <a:cubicBezTo>
                  <a:pt x="63" y="81"/>
                  <a:pt x="63" y="81"/>
                  <a:pt x="63" y="81"/>
                </a:cubicBezTo>
                <a:cubicBezTo>
                  <a:pt x="47" y="81"/>
                  <a:pt x="47" y="81"/>
                  <a:pt x="47" y="81"/>
                </a:cubicBezTo>
                <a:close/>
                <a:moveTo>
                  <a:pt x="76" y="81"/>
                </a:moveTo>
                <a:cubicBezTo>
                  <a:pt x="70" y="85"/>
                  <a:pt x="70" y="85"/>
                  <a:pt x="70" y="85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87" y="104"/>
                  <a:pt x="87" y="104"/>
                  <a:pt x="87" y="104"/>
                </a:cubicBezTo>
                <a:cubicBezTo>
                  <a:pt x="91" y="85"/>
                  <a:pt x="91" y="85"/>
                  <a:pt x="91" y="85"/>
                </a:cubicBezTo>
                <a:cubicBezTo>
                  <a:pt x="88" y="81"/>
                  <a:pt x="88" y="81"/>
                  <a:pt x="88" y="81"/>
                </a:cubicBezTo>
                <a:cubicBezTo>
                  <a:pt x="76" y="81"/>
                  <a:pt x="76" y="81"/>
                  <a:pt x="76" y="81"/>
                </a:cubicBezTo>
                <a:close/>
                <a:moveTo>
                  <a:pt x="100" y="81"/>
                </a:moveTo>
                <a:cubicBezTo>
                  <a:pt x="94" y="86"/>
                  <a:pt x="94" y="86"/>
                  <a:pt x="94" y="86"/>
                </a:cubicBezTo>
                <a:cubicBezTo>
                  <a:pt x="90" y="104"/>
                  <a:pt x="90" y="104"/>
                  <a:pt x="90" y="104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6" y="81"/>
                  <a:pt x="116" y="81"/>
                  <a:pt x="116" y="81"/>
                </a:cubicBezTo>
                <a:cubicBezTo>
                  <a:pt x="100" y="81"/>
                  <a:pt x="100" y="81"/>
                  <a:pt x="100" y="81"/>
                </a:cubicBezTo>
                <a:close/>
                <a:moveTo>
                  <a:pt x="132" y="55"/>
                </a:moveTo>
                <a:cubicBezTo>
                  <a:pt x="119" y="112"/>
                  <a:pt x="119" y="112"/>
                  <a:pt x="119" y="112"/>
                </a:cubicBezTo>
                <a:cubicBezTo>
                  <a:pt x="119" y="114"/>
                  <a:pt x="119" y="114"/>
                  <a:pt x="119" y="114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5"/>
                  <a:pt x="132" y="55"/>
                  <a:pt x="132" y="55"/>
                </a:cubicBezTo>
                <a:close/>
                <a:moveTo>
                  <a:pt x="128" y="49"/>
                </a:moveTo>
                <a:cubicBezTo>
                  <a:pt x="49" y="49"/>
                  <a:pt x="49" y="49"/>
                  <a:pt x="49" y="49"/>
                </a:cubicBezTo>
                <a:cubicBezTo>
                  <a:pt x="36" y="109"/>
                  <a:pt x="36" y="109"/>
                  <a:pt x="36" y="109"/>
                </a:cubicBezTo>
                <a:cubicBezTo>
                  <a:pt x="114" y="109"/>
                  <a:pt x="114" y="109"/>
                  <a:pt x="114" y="109"/>
                </a:cubicBezTo>
                <a:lnTo>
                  <a:pt x="128" y="4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107" name="组合 106"/>
          <p:cNvGrpSpPr>
            <a:grpSpLocks noChangeAspect="1"/>
          </p:cNvGrpSpPr>
          <p:nvPr/>
        </p:nvGrpSpPr>
        <p:grpSpPr>
          <a:xfrm>
            <a:off x="1621312" y="4653136"/>
            <a:ext cx="252000" cy="252000"/>
            <a:chOff x="10995" y="3513"/>
            <a:chExt cx="713" cy="480"/>
          </a:xfrm>
          <a:solidFill>
            <a:srgbClr val="00B050"/>
          </a:solidFill>
        </p:grpSpPr>
        <p:sp>
          <p:nvSpPr>
            <p:cNvPr id="108" name="Freeform 399"/>
            <p:cNvSpPr/>
            <p:nvPr/>
          </p:nvSpPr>
          <p:spPr bwMode="auto">
            <a:xfrm>
              <a:off x="11470" y="3848"/>
              <a:ext cx="218" cy="80"/>
            </a:xfrm>
            <a:custGeom>
              <a:avLst/>
              <a:gdLst>
                <a:gd name="T0" fmla="*/ 15 w 44"/>
                <a:gd name="T1" fmla="*/ 12 h 16"/>
                <a:gd name="T2" fmla="*/ 21 w 44"/>
                <a:gd name="T3" fmla="*/ 10 h 16"/>
                <a:gd name="T4" fmla="*/ 27 w 44"/>
                <a:gd name="T5" fmla="*/ 10 h 16"/>
                <a:gd name="T6" fmla="*/ 38 w 44"/>
                <a:gd name="T7" fmla="*/ 15 h 16"/>
                <a:gd name="T8" fmla="*/ 40 w 44"/>
                <a:gd name="T9" fmla="*/ 16 h 16"/>
                <a:gd name="T10" fmla="*/ 43 w 44"/>
                <a:gd name="T11" fmla="*/ 13 h 16"/>
                <a:gd name="T12" fmla="*/ 41 w 44"/>
                <a:gd name="T13" fmla="*/ 8 h 16"/>
                <a:gd name="T14" fmla="*/ 31 w 44"/>
                <a:gd name="T15" fmla="*/ 2 h 16"/>
                <a:gd name="T16" fmla="*/ 17 w 44"/>
                <a:gd name="T17" fmla="*/ 2 h 16"/>
                <a:gd name="T18" fmla="*/ 11 w 44"/>
                <a:gd name="T19" fmla="*/ 5 h 16"/>
                <a:gd name="T20" fmla="*/ 5 w 44"/>
                <a:gd name="T21" fmla="*/ 5 h 16"/>
                <a:gd name="T22" fmla="*/ 0 w 44"/>
                <a:gd name="T23" fmla="*/ 3 h 16"/>
                <a:gd name="T24" fmla="*/ 0 w 44"/>
                <a:gd name="T25" fmla="*/ 12 h 16"/>
                <a:gd name="T26" fmla="*/ 1 w 44"/>
                <a:gd name="T27" fmla="*/ 12 h 16"/>
                <a:gd name="T28" fmla="*/ 15 w 44"/>
                <a:gd name="T2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6">
                  <a:moveTo>
                    <a:pt x="15" y="12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9"/>
                    <a:pt x="25" y="9"/>
                    <a:pt x="27" y="10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6"/>
                    <a:pt x="40" y="16"/>
                  </a:cubicBezTo>
                  <a:cubicBezTo>
                    <a:pt x="41" y="16"/>
                    <a:pt x="42" y="15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5"/>
                    <a:pt x="11" y="14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9" name="Freeform 400"/>
            <p:cNvSpPr/>
            <p:nvPr/>
          </p:nvSpPr>
          <p:spPr bwMode="auto">
            <a:xfrm>
              <a:off x="11470" y="3775"/>
              <a:ext cx="218" cy="73"/>
            </a:xfrm>
            <a:custGeom>
              <a:avLst/>
              <a:gdLst>
                <a:gd name="T0" fmla="*/ 41 w 44"/>
                <a:gd name="T1" fmla="*/ 7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2 h 15"/>
                <a:gd name="T12" fmla="*/ 0 w 44"/>
                <a:gd name="T13" fmla="*/ 11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4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7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6" y="5"/>
                    <a:pt x="5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8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0" name="Freeform 401"/>
            <p:cNvSpPr/>
            <p:nvPr/>
          </p:nvSpPr>
          <p:spPr bwMode="auto">
            <a:xfrm>
              <a:off x="11470" y="3695"/>
              <a:ext cx="218" cy="75"/>
            </a:xfrm>
            <a:custGeom>
              <a:avLst/>
              <a:gdLst>
                <a:gd name="T0" fmla="*/ 41 w 44"/>
                <a:gd name="T1" fmla="*/ 7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2 h 15"/>
                <a:gd name="T12" fmla="*/ 0 w 44"/>
                <a:gd name="T13" fmla="*/ 11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4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7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8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1" name="Freeform 402"/>
            <p:cNvSpPr/>
            <p:nvPr/>
          </p:nvSpPr>
          <p:spPr bwMode="auto">
            <a:xfrm>
              <a:off x="11470" y="3615"/>
              <a:ext cx="218" cy="75"/>
            </a:xfrm>
            <a:custGeom>
              <a:avLst/>
              <a:gdLst>
                <a:gd name="T0" fmla="*/ 41 w 44"/>
                <a:gd name="T1" fmla="*/ 8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3 h 15"/>
                <a:gd name="T12" fmla="*/ 0 w 44"/>
                <a:gd name="T13" fmla="*/ 12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5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8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2" name="Freeform 403"/>
            <p:cNvSpPr/>
            <p:nvPr/>
          </p:nvSpPr>
          <p:spPr bwMode="auto">
            <a:xfrm>
              <a:off x="11470" y="3538"/>
              <a:ext cx="218" cy="73"/>
            </a:xfrm>
            <a:custGeom>
              <a:avLst/>
              <a:gdLst>
                <a:gd name="T0" fmla="*/ 41 w 44"/>
                <a:gd name="T1" fmla="*/ 8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3 h 15"/>
                <a:gd name="T12" fmla="*/ 0 w 44"/>
                <a:gd name="T13" fmla="*/ 12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5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8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3" name="Freeform 404"/>
            <p:cNvSpPr/>
            <p:nvPr/>
          </p:nvSpPr>
          <p:spPr bwMode="auto">
            <a:xfrm>
              <a:off x="10995" y="3848"/>
              <a:ext cx="243" cy="70"/>
            </a:xfrm>
            <a:custGeom>
              <a:avLst/>
              <a:gdLst>
                <a:gd name="T0" fmla="*/ 7 w 49"/>
                <a:gd name="T1" fmla="*/ 12 h 14"/>
                <a:gd name="T2" fmla="*/ 12 w 49"/>
                <a:gd name="T3" fmla="*/ 10 h 14"/>
                <a:gd name="T4" fmla="*/ 18 w 49"/>
                <a:gd name="T5" fmla="*/ 10 h 14"/>
                <a:gd name="T6" fmla="*/ 24 w 49"/>
                <a:gd name="T7" fmla="*/ 12 h 14"/>
                <a:gd name="T8" fmla="*/ 31 w 49"/>
                <a:gd name="T9" fmla="*/ 14 h 14"/>
                <a:gd name="T10" fmla="*/ 38 w 49"/>
                <a:gd name="T11" fmla="*/ 12 h 14"/>
                <a:gd name="T12" fmla="*/ 43 w 49"/>
                <a:gd name="T13" fmla="*/ 10 h 14"/>
                <a:gd name="T14" fmla="*/ 46 w 49"/>
                <a:gd name="T15" fmla="*/ 9 h 14"/>
                <a:gd name="T16" fmla="*/ 49 w 49"/>
                <a:gd name="T17" fmla="*/ 1 h 14"/>
                <a:gd name="T18" fmla="*/ 40 w 49"/>
                <a:gd name="T19" fmla="*/ 2 h 14"/>
                <a:gd name="T20" fmla="*/ 34 w 49"/>
                <a:gd name="T21" fmla="*/ 5 h 14"/>
                <a:gd name="T22" fmla="*/ 28 w 49"/>
                <a:gd name="T23" fmla="*/ 5 h 14"/>
                <a:gd name="T24" fmla="*/ 22 w 49"/>
                <a:gd name="T25" fmla="*/ 2 h 14"/>
                <a:gd name="T26" fmla="*/ 8 w 49"/>
                <a:gd name="T27" fmla="*/ 2 h 14"/>
                <a:gd name="T28" fmla="*/ 3 w 49"/>
                <a:gd name="T29" fmla="*/ 5 h 14"/>
                <a:gd name="T30" fmla="*/ 1 w 49"/>
                <a:gd name="T31" fmla="*/ 11 h 14"/>
                <a:gd name="T32" fmla="*/ 7 w 49"/>
                <a:gd name="T3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14">
                  <a:moveTo>
                    <a:pt x="7" y="12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4" y="9"/>
                    <a:pt x="17" y="9"/>
                    <a:pt x="18" y="1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6" y="13"/>
                    <a:pt x="28" y="14"/>
                    <a:pt x="31" y="14"/>
                  </a:cubicBezTo>
                  <a:cubicBezTo>
                    <a:pt x="33" y="14"/>
                    <a:pt x="36" y="13"/>
                    <a:pt x="38" y="12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9"/>
                    <a:pt x="45" y="9"/>
                    <a:pt x="46" y="9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1"/>
                    <a:pt x="42" y="1"/>
                    <a:pt x="40" y="2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2" y="6"/>
                    <a:pt x="29" y="6"/>
                    <a:pt x="28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8" y="0"/>
                    <a:pt x="12" y="0"/>
                    <a:pt x="8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0" y="9"/>
                    <a:pt x="1" y="11"/>
                  </a:cubicBezTo>
                  <a:cubicBezTo>
                    <a:pt x="2" y="13"/>
                    <a:pt x="5" y="13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4" name="Freeform 405"/>
            <p:cNvSpPr/>
            <p:nvPr/>
          </p:nvSpPr>
          <p:spPr bwMode="auto">
            <a:xfrm>
              <a:off x="11000" y="3513"/>
              <a:ext cx="708" cy="480"/>
            </a:xfrm>
            <a:custGeom>
              <a:avLst/>
              <a:gdLst>
                <a:gd name="T0" fmla="*/ 4 w 143"/>
                <a:gd name="T1" fmla="*/ 97 h 97"/>
                <a:gd name="T2" fmla="*/ 41 w 143"/>
                <a:gd name="T3" fmla="*/ 97 h 97"/>
                <a:gd name="T4" fmla="*/ 47 w 143"/>
                <a:gd name="T5" fmla="*/ 97 h 97"/>
                <a:gd name="T6" fmla="*/ 87 w 143"/>
                <a:gd name="T7" fmla="*/ 97 h 97"/>
                <a:gd name="T8" fmla="*/ 94 w 143"/>
                <a:gd name="T9" fmla="*/ 97 h 97"/>
                <a:gd name="T10" fmla="*/ 139 w 143"/>
                <a:gd name="T11" fmla="*/ 97 h 97"/>
                <a:gd name="T12" fmla="*/ 143 w 143"/>
                <a:gd name="T13" fmla="*/ 93 h 97"/>
                <a:gd name="T14" fmla="*/ 139 w 143"/>
                <a:gd name="T15" fmla="*/ 89 h 97"/>
                <a:gd name="T16" fmla="*/ 95 w 143"/>
                <a:gd name="T17" fmla="*/ 89 h 97"/>
                <a:gd name="T18" fmla="*/ 91 w 143"/>
                <a:gd name="T19" fmla="*/ 89 h 97"/>
                <a:gd name="T20" fmla="*/ 91 w 143"/>
                <a:gd name="T21" fmla="*/ 4 h 97"/>
                <a:gd name="T22" fmla="*/ 87 w 143"/>
                <a:gd name="T23" fmla="*/ 0 h 97"/>
                <a:gd name="T24" fmla="*/ 79 w 143"/>
                <a:gd name="T25" fmla="*/ 0 h 97"/>
                <a:gd name="T26" fmla="*/ 76 w 143"/>
                <a:gd name="T27" fmla="*/ 2 h 97"/>
                <a:gd name="T28" fmla="*/ 45 w 143"/>
                <a:gd name="T29" fmla="*/ 89 h 97"/>
                <a:gd name="T30" fmla="*/ 40 w 143"/>
                <a:gd name="T31" fmla="*/ 89 h 97"/>
                <a:gd name="T32" fmla="*/ 4 w 143"/>
                <a:gd name="T33" fmla="*/ 89 h 97"/>
                <a:gd name="T34" fmla="*/ 0 w 143"/>
                <a:gd name="T35" fmla="*/ 93 h 97"/>
                <a:gd name="T36" fmla="*/ 4 w 143"/>
                <a:gd name="T3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97">
                  <a:moveTo>
                    <a:pt x="4" y="97"/>
                  </a:moveTo>
                  <a:cubicBezTo>
                    <a:pt x="41" y="97"/>
                    <a:pt x="41" y="97"/>
                    <a:pt x="41" y="97"/>
                  </a:cubicBezTo>
                  <a:cubicBezTo>
                    <a:pt x="47" y="97"/>
                    <a:pt x="47" y="97"/>
                    <a:pt x="4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41" y="97"/>
                    <a:pt x="143" y="95"/>
                    <a:pt x="143" y="93"/>
                  </a:cubicBezTo>
                  <a:cubicBezTo>
                    <a:pt x="143" y="91"/>
                    <a:pt x="141" y="89"/>
                    <a:pt x="139" y="89"/>
                  </a:cubicBezTo>
                  <a:cubicBezTo>
                    <a:pt x="95" y="89"/>
                    <a:pt x="95" y="89"/>
                    <a:pt x="95" y="89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2"/>
                    <a:pt x="90" y="0"/>
                    <a:pt x="8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8" y="0"/>
                    <a:pt x="76" y="1"/>
                    <a:pt x="76" y="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1" y="89"/>
                    <a:pt x="0" y="91"/>
                    <a:pt x="0" y="93"/>
                  </a:cubicBezTo>
                  <a:cubicBezTo>
                    <a:pt x="0" y="95"/>
                    <a:pt x="1" y="97"/>
                    <a:pt x="4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115" name="Freeform 65"/>
          <p:cNvSpPr>
            <a:spLocks noChangeAspect="1" noEditPoints="1"/>
          </p:cNvSpPr>
          <p:nvPr/>
        </p:nvSpPr>
        <p:spPr bwMode="auto">
          <a:xfrm>
            <a:off x="1294231" y="4661648"/>
            <a:ext cx="252000" cy="252000"/>
          </a:xfrm>
          <a:custGeom>
            <a:avLst/>
            <a:gdLst>
              <a:gd name="T0" fmla="*/ 18 w 113"/>
              <a:gd name="T1" fmla="*/ 0 h 118"/>
              <a:gd name="T2" fmla="*/ 9 w 113"/>
              <a:gd name="T3" fmla="*/ 4 h 118"/>
              <a:gd name="T4" fmla="*/ 9 w 113"/>
              <a:gd name="T5" fmla="*/ 13 h 118"/>
              <a:gd name="T6" fmla="*/ 12 w 113"/>
              <a:gd name="T7" fmla="*/ 13 h 118"/>
              <a:gd name="T8" fmla="*/ 16 w 113"/>
              <a:gd name="T9" fmla="*/ 6 h 118"/>
              <a:gd name="T10" fmla="*/ 27 w 113"/>
              <a:gd name="T11" fmla="*/ 6 h 118"/>
              <a:gd name="T12" fmla="*/ 18 w 113"/>
              <a:gd name="T13" fmla="*/ 0 h 118"/>
              <a:gd name="T14" fmla="*/ 32 w 113"/>
              <a:gd name="T15" fmla="*/ 68 h 118"/>
              <a:gd name="T16" fmla="*/ 39 w 113"/>
              <a:gd name="T17" fmla="*/ 68 h 118"/>
              <a:gd name="T18" fmla="*/ 39 w 113"/>
              <a:gd name="T19" fmla="*/ 82 h 118"/>
              <a:gd name="T20" fmla="*/ 32 w 113"/>
              <a:gd name="T21" fmla="*/ 82 h 118"/>
              <a:gd name="T22" fmla="*/ 32 w 113"/>
              <a:gd name="T23" fmla="*/ 68 h 118"/>
              <a:gd name="T24" fmla="*/ 98 w 113"/>
              <a:gd name="T25" fmla="*/ 82 h 118"/>
              <a:gd name="T26" fmla="*/ 105 w 113"/>
              <a:gd name="T27" fmla="*/ 82 h 118"/>
              <a:gd name="T28" fmla="*/ 105 w 113"/>
              <a:gd name="T29" fmla="*/ 96 h 118"/>
              <a:gd name="T30" fmla="*/ 98 w 113"/>
              <a:gd name="T31" fmla="*/ 96 h 118"/>
              <a:gd name="T32" fmla="*/ 98 w 113"/>
              <a:gd name="T33" fmla="*/ 82 h 118"/>
              <a:gd name="T34" fmla="*/ 67 w 113"/>
              <a:gd name="T35" fmla="*/ 72 h 118"/>
              <a:gd name="T36" fmla="*/ 73 w 113"/>
              <a:gd name="T37" fmla="*/ 72 h 118"/>
              <a:gd name="T38" fmla="*/ 73 w 113"/>
              <a:gd name="T39" fmla="*/ 87 h 118"/>
              <a:gd name="T40" fmla="*/ 67 w 113"/>
              <a:gd name="T41" fmla="*/ 87 h 118"/>
              <a:gd name="T42" fmla="*/ 67 w 113"/>
              <a:gd name="T43" fmla="*/ 72 h 118"/>
              <a:gd name="T44" fmla="*/ 54 w 113"/>
              <a:gd name="T45" fmla="*/ 118 h 118"/>
              <a:gd name="T46" fmla="*/ 69 w 113"/>
              <a:gd name="T47" fmla="*/ 118 h 118"/>
              <a:gd name="T48" fmla="*/ 84 w 113"/>
              <a:gd name="T49" fmla="*/ 118 h 118"/>
              <a:gd name="T50" fmla="*/ 113 w 113"/>
              <a:gd name="T51" fmla="*/ 118 h 118"/>
              <a:gd name="T52" fmla="*/ 113 w 113"/>
              <a:gd name="T53" fmla="*/ 69 h 118"/>
              <a:gd name="T54" fmla="*/ 87 w 113"/>
              <a:gd name="T55" fmla="*/ 74 h 118"/>
              <a:gd name="T56" fmla="*/ 87 w 113"/>
              <a:gd name="T57" fmla="*/ 88 h 118"/>
              <a:gd name="T58" fmla="*/ 84 w 113"/>
              <a:gd name="T59" fmla="*/ 88 h 118"/>
              <a:gd name="T60" fmla="*/ 84 w 113"/>
              <a:gd name="T61" fmla="*/ 75 h 118"/>
              <a:gd name="T62" fmla="*/ 84 w 113"/>
              <a:gd name="T63" fmla="*/ 59 h 118"/>
              <a:gd name="T64" fmla="*/ 58 w 113"/>
              <a:gd name="T65" fmla="*/ 65 h 118"/>
              <a:gd name="T66" fmla="*/ 58 w 113"/>
              <a:gd name="T67" fmla="*/ 78 h 118"/>
              <a:gd name="T68" fmla="*/ 54 w 113"/>
              <a:gd name="T69" fmla="*/ 78 h 118"/>
              <a:gd name="T70" fmla="*/ 54 w 113"/>
              <a:gd name="T71" fmla="*/ 66 h 118"/>
              <a:gd name="T72" fmla="*/ 54 w 113"/>
              <a:gd name="T73" fmla="*/ 49 h 118"/>
              <a:gd name="T74" fmla="*/ 21 w 113"/>
              <a:gd name="T75" fmla="*/ 58 h 118"/>
              <a:gd name="T76" fmla="*/ 23 w 113"/>
              <a:gd name="T77" fmla="*/ 118 h 118"/>
              <a:gd name="T78" fmla="*/ 39 w 113"/>
              <a:gd name="T79" fmla="*/ 118 h 118"/>
              <a:gd name="T80" fmla="*/ 54 w 113"/>
              <a:gd name="T81" fmla="*/ 118 h 118"/>
              <a:gd name="T82" fmla="*/ 4 w 113"/>
              <a:gd name="T83" fmla="*/ 16 h 118"/>
              <a:gd name="T84" fmla="*/ 15 w 113"/>
              <a:gd name="T85" fmla="*/ 16 h 118"/>
              <a:gd name="T86" fmla="*/ 19 w 113"/>
              <a:gd name="T87" fmla="*/ 118 h 118"/>
              <a:gd name="T88" fmla="*/ 0 w 113"/>
              <a:gd name="T89" fmla="*/ 118 h 118"/>
              <a:gd name="T90" fmla="*/ 4 w 113"/>
              <a:gd name="T91" fmla="*/ 1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3" h="118">
                <a:moveTo>
                  <a:pt x="18" y="0"/>
                </a:moveTo>
                <a:cubicBezTo>
                  <a:pt x="18" y="0"/>
                  <a:pt x="11" y="1"/>
                  <a:pt x="9" y="4"/>
                </a:cubicBezTo>
                <a:cubicBezTo>
                  <a:pt x="8" y="7"/>
                  <a:pt x="9" y="13"/>
                  <a:pt x="9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1" y="7"/>
                  <a:pt x="16" y="6"/>
                </a:cubicBezTo>
                <a:cubicBezTo>
                  <a:pt x="22" y="5"/>
                  <a:pt x="27" y="6"/>
                  <a:pt x="27" y="6"/>
                </a:cubicBezTo>
                <a:cubicBezTo>
                  <a:pt x="18" y="0"/>
                  <a:pt x="18" y="0"/>
                  <a:pt x="18" y="0"/>
                </a:cubicBezTo>
                <a:close/>
                <a:moveTo>
                  <a:pt x="32" y="68"/>
                </a:moveTo>
                <a:cubicBezTo>
                  <a:pt x="39" y="68"/>
                  <a:pt x="39" y="68"/>
                  <a:pt x="39" y="68"/>
                </a:cubicBezTo>
                <a:cubicBezTo>
                  <a:pt x="39" y="82"/>
                  <a:pt x="39" y="82"/>
                  <a:pt x="39" y="82"/>
                </a:cubicBezTo>
                <a:cubicBezTo>
                  <a:pt x="32" y="82"/>
                  <a:pt x="32" y="82"/>
                  <a:pt x="32" y="82"/>
                </a:cubicBezTo>
                <a:cubicBezTo>
                  <a:pt x="32" y="68"/>
                  <a:pt x="32" y="68"/>
                  <a:pt x="32" y="68"/>
                </a:cubicBezTo>
                <a:close/>
                <a:moveTo>
                  <a:pt x="98" y="82"/>
                </a:moveTo>
                <a:cubicBezTo>
                  <a:pt x="105" y="82"/>
                  <a:pt x="105" y="82"/>
                  <a:pt x="105" y="82"/>
                </a:cubicBezTo>
                <a:cubicBezTo>
                  <a:pt x="105" y="96"/>
                  <a:pt x="105" y="96"/>
                  <a:pt x="105" y="96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82"/>
                  <a:pt x="98" y="82"/>
                  <a:pt x="98" y="82"/>
                </a:cubicBezTo>
                <a:close/>
                <a:moveTo>
                  <a:pt x="67" y="72"/>
                </a:moveTo>
                <a:cubicBezTo>
                  <a:pt x="73" y="72"/>
                  <a:pt x="73" y="72"/>
                  <a:pt x="73" y="72"/>
                </a:cubicBezTo>
                <a:cubicBezTo>
                  <a:pt x="73" y="87"/>
                  <a:pt x="73" y="87"/>
                  <a:pt x="73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72"/>
                  <a:pt x="67" y="72"/>
                  <a:pt x="67" y="72"/>
                </a:cubicBezTo>
                <a:close/>
                <a:moveTo>
                  <a:pt x="54" y="118"/>
                </a:moveTo>
                <a:cubicBezTo>
                  <a:pt x="69" y="118"/>
                  <a:pt x="69" y="118"/>
                  <a:pt x="69" y="118"/>
                </a:cubicBezTo>
                <a:cubicBezTo>
                  <a:pt x="84" y="118"/>
                  <a:pt x="84" y="118"/>
                  <a:pt x="84" y="118"/>
                </a:cubicBezTo>
                <a:cubicBezTo>
                  <a:pt x="113" y="118"/>
                  <a:pt x="113" y="118"/>
                  <a:pt x="113" y="118"/>
                </a:cubicBezTo>
                <a:cubicBezTo>
                  <a:pt x="113" y="69"/>
                  <a:pt x="113" y="69"/>
                  <a:pt x="113" y="69"/>
                </a:cubicBezTo>
                <a:cubicBezTo>
                  <a:pt x="87" y="74"/>
                  <a:pt x="87" y="74"/>
                  <a:pt x="87" y="74"/>
                </a:cubicBezTo>
                <a:cubicBezTo>
                  <a:pt x="87" y="88"/>
                  <a:pt x="87" y="88"/>
                  <a:pt x="87" y="88"/>
                </a:cubicBezTo>
                <a:cubicBezTo>
                  <a:pt x="84" y="88"/>
                  <a:pt x="84" y="88"/>
                  <a:pt x="84" y="88"/>
                </a:cubicBezTo>
                <a:cubicBezTo>
                  <a:pt x="84" y="75"/>
                  <a:pt x="84" y="75"/>
                  <a:pt x="84" y="75"/>
                </a:cubicBezTo>
                <a:cubicBezTo>
                  <a:pt x="84" y="59"/>
                  <a:pt x="84" y="59"/>
                  <a:pt x="84" y="59"/>
                </a:cubicBezTo>
                <a:cubicBezTo>
                  <a:pt x="58" y="65"/>
                  <a:pt x="58" y="65"/>
                  <a:pt x="58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54" y="78"/>
                  <a:pt x="54" y="78"/>
                  <a:pt x="54" y="78"/>
                </a:cubicBezTo>
                <a:cubicBezTo>
                  <a:pt x="54" y="66"/>
                  <a:pt x="54" y="66"/>
                  <a:pt x="54" y="66"/>
                </a:cubicBezTo>
                <a:cubicBezTo>
                  <a:pt x="54" y="49"/>
                  <a:pt x="54" y="49"/>
                  <a:pt x="54" y="49"/>
                </a:cubicBezTo>
                <a:cubicBezTo>
                  <a:pt x="21" y="58"/>
                  <a:pt x="21" y="58"/>
                  <a:pt x="21" y="58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54" y="118"/>
                  <a:pt x="54" y="118"/>
                  <a:pt x="54" y="118"/>
                </a:cubicBezTo>
                <a:close/>
                <a:moveTo>
                  <a:pt x="4" y="16"/>
                </a:moveTo>
                <a:cubicBezTo>
                  <a:pt x="15" y="16"/>
                  <a:pt x="15" y="16"/>
                  <a:pt x="15" y="16"/>
                </a:cubicBezTo>
                <a:cubicBezTo>
                  <a:pt x="19" y="118"/>
                  <a:pt x="19" y="118"/>
                  <a:pt x="19" y="118"/>
                </a:cubicBezTo>
                <a:cubicBezTo>
                  <a:pt x="0" y="118"/>
                  <a:pt x="0" y="118"/>
                  <a:pt x="0" y="118"/>
                </a:cubicBezTo>
                <a:lnTo>
                  <a:pt x="4" y="16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116" name="组合 115"/>
          <p:cNvGrpSpPr>
            <a:grpSpLocks noChangeAspect="1"/>
          </p:cNvGrpSpPr>
          <p:nvPr/>
        </p:nvGrpSpPr>
        <p:grpSpPr>
          <a:xfrm>
            <a:off x="2131252" y="4653164"/>
            <a:ext cx="252000" cy="252000"/>
            <a:chOff x="10995" y="3513"/>
            <a:chExt cx="713" cy="480"/>
          </a:xfrm>
          <a:solidFill>
            <a:srgbClr val="00B050"/>
          </a:solidFill>
        </p:grpSpPr>
        <p:sp>
          <p:nvSpPr>
            <p:cNvPr id="117" name="Freeform 399"/>
            <p:cNvSpPr/>
            <p:nvPr/>
          </p:nvSpPr>
          <p:spPr bwMode="auto">
            <a:xfrm>
              <a:off x="11470" y="3848"/>
              <a:ext cx="218" cy="80"/>
            </a:xfrm>
            <a:custGeom>
              <a:avLst/>
              <a:gdLst>
                <a:gd name="T0" fmla="*/ 15 w 44"/>
                <a:gd name="T1" fmla="*/ 12 h 16"/>
                <a:gd name="T2" fmla="*/ 21 w 44"/>
                <a:gd name="T3" fmla="*/ 10 h 16"/>
                <a:gd name="T4" fmla="*/ 27 w 44"/>
                <a:gd name="T5" fmla="*/ 10 h 16"/>
                <a:gd name="T6" fmla="*/ 38 w 44"/>
                <a:gd name="T7" fmla="*/ 15 h 16"/>
                <a:gd name="T8" fmla="*/ 40 w 44"/>
                <a:gd name="T9" fmla="*/ 16 h 16"/>
                <a:gd name="T10" fmla="*/ 43 w 44"/>
                <a:gd name="T11" fmla="*/ 13 h 16"/>
                <a:gd name="T12" fmla="*/ 41 w 44"/>
                <a:gd name="T13" fmla="*/ 8 h 16"/>
                <a:gd name="T14" fmla="*/ 31 w 44"/>
                <a:gd name="T15" fmla="*/ 2 h 16"/>
                <a:gd name="T16" fmla="*/ 17 w 44"/>
                <a:gd name="T17" fmla="*/ 2 h 16"/>
                <a:gd name="T18" fmla="*/ 11 w 44"/>
                <a:gd name="T19" fmla="*/ 5 h 16"/>
                <a:gd name="T20" fmla="*/ 5 w 44"/>
                <a:gd name="T21" fmla="*/ 5 h 16"/>
                <a:gd name="T22" fmla="*/ 0 w 44"/>
                <a:gd name="T23" fmla="*/ 3 h 16"/>
                <a:gd name="T24" fmla="*/ 0 w 44"/>
                <a:gd name="T25" fmla="*/ 12 h 16"/>
                <a:gd name="T26" fmla="*/ 1 w 44"/>
                <a:gd name="T27" fmla="*/ 12 h 16"/>
                <a:gd name="T28" fmla="*/ 15 w 44"/>
                <a:gd name="T2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6">
                  <a:moveTo>
                    <a:pt x="15" y="12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9"/>
                    <a:pt x="25" y="9"/>
                    <a:pt x="27" y="10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6"/>
                    <a:pt x="40" y="16"/>
                  </a:cubicBezTo>
                  <a:cubicBezTo>
                    <a:pt x="41" y="16"/>
                    <a:pt x="42" y="15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5"/>
                    <a:pt x="11" y="14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8" name="Freeform 400"/>
            <p:cNvSpPr/>
            <p:nvPr/>
          </p:nvSpPr>
          <p:spPr bwMode="auto">
            <a:xfrm>
              <a:off x="11470" y="3775"/>
              <a:ext cx="218" cy="73"/>
            </a:xfrm>
            <a:custGeom>
              <a:avLst/>
              <a:gdLst>
                <a:gd name="T0" fmla="*/ 41 w 44"/>
                <a:gd name="T1" fmla="*/ 7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2 h 15"/>
                <a:gd name="T12" fmla="*/ 0 w 44"/>
                <a:gd name="T13" fmla="*/ 11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4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7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6" y="5"/>
                    <a:pt x="5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8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9" name="Freeform 401"/>
            <p:cNvSpPr/>
            <p:nvPr/>
          </p:nvSpPr>
          <p:spPr bwMode="auto">
            <a:xfrm>
              <a:off x="11470" y="3695"/>
              <a:ext cx="218" cy="75"/>
            </a:xfrm>
            <a:custGeom>
              <a:avLst/>
              <a:gdLst>
                <a:gd name="T0" fmla="*/ 41 w 44"/>
                <a:gd name="T1" fmla="*/ 7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2 h 15"/>
                <a:gd name="T12" fmla="*/ 0 w 44"/>
                <a:gd name="T13" fmla="*/ 11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4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7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8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0" name="Freeform 402"/>
            <p:cNvSpPr/>
            <p:nvPr/>
          </p:nvSpPr>
          <p:spPr bwMode="auto">
            <a:xfrm>
              <a:off x="11470" y="3615"/>
              <a:ext cx="218" cy="75"/>
            </a:xfrm>
            <a:custGeom>
              <a:avLst/>
              <a:gdLst>
                <a:gd name="T0" fmla="*/ 41 w 44"/>
                <a:gd name="T1" fmla="*/ 8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3 h 15"/>
                <a:gd name="T12" fmla="*/ 0 w 44"/>
                <a:gd name="T13" fmla="*/ 12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5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8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1" name="Freeform 403"/>
            <p:cNvSpPr/>
            <p:nvPr/>
          </p:nvSpPr>
          <p:spPr bwMode="auto">
            <a:xfrm>
              <a:off x="11470" y="3538"/>
              <a:ext cx="218" cy="73"/>
            </a:xfrm>
            <a:custGeom>
              <a:avLst/>
              <a:gdLst>
                <a:gd name="T0" fmla="*/ 41 w 44"/>
                <a:gd name="T1" fmla="*/ 8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3 h 15"/>
                <a:gd name="T12" fmla="*/ 0 w 44"/>
                <a:gd name="T13" fmla="*/ 12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5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8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2" name="Freeform 404"/>
            <p:cNvSpPr/>
            <p:nvPr/>
          </p:nvSpPr>
          <p:spPr bwMode="auto">
            <a:xfrm>
              <a:off x="10995" y="3848"/>
              <a:ext cx="243" cy="70"/>
            </a:xfrm>
            <a:custGeom>
              <a:avLst/>
              <a:gdLst>
                <a:gd name="T0" fmla="*/ 7 w 49"/>
                <a:gd name="T1" fmla="*/ 12 h 14"/>
                <a:gd name="T2" fmla="*/ 12 w 49"/>
                <a:gd name="T3" fmla="*/ 10 h 14"/>
                <a:gd name="T4" fmla="*/ 18 w 49"/>
                <a:gd name="T5" fmla="*/ 10 h 14"/>
                <a:gd name="T6" fmla="*/ 24 w 49"/>
                <a:gd name="T7" fmla="*/ 12 h 14"/>
                <a:gd name="T8" fmla="*/ 31 w 49"/>
                <a:gd name="T9" fmla="*/ 14 h 14"/>
                <a:gd name="T10" fmla="*/ 38 w 49"/>
                <a:gd name="T11" fmla="*/ 12 h 14"/>
                <a:gd name="T12" fmla="*/ 43 w 49"/>
                <a:gd name="T13" fmla="*/ 10 h 14"/>
                <a:gd name="T14" fmla="*/ 46 w 49"/>
                <a:gd name="T15" fmla="*/ 9 h 14"/>
                <a:gd name="T16" fmla="*/ 49 w 49"/>
                <a:gd name="T17" fmla="*/ 1 h 14"/>
                <a:gd name="T18" fmla="*/ 40 w 49"/>
                <a:gd name="T19" fmla="*/ 2 h 14"/>
                <a:gd name="T20" fmla="*/ 34 w 49"/>
                <a:gd name="T21" fmla="*/ 5 h 14"/>
                <a:gd name="T22" fmla="*/ 28 w 49"/>
                <a:gd name="T23" fmla="*/ 5 h 14"/>
                <a:gd name="T24" fmla="*/ 22 w 49"/>
                <a:gd name="T25" fmla="*/ 2 h 14"/>
                <a:gd name="T26" fmla="*/ 8 w 49"/>
                <a:gd name="T27" fmla="*/ 2 h 14"/>
                <a:gd name="T28" fmla="*/ 3 w 49"/>
                <a:gd name="T29" fmla="*/ 5 h 14"/>
                <a:gd name="T30" fmla="*/ 1 w 49"/>
                <a:gd name="T31" fmla="*/ 11 h 14"/>
                <a:gd name="T32" fmla="*/ 7 w 49"/>
                <a:gd name="T3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14">
                  <a:moveTo>
                    <a:pt x="7" y="12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4" y="9"/>
                    <a:pt x="17" y="9"/>
                    <a:pt x="18" y="1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6" y="13"/>
                    <a:pt x="28" y="14"/>
                    <a:pt x="31" y="14"/>
                  </a:cubicBezTo>
                  <a:cubicBezTo>
                    <a:pt x="33" y="14"/>
                    <a:pt x="36" y="13"/>
                    <a:pt x="38" y="12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9"/>
                    <a:pt x="45" y="9"/>
                    <a:pt x="46" y="9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1"/>
                    <a:pt x="42" y="1"/>
                    <a:pt x="40" y="2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2" y="6"/>
                    <a:pt x="29" y="6"/>
                    <a:pt x="28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8" y="0"/>
                    <a:pt x="12" y="0"/>
                    <a:pt x="8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0" y="9"/>
                    <a:pt x="1" y="11"/>
                  </a:cubicBezTo>
                  <a:cubicBezTo>
                    <a:pt x="2" y="13"/>
                    <a:pt x="5" y="13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3" name="Freeform 405"/>
            <p:cNvSpPr/>
            <p:nvPr/>
          </p:nvSpPr>
          <p:spPr bwMode="auto">
            <a:xfrm>
              <a:off x="11000" y="3513"/>
              <a:ext cx="708" cy="480"/>
            </a:xfrm>
            <a:custGeom>
              <a:avLst/>
              <a:gdLst>
                <a:gd name="T0" fmla="*/ 4 w 143"/>
                <a:gd name="T1" fmla="*/ 97 h 97"/>
                <a:gd name="T2" fmla="*/ 41 w 143"/>
                <a:gd name="T3" fmla="*/ 97 h 97"/>
                <a:gd name="T4" fmla="*/ 47 w 143"/>
                <a:gd name="T5" fmla="*/ 97 h 97"/>
                <a:gd name="T6" fmla="*/ 87 w 143"/>
                <a:gd name="T7" fmla="*/ 97 h 97"/>
                <a:gd name="T8" fmla="*/ 94 w 143"/>
                <a:gd name="T9" fmla="*/ 97 h 97"/>
                <a:gd name="T10" fmla="*/ 139 w 143"/>
                <a:gd name="T11" fmla="*/ 97 h 97"/>
                <a:gd name="T12" fmla="*/ 143 w 143"/>
                <a:gd name="T13" fmla="*/ 93 h 97"/>
                <a:gd name="T14" fmla="*/ 139 w 143"/>
                <a:gd name="T15" fmla="*/ 89 h 97"/>
                <a:gd name="T16" fmla="*/ 95 w 143"/>
                <a:gd name="T17" fmla="*/ 89 h 97"/>
                <a:gd name="T18" fmla="*/ 91 w 143"/>
                <a:gd name="T19" fmla="*/ 89 h 97"/>
                <a:gd name="T20" fmla="*/ 91 w 143"/>
                <a:gd name="T21" fmla="*/ 4 h 97"/>
                <a:gd name="T22" fmla="*/ 87 w 143"/>
                <a:gd name="T23" fmla="*/ 0 h 97"/>
                <a:gd name="T24" fmla="*/ 79 w 143"/>
                <a:gd name="T25" fmla="*/ 0 h 97"/>
                <a:gd name="T26" fmla="*/ 76 w 143"/>
                <a:gd name="T27" fmla="*/ 2 h 97"/>
                <a:gd name="T28" fmla="*/ 45 w 143"/>
                <a:gd name="T29" fmla="*/ 89 h 97"/>
                <a:gd name="T30" fmla="*/ 40 w 143"/>
                <a:gd name="T31" fmla="*/ 89 h 97"/>
                <a:gd name="T32" fmla="*/ 4 w 143"/>
                <a:gd name="T33" fmla="*/ 89 h 97"/>
                <a:gd name="T34" fmla="*/ 0 w 143"/>
                <a:gd name="T35" fmla="*/ 93 h 97"/>
                <a:gd name="T36" fmla="*/ 4 w 143"/>
                <a:gd name="T3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97">
                  <a:moveTo>
                    <a:pt x="4" y="97"/>
                  </a:moveTo>
                  <a:cubicBezTo>
                    <a:pt x="41" y="97"/>
                    <a:pt x="41" y="97"/>
                    <a:pt x="41" y="97"/>
                  </a:cubicBezTo>
                  <a:cubicBezTo>
                    <a:pt x="47" y="97"/>
                    <a:pt x="47" y="97"/>
                    <a:pt x="4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41" y="97"/>
                    <a:pt x="143" y="95"/>
                    <a:pt x="143" y="93"/>
                  </a:cubicBezTo>
                  <a:cubicBezTo>
                    <a:pt x="143" y="91"/>
                    <a:pt x="141" y="89"/>
                    <a:pt x="139" y="89"/>
                  </a:cubicBezTo>
                  <a:cubicBezTo>
                    <a:pt x="95" y="89"/>
                    <a:pt x="95" y="89"/>
                    <a:pt x="95" y="89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2"/>
                    <a:pt x="90" y="0"/>
                    <a:pt x="8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8" y="0"/>
                    <a:pt x="76" y="1"/>
                    <a:pt x="76" y="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1" y="89"/>
                    <a:pt x="0" y="91"/>
                    <a:pt x="0" y="93"/>
                  </a:cubicBezTo>
                  <a:cubicBezTo>
                    <a:pt x="0" y="95"/>
                    <a:pt x="1" y="97"/>
                    <a:pt x="4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cxnSp>
        <p:nvCxnSpPr>
          <p:cNvPr id="125" name="直接连接符 124"/>
          <p:cNvCxnSpPr>
            <a:stCxn id="104" idx="8"/>
            <a:endCxn id="91" idx="9"/>
          </p:cNvCxnSpPr>
          <p:nvPr/>
        </p:nvCxnSpPr>
        <p:spPr>
          <a:xfrm flipV="1">
            <a:off x="1030065" y="4358087"/>
            <a:ext cx="95242" cy="440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>
            <a:stCxn id="115" idx="32"/>
            <a:endCxn id="91" idx="12"/>
          </p:cNvCxnSpPr>
          <p:nvPr/>
        </p:nvCxnSpPr>
        <p:spPr>
          <a:xfrm flipV="1">
            <a:off x="1423576" y="4358087"/>
            <a:ext cx="109365" cy="44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>
            <a:stCxn id="114" idx="11"/>
            <a:endCxn id="91" idx="15"/>
          </p:cNvCxnSpPr>
          <p:nvPr/>
        </p:nvCxnSpPr>
        <p:spPr>
          <a:xfrm flipH="1" flipV="1">
            <a:off x="1630623" y="4358087"/>
            <a:ext cx="144696" cy="295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>
            <a:stCxn id="123" idx="10"/>
            <a:endCxn id="92" idx="8"/>
          </p:cNvCxnSpPr>
          <p:nvPr/>
        </p:nvCxnSpPr>
        <p:spPr>
          <a:xfrm flipV="1">
            <a:off x="2292258" y="4358088"/>
            <a:ext cx="92592" cy="305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/>
          <p:cNvCxnSpPr>
            <a:stCxn id="105" idx="55"/>
            <a:endCxn id="92" idx="10"/>
          </p:cNvCxnSpPr>
          <p:nvPr/>
        </p:nvCxnSpPr>
        <p:spPr>
          <a:xfrm flipH="1" flipV="1">
            <a:off x="2424299" y="4358088"/>
            <a:ext cx="146324" cy="291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>
            <a:stCxn id="106" idx="5"/>
            <a:endCxn id="92" idx="14"/>
          </p:cNvCxnSpPr>
          <p:nvPr/>
        </p:nvCxnSpPr>
        <p:spPr>
          <a:xfrm flipH="1" flipV="1">
            <a:off x="2850718" y="4358088"/>
            <a:ext cx="107339" cy="320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Freeform 12"/>
          <p:cNvSpPr/>
          <p:nvPr/>
        </p:nvSpPr>
        <p:spPr bwMode="auto">
          <a:xfrm>
            <a:off x="1188798" y="1268760"/>
            <a:ext cx="1512000" cy="900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180000" rIns="0" bIns="0"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能源行业平台</a:t>
            </a:r>
            <a:endParaRPr lang="en-US" altLang="zh-CN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（行业云）</a:t>
            </a:r>
            <a:endParaRPr lang="en-US"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7" name="Freeform 12"/>
          <p:cNvSpPr/>
          <p:nvPr/>
        </p:nvSpPr>
        <p:spPr bwMode="auto">
          <a:xfrm flipH="1">
            <a:off x="2495795" y="1772852"/>
            <a:ext cx="324000" cy="324000"/>
          </a:xfrm>
          <a:prstGeom prst="homePlate">
            <a:avLst>
              <a:gd name="adj" fmla="val 25502"/>
            </a:avLst>
          </a:prstGeom>
          <a:solidFill>
            <a:schemeClr val="accent1">
              <a:lumMod val="50000"/>
            </a:schemeClr>
          </a:solidFill>
          <a:ln w="635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转换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代理</a:t>
            </a:r>
            <a:endParaRPr lang="en-US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48" name="直接连接符 147"/>
          <p:cNvCxnSpPr>
            <a:stCxn id="147" idx="1"/>
            <a:endCxn id="43" idx="7"/>
          </p:cNvCxnSpPr>
          <p:nvPr/>
        </p:nvCxnSpPr>
        <p:spPr>
          <a:xfrm flipV="1">
            <a:off x="2819795" y="1865868"/>
            <a:ext cx="3920013" cy="689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圆角矩形 171"/>
          <p:cNvSpPr/>
          <p:nvPr/>
        </p:nvSpPr>
        <p:spPr>
          <a:xfrm>
            <a:off x="403032" y="5049340"/>
            <a:ext cx="4176000" cy="1440000"/>
          </a:xfrm>
          <a:prstGeom prst="roundRect">
            <a:avLst>
              <a:gd name="adj" fmla="val 370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 lIns="72000" tIns="0" rIns="72000" bIns="0">
            <a:noAutofit/>
          </a:bodyPr>
          <a:lstStyle/>
          <a:p>
            <a:pPr algn="ctr">
              <a:lnSpc>
                <a:spcPct val="125000"/>
              </a:lnSpc>
              <a:buClr>
                <a:srgbClr val="C89F67"/>
              </a:buClr>
              <a:buSzPct val="80000"/>
              <a:defRPr/>
            </a:pPr>
            <a:r>
              <a:rPr lang="zh-CN" altLang="en-US" sz="140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边缘智能配套设备 </a:t>
            </a:r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DDC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8" name="矩形标注 177"/>
          <p:cNvSpPr/>
          <p:nvPr/>
        </p:nvSpPr>
        <p:spPr>
          <a:xfrm>
            <a:off x="10555991" y="1050115"/>
            <a:ext cx="1228799" cy="1298765"/>
          </a:xfrm>
          <a:prstGeom prst="wedgeRectCallout">
            <a:avLst>
              <a:gd name="adj1" fmla="val -62605"/>
              <a:gd name="adj2" fmla="val -19640"/>
            </a:avLst>
          </a:prstGeom>
          <a:ln w="63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72000" tIns="36000" rIns="36000" bIns="36000">
            <a:noAutofit/>
          </a:bodyPr>
          <a:lstStyle/>
          <a:p>
            <a:pPr marL="171450" indent="-171450" algn="just">
              <a:lnSpc>
                <a:spcPct val="125000"/>
              </a:lnSpc>
              <a:buClr>
                <a:srgbClr val="C89F67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105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主机厂应用</a:t>
            </a:r>
            <a:endParaRPr lang="en-US" altLang="zh-CN" sz="1050"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171450" indent="-171450" algn="just">
              <a:lnSpc>
                <a:spcPct val="125000"/>
              </a:lnSpc>
              <a:buClr>
                <a:srgbClr val="C89F67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105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主机厂服务</a:t>
            </a:r>
            <a:endParaRPr lang="en-US" altLang="zh-CN" sz="1050"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171450" indent="-171450" algn="just">
              <a:lnSpc>
                <a:spcPct val="125000"/>
              </a:lnSpc>
              <a:buClr>
                <a:srgbClr val="C89F67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105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运行整体托管</a:t>
            </a:r>
            <a:endParaRPr lang="en-US" altLang="zh-CN" sz="1050"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171450" indent="-171450" algn="just">
              <a:lnSpc>
                <a:spcPct val="125000"/>
              </a:lnSpc>
              <a:buClr>
                <a:srgbClr val="C89F67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105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综合能源管理</a:t>
            </a:r>
            <a:endParaRPr lang="en-US" altLang="zh-CN" sz="1050"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171450" indent="-171450" algn="just">
              <a:lnSpc>
                <a:spcPct val="125000"/>
              </a:lnSpc>
              <a:buClr>
                <a:srgbClr val="C89F67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105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备品备件承包</a:t>
            </a:r>
            <a:endParaRPr lang="en-US" altLang="zh-CN" sz="1050"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171450" indent="-171450" algn="just">
              <a:lnSpc>
                <a:spcPct val="125000"/>
              </a:lnSpc>
              <a:buClr>
                <a:srgbClr val="C89F67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1050" dirty="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en-US" altLang="zh-CN" sz="1050" dirty="0">
              <a:solidFill>
                <a:schemeClr val="accent6">
                  <a:lumMod val="7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187" name="组合 186"/>
          <p:cNvGrpSpPr/>
          <p:nvPr/>
        </p:nvGrpSpPr>
        <p:grpSpPr>
          <a:xfrm>
            <a:off x="403032" y="2864403"/>
            <a:ext cx="763659" cy="2113953"/>
            <a:chOff x="413288" y="2864403"/>
            <a:chExt cx="720941" cy="2220781"/>
          </a:xfrm>
          <a:solidFill>
            <a:srgbClr val="886D48"/>
          </a:solidFill>
        </p:grpSpPr>
        <p:sp>
          <p:nvSpPr>
            <p:cNvPr id="184" name="圆角右箭头 183"/>
            <p:cNvSpPr/>
            <p:nvPr/>
          </p:nvSpPr>
          <p:spPr>
            <a:xfrm>
              <a:off x="413288" y="2864403"/>
              <a:ext cx="720941" cy="1742595"/>
            </a:xfrm>
            <a:prstGeom prst="bentArrow">
              <a:avLst>
                <a:gd name="adj1" fmla="val 30285"/>
                <a:gd name="adj2" fmla="val 25440"/>
                <a:gd name="adj3" fmla="val 25000"/>
                <a:gd name="adj4" fmla="val 16886"/>
              </a:avLst>
            </a:prstGeom>
            <a:grpFill/>
            <a:ln w="6350">
              <a:solidFill>
                <a:srgbClr val="E5D5B8"/>
              </a:solidFill>
              <a:miter lim="400000"/>
            </a:ln>
          </p:spPr>
          <p:txBody>
            <a:bodyPr vert="horz" wrap="square" lIns="36000" tIns="0" rIns="0" bIns="0" rtlCol="0" anchor="ctr"/>
            <a:lstStyle/>
            <a:p>
              <a:pPr>
                <a:lnSpc>
                  <a:spcPct val="125000"/>
                </a:lnSpc>
              </a:pPr>
              <a:endPara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endParaRPr>
            </a:p>
          </p:txBody>
        </p:sp>
        <p:sp>
          <p:nvSpPr>
            <p:cNvPr id="185" name="圆角右箭头 184"/>
            <p:cNvSpPr/>
            <p:nvPr/>
          </p:nvSpPr>
          <p:spPr>
            <a:xfrm flipV="1">
              <a:off x="413288" y="4378240"/>
              <a:ext cx="435112" cy="706944"/>
            </a:xfrm>
            <a:prstGeom prst="bentArrow">
              <a:avLst>
                <a:gd name="adj1" fmla="val 50000"/>
                <a:gd name="adj2" fmla="val 40688"/>
                <a:gd name="adj3" fmla="val 25000"/>
                <a:gd name="adj4" fmla="val 27582"/>
              </a:avLst>
            </a:prstGeom>
            <a:grpFill/>
            <a:ln w="6350">
              <a:solidFill>
                <a:srgbClr val="E5D5B8"/>
              </a:solidFill>
              <a:miter lim="400000"/>
            </a:ln>
          </p:spPr>
          <p:txBody>
            <a:bodyPr vert="horz" wrap="square" lIns="36000" tIns="0" rIns="0" bIns="0" rtlCol="0" anchor="ctr"/>
            <a:lstStyle/>
            <a:p>
              <a:pPr>
                <a:lnSpc>
                  <a:spcPct val="125000"/>
                </a:lnSpc>
              </a:pPr>
              <a:endPara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endParaRPr>
            </a:p>
          </p:txBody>
        </p:sp>
        <p:sp>
          <p:nvSpPr>
            <p:cNvPr id="186" name="矩形 185"/>
            <p:cNvSpPr/>
            <p:nvPr/>
          </p:nvSpPr>
          <p:spPr>
            <a:xfrm flipV="1">
              <a:off x="417600" y="4365108"/>
              <a:ext cx="208800" cy="36000"/>
            </a:xfrm>
            <a:prstGeom prst="rect">
              <a:avLst/>
            </a:prstGeom>
            <a:grpFill/>
            <a:ln w="6350">
              <a:noFill/>
              <a:miter lim="400000"/>
            </a:ln>
          </p:spPr>
          <p:txBody>
            <a:bodyPr vert="horz" wrap="square" lIns="36000" tIns="0" rIns="0" bIns="0" rtlCol="0" anchor="ctr"/>
            <a:lstStyle/>
            <a:p>
              <a:pPr>
                <a:lnSpc>
                  <a:spcPct val="125000"/>
                </a:lnSpc>
              </a:pPr>
              <a:endPara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endParaRPr>
            </a:p>
          </p:txBody>
        </p:sp>
      </p:grpSp>
      <p:sp>
        <p:nvSpPr>
          <p:cNvPr id="183" name="矩形 182"/>
          <p:cNvSpPr/>
          <p:nvPr/>
        </p:nvSpPr>
        <p:spPr>
          <a:xfrm>
            <a:off x="403032" y="3107243"/>
            <a:ext cx="216000" cy="16154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销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售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及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服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务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体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系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1087108" y="5392426"/>
            <a:ext cx="1440000" cy="3016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36000" tIns="36000" rIns="36000" bIns="36000" anchor="ctr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C89F67"/>
              </a:buClr>
              <a:buSzPct val="80000"/>
            </a:pPr>
            <a:r>
              <a:rPr lang="zh-CN" altLang="en-US" sz="120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边缘智能网关</a:t>
            </a:r>
            <a:endParaRPr lang="zh-CN" altLang="en-US" sz="120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9" name="矩形 188"/>
          <p:cNvSpPr/>
          <p:nvPr/>
        </p:nvSpPr>
        <p:spPr>
          <a:xfrm>
            <a:off x="2886515" y="5392426"/>
            <a:ext cx="1440000" cy="30162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36000" tIns="36000" rIns="36000" bIns="36000" anchor="ctr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C89F67"/>
              </a:buClr>
              <a:buSzPct val="80000"/>
            </a:pPr>
            <a:r>
              <a:rPr lang="zh-CN" altLang="en-US" sz="120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云边协同引擎</a:t>
            </a:r>
            <a:endParaRPr lang="zh-CN" altLang="en-US" sz="120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510091" y="5931530"/>
            <a:ext cx="936000" cy="42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数采终端</a:t>
            </a:r>
            <a:endParaRPr lang="en-US" altLang="zh-CN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A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系</a:t>
            </a: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智能设备</a:t>
            </a:r>
            <a:endParaRPr lang="zh-CN" altLang="en-US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1518203" y="5931530"/>
            <a:ext cx="936000" cy="42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数采终端</a:t>
            </a:r>
            <a:endParaRPr lang="en-US" altLang="zh-CN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B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系</a:t>
            </a: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传统设备</a:t>
            </a:r>
            <a:endParaRPr lang="zh-CN" altLang="en-US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2" name="矩形 191"/>
          <p:cNvSpPr/>
          <p:nvPr/>
        </p:nvSpPr>
        <p:spPr>
          <a:xfrm>
            <a:off x="2526315" y="5931530"/>
            <a:ext cx="936000" cy="42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数采终端</a:t>
            </a:r>
            <a:endParaRPr lang="en-US" altLang="zh-CN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C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系</a:t>
            </a: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实时库</a:t>
            </a:r>
            <a:endParaRPr lang="zh-CN" altLang="en-US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3534427" y="5931530"/>
            <a:ext cx="936000" cy="42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数采终端</a:t>
            </a:r>
            <a:endParaRPr lang="en-US" altLang="zh-CN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10000"/>
              </a:lnSpc>
              <a:buClr>
                <a:srgbClr val="C89F67"/>
              </a:buClr>
              <a:buSzPct val="80000"/>
              <a:defRPr/>
            </a:pP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D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系</a:t>
            </a:r>
            <a:r>
              <a:rPr lang="en-US" altLang="zh-CN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1050" dirty="0">
                <a:solidFill>
                  <a:srgbClr val="E5D5B8"/>
                </a:solidFill>
                <a:latin typeface="等线" panose="02010600030101010101" charset="-122"/>
                <a:ea typeface="等线" panose="02010600030101010101" charset="-122"/>
              </a:rPr>
              <a:t>关系库</a:t>
            </a:r>
            <a:endParaRPr lang="zh-CN" altLang="en-US" sz="1050" dirty="0">
              <a:solidFill>
                <a:srgbClr val="E5D5B8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95" name="直接连接符 194"/>
          <p:cNvCxnSpPr>
            <a:stCxn id="188" idx="2"/>
            <a:endCxn id="190" idx="0"/>
          </p:cNvCxnSpPr>
          <p:nvPr/>
        </p:nvCxnSpPr>
        <p:spPr>
          <a:xfrm flipH="1">
            <a:off x="979068" y="5693736"/>
            <a:ext cx="829310" cy="237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连接符 196"/>
          <p:cNvCxnSpPr>
            <a:stCxn id="188" idx="2"/>
            <a:endCxn id="191" idx="0"/>
          </p:cNvCxnSpPr>
          <p:nvPr/>
        </p:nvCxnSpPr>
        <p:spPr>
          <a:xfrm>
            <a:off x="1808378" y="5693736"/>
            <a:ext cx="179070" cy="237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/>
          <p:cNvCxnSpPr>
            <a:stCxn id="188" idx="2"/>
            <a:endCxn id="192" idx="0"/>
          </p:cNvCxnSpPr>
          <p:nvPr/>
        </p:nvCxnSpPr>
        <p:spPr>
          <a:xfrm>
            <a:off x="1808378" y="5693736"/>
            <a:ext cx="1186815" cy="237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连接符 200"/>
          <p:cNvCxnSpPr>
            <a:stCxn id="188" idx="2"/>
            <a:endCxn id="193" idx="0"/>
          </p:cNvCxnSpPr>
          <p:nvPr/>
        </p:nvCxnSpPr>
        <p:spPr>
          <a:xfrm>
            <a:off x="1808378" y="5693736"/>
            <a:ext cx="2195195" cy="237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接箭头连接符 202"/>
          <p:cNvCxnSpPr>
            <a:stCxn id="188" idx="3"/>
            <a:endCxn id="189" idx="1"/>
          </p:cNvCxnSpPr>
          <p:nvPr/>
        </p:nvCxnSpPr>
        <p:spPr>
          <a:xfrm>
            <a:off x="2528378" y="5543238"/>
            <a:ext cx="35941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连接符 206"/>
          <p:cNvCxnSpPr>
            <a:endCxn id="93" idx="8"/>
          </p:cNvCxnSpPr>
          <p:nvPr/>
        </p:nvCxnSpPr>
        <p:spPr>
          <a:xfrm flipV="1">
            <a:off x="3463268" y="4325261"/>
            <a:ext cx="165656" cy="45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接连接符 210"/>
          <p:cNvCxnSpPr>
            <a:endCxn id="93" idx="10"/>
          </p:cNvCxnSpPr>
          <p:nvPr/>
        </p:nvCxnSpPr>
        <p:spPr>
          <a:xfrm flipH="1" flipV="1">
            <a:off x="3668373" y="4325261"/>
            <a:ext cx="83031" cy="454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接连接符 213"/>
          <p:cNvCxnSpPr>
            <a:endCxn id="93" idx="11"/>
          </p:cNvCxnSpPr>
          <p:nvPr/>
        </p:nvCxnSpPr>
        <p:spPr>
          <a:xfrm flipV="1">
            <a:off x="4049708" y="4325261"/>
            <a:ext cx="0" cy="45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连接符 216"/>
          <p:cNvCxnSpPr>
            <a:endCxn id="93" idx="15"/>
          </p:cNvCxnSpPr>
          <p:nvPr/>
        </p:nvCxnSpPr>
        <p:spPr>
          <a:xfrm flipH="1" flipV="1">
            <a:off x="4154904" y="4325261"/>
            <a:ext cx="175531" cy="45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 flipV="1">
            <a:off x="6769495" y="3140968"/>
            <a:ext cx="900000" cy="1"/>
          </a:xfrm>
          <a:prstGeom prst="line">
            <a:avLst/>
          </a:prstGeom>
          <a:ln w="6350">
            <a:solidFill>
              <a:srgbClr val="D8C0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 flipV="1">
            <a:off x="9156723" y="3140968"/>
            <a:ext cx="900000" cy="1"/>
          </a:xfrm>
          <a:prstGeom prst="line">
            <a:avLst/>
          </a:prstGeom>
          <a:ln w="6350">
            <a:solidFill>
              <a:srgbClr val="D8C0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 flipV="1">
            <a:off x="7968367" y="3140968"/>
            <a:ext cx="900000" cy="1"/>
          </a:xfrm>
          <a:prstGeom prst="line">
            <a:avLst/>
          </a:prstGeom>
          <a:ln w="6350">
            <a:solidFill>
              <a:srgbClr val="D8C0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 flipV="1">
            <a:off x="10297987" y="3140967"/>
            <a:ext cx="1296000" cy="1"/>
          </a:xfrm>
          <a:prstGeom prst="line">
            <a:avLst/>
          </a:prstGeom>
          <a:ln w="6350">
            <a:solidFill>
              <a:srgbClr val="D8C0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12"/>
          <p:cNvSpPr/>
          <p:nvPr/>
        </p:nvSpPr>
        <p:spPr bwMode="auto">
          <a:xfrm>
            <a:off x="3971959" y="2600944"/>
            <a:ext cx="324000" cy="324000"/>
          </a:xfrm>
          <a:prstGeom prst="flowChartOffpageConnector">
            <a:avLst/>
          </a:prstGeom>
          <a:solidFill>
            <a:schemeClr val="accent1">
              <a:lumMod val="50000"/>
            </a:schemeClr>
          </a:solidFill>
          <a:ln w="635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转换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代理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8" name="Freeform 12"/>
          <p:cNvSpPr/>
          <p:nvPr/>
        </p:nvSpPr>
        <p:spPr bwMode="auto">
          <a:xfrm>
            <a:off x="5808163" y="2600944"/>
            <a:ext cx="324000" cy="324000"/>
          </a:xfrm>
          <a:prstGeom prst="flowChartOffpageConnector">
            <a:avLst/>
          </a:prstGeom>
          <a:solidFill>
            <a:schemeClr val="accent1">
              <a:lumMod val="50000"/>
            </a:schemeClr>
          </a:solidFill>
          <a:ln w="635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0" tIns="18000" rIns="0" bIns="0" rtlCol="0" anchor="ctr" anchorCtr="0"/>
          <a:lstStyle/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转换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代理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0" name="Freeform 12"/>
          <p:cNvSpPr/>
          <p:nvPr/>
        </p:nvSpPr>
        <p:spPr bwMode="auto">
          <a:xfrm flipH="1">
            <a:off x="4692039" y="1322523"/>
            <a:ext cx="324000" cy="324000"/>
          </a:xfrm>
          <a:prstGeom prst="homePlate">
            <a:avLst>
              <a:gd name="adj" fmla="val 25502"/>
            </a:avLst>
          </a:prstGeom>
          <a:solidFill>
            <a:schemeClr val="accent1">
              <a:lumMod val="50000"/>
            </a:schemeClr>
          </a:solidFill>
          <a:ln w="635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转换</a:t>
            </a:r>
            <a:endParaRPr lang="en-US" altLang="zh-CN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ctr"/>
            <a:r>
              <a:rPr lang="zh-CN" altLang="en-US" sz="9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代理</a:t>
            </a:r>
            <a:endParaRPr lang="en-US" sz="9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94" name="表格 93"/>
          <p:cNvGraphicFramePr>
            <a:graphicFrameLocks noGrp="1"/>
          </p:cNvGraphicFramePr>
          <p:nvPr/>
        </p:nvGraphicFramePr>
        <p:xfrm>
          <a:off x="4944028" y="4005064"/>
          <a:ext cx="6840855" cy="248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285"/>
                <a:gridCol w="2280285"/>
                <a:gridCol w="2280285"/>
              </a:tblGrid>
              <a:tr h="248427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zh-CN" altLang="en-US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应用协同互通</a:t>
                      </a:r>
                      <a:endParaRPr lang="en-US" altLang="zh-CN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zh-CN" alt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应用商店</a:t>
                      </a:r>
                      <a:endParaRPr lang="en-US" altLang="zh-CN" sz="1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宇动源多年积累的针对多个行业的高价值应用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宇动源拥有广泛的生态伙伴，拥有丰富的各行业应用，涉及电力、能源、环保、新能源发电、装备制造等多个行业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各大集团企业自创的应用，通过企业平台发布至协同枢纽</a:t>
                      </a:r>
                      <a:endParaRPr lang="zh-CN" altLang="en-US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</a:txBody>
                  <a:tcPr marL="72000" marR="72000" marT="180000" marB="360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zh-CN" altLang="en-US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云上协同服务</a:t>
                      </a:r>
                      <a:endParaRPr lang="en-US" altLang="zh-CN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1000"/>
                        </a:spcAft>
                      </a:pPr>
                      <a:r>
                        <a:rPr lang="zh-CN" altLang="en-US" sz="1400" b="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增值服务</a:t>
                      </a:r>
                      <a:endParaRPr lang="en-US" altLang="zh-CN" sz="1400" b="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依托平台，联合第三方，共同为客户提供增值服务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配电室</a:t>
                      </a:r>
                      <a:r>
                        <a:rPr lang="en-US" altLang="zh-CN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e</a:t>
                      </a: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运维是典型应用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分布式光伏、分布式风电的运行</a:t>
                      </a:r>
                      <a:r>
                        <a:rPr lang="en-US" altLang="zh-CN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&amp;</a:t>
                      </a: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维护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环保设备运行</a:t>
                      </a:r>
                      <a:r>
                        <a:rPr lang="en-US" altLang="zh-CN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&amp;</a:t>
                      </a: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维护全托管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综合能源管理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en-US" altLang="zh-CN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……</a:t>
                      </a:r>
                      <a:endParaRPr lang="zh-CN" altLang="en-US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</a:txBody>
                  <a:tcPr marL="72000" marR="72000" marT="180000" marB="360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zh-CN" altLang="en-US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快速协同创新</a:t>
                      </a:r>
                      <a:endParaRPr lang="en-US" altLang="zh-CN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1000"/>
                        </a:spcAft>
                      </a:pPr>
                      <a:r>
                        <a:rPr lang="zh-CN" altLang="en-US" sz="1400" b="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低代码开发平台</a:t>
                      </a:r>
                      <a:endParaRPr lang="en-US" altLang="zh-CN" sz="1400" b="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公有云上的低代码开发平台，供广大开发者免费使用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开发成果小规费使用，可以免费下载配套的解析引擎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开发成果大规模部署，需要购买运行支撑环境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开发成果可上架应用商店</a:t>
                      </a:r>
                      <a:endParaRPr lang="en-US" altLang="zh-CN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050" b="0" kern="1200" dirty="0">
                          <a:solidFill>
                            <a:schemeClr val="lt1"/>
                          </a:solidFill>
                          <a:latin typeface="等线 Light" panose="02010600030101010101" charset="-122"/>
                          <a:ea typeface="等线 Light" panose="02010600030101010101" charset="-122"/>
                          <a:cs typeface="+mn-cs"/>
                        </a:rPr>
                        <a:t>开发者也可承接开发需求任务</a:t>
                      </a:r>
                      <a:endParaRPr lang="zh-CN" altLang="en-US" sz="1050" b="0" kern="1200" dirty="0">
                        <a:solidFill>
                          <a:schemeClr val="lt1"/>
                        </a:solidFill>
                        <a:latin typeface="等线 Light" panose="02010600030101010101" charset="-122"/>
                        <a:ea typeface="等线 Light" panose="02010600030101010101" charset="-122"/>
                        <a:cs typeface="+mn-cs"/>
                      </a:endParaRPr>
                    </a:p>
                  </a:txBody>
                  <a:tcPr marL="72000" marR="72000" marT="180000" marB="3600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C46"/>
                    </a:solidFill>
                  </a:tcPr>
                </a:tc>
              </a:tr>
            </a:tbl>
          </a:graphicData>
        </a:graphic>
      </p:graphicFrame>
      <p:cxnSp>
        <p:nvCxnSpPr>
          <p:cNvPr id="96" name="直接连接符 95"/>
          <p:cNvCxnSpPr/>
          <p:nvPr/>
        </p:nvCxnSpPr>
        <p:spPr>
          <a:xfrm flipV="1">
            <a:off x="5340075" y="4509120"/>
            <a:ext cx="1512000" cy="1"/>
          </a:xfrm>
          <a:prstGeom prst="line">
            <a:avLst/>
          </a:prstGeom>
          <a:ln w="635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V="1">
            <a:off x="7608495" y="4509120"/>
            <a:ext cx="1512000" cy="1"/>
          </a:xfrm>
          <a:prstGeom prst="line">
            <a:avLst/>
          </a:prstGeom>
          <a:ln w="635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 flipV="1">
            <a:off x="9912751" y="4509120"/>
            <a:ext cx="1512000" cy="1"/>
          </a:xfrm>
          <a:prstGeom prst="line">
            <a:avLst/>
          </a:prstGeom>
          <a:ln w="635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生态</a:t>
            </a:r>
            <a:endParaRPr lang="zh-CN" altLang="en-US" sz="2400" dirty="0">
              <a:solidFill>
                <a:schemeClr val="bg1"/>
              </a:solidFill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7464775" y="1989304"/>
            <a:ext cx="4176000" cy="4176000"/>
            <a:chOff x="623062" y="1989304"/>
            <a:chExt cx="4176000" cy="4176000"/>
          </a:xfrm>
        </p:grpSpPr>
        <p:sp>
          <p:nvSpPr>
            <p:cNvPr id="19" name="矩形"/>
            <p:cNvSpPr/>
            <p:nvPr/>
          </p:nvSpPr>
          <p:spPr>
            <a:xfrm>
              <a:off x="623062" y="1989304"/>
              <a:ext cx="4176000" cy="41760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 w="9525">
              <a:solidFill>
                <a:srgbClr val="111F36"/>
              </a:solidFill>
              <a:miter lim="400000"/>
            </a:ln>
          </p:spPr>
          <p:txBody>
            <a:bodyPr lIns="45719" rIns="45719" anchor="ctr"/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dirty="0"/>
            </a:p>
          </p:txBody>
        </p:sp>
        <p:sp>
          <p:nvSpPr>
            <p:cNvPr id="20" name="About Us"/>
            <p:cNvSpPr txBox="1"/>
            <p:nvPr/>
          </p:nvSpPr>
          <p:spPr>
            <a:xfrm>
              <a:off x="874626" y="2348880"/>
              <a:ext cx="2376264" cy="216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 anchorCtr="0">
              <a:noAutofit/>
            </a:bodyPr>
            <a:lstStyle>
              <a:lvl1pPr>
                <a:defRPr sz="1200">
                  <a:solidFill>
                    <a:srgbClr val="57677C"/>
                  </a:solidFill>
                </a:defRPr>
              </a:lvl1pPr>
            </a:lstStyle>
            <a:p>
              <a:pPr>
                <a:defRPr sz="2000"/>
              </a:pPr>
              <a:r>
                <a:rPr lang="en-US" altLang="zh-CN" sz="1050" spc="860" dirty="0">
                  <a:solidFill>
                    <a:srgbClr val="C00000"/>
                  </a:solidFill>
                </a:rPr>
                <a:t>COSMOSOURCE</a:t>
              </a:r>
              <a:endParaRPr sz="1050" spc="860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About Us"/>
          <p:cNvSpPr txBox="1"/>
          <p:nvPr/>
        </p:nvSpPr>
        <p:spPr>
          <a:xfrm>
            <a:off x="5423432" y="5547895"/>
            <a:ext cx="1642166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3" name="About Us"/>
          <p:cNvSpPr txBox="1"/>
          <p:nvPr/>
        </p:nvSpPr>
        <p:spPr>
          <a:xfrm>
            <a:off x="3092553" y="5547895"/>
            <a:ext cx="165102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4" name="About Us"/>
          <p:cNvSpPr txBox="1"/>
          <p:nvPr/>
        </p:nvSpPr>
        <p:spPr>
          <a:xfrm>
            <a:off x="786020" y="5547895"/>
            <a:ext cx="170754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6" name="About Us"/>
          <p:cNvSpPr txBox="1"/>
          <p:nvPr/>
        </p:nvSpPr>
        <p:spPr>
          <a:xfrm>
            <a:off x="7672959" y="5547895"/>
            <a:ext cx="2066498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>
                <a:solidFill>
                  <a:srgbClr val="6E8099"/>
                </a:solidFill>
              </a:rPr>
              <a:t>Cosmo++</a:t>
            </a:r>
            <a:endParaRPr sz="1200" dirty="0">
              <a:solidFill>
                <a:srgbClr val="6E8099"/>
              </a:solidFill>
            </a:endParaRPr>
          </a:p>
        </p:txBody>
      </p:sp>
      <p:sp>
        <p:nvSpPr>
          <p:cNvPr id="7" name="矩形"/>
          <p:cNvSpPr/>
          <p:nvPr/>
        </p:nvSpPr>
        <p:spPr>
          <a:xfrm>
            <a:off x="659555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8" name="典型案例"/>
          <p:cNvSpPr txBox="1"/>
          <p:nvPr/>
        </p:nvSpPr>
        <p:spPr>
          <a:xfrm>
            <a:off x="786020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公司简介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02"/>
          <p:cNvSpPr txBox="1"/>
          <p:nvPr/>
        </p:nvSpPr>
        <p:spPr>
          <a:xfrm>
            <a:off x="786019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1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公司简介"/>
          <p:cNvSpPr txBox="1"/>
          <p:nvPr/>
        </p:nvSpPr>
        <p:spPr>
          <a:xfrm>
            <a:off x="7672959" y="5085232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合作交流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7672959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FFFFFF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4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矩形"/>
          <p:cNvSpPr/>
          <p:nvPr/>
        </p:nvSpPr>
        <p:spPr>
          <a:xfrm>
            <a:off x="2927807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3" name="产品平台"/>
          <p:cNvSpPr txBox="1"/>
          <p:nvPr/>
        </p:nvSpPr>
        <p:spPr>
          <a:xfrm>
            <a:off x="3036034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优秀案例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" name="03"/>
          <p:cNvSpPr txBox="1"/>
          <p:nvPr/>
        </p:nvSpPr>
        <p:spPr>
          <a:xfrm>
            <a:off x="3036033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2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" name="矩形"/>
          <p:cNvSpPr/>
          <p:nvPr/>
        </p:nvSpPr>
        <p:spPr>
          <a:xfrm>
            <a:off x="5232063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6" name="解决方案"/>
          <p:cNvSpPr txBox="1"/>
          <p:nvPr/>
        </p:nvSpPr>
        <p:spPr>
          <a:xfrm>
            <a:off x="5358056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协同共享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04"/>
          <p:cNvSpPr txBox="1"/>
          <p:nvPr/>
        </p:nvSpPr>
        <p:spPr>
          <a:xfrm>
            <a:off x="5358055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3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" name="公司简介"/>
          <p:cNvSpPr txBox="1"/>
          <p:nvPr/>
        </p:nvSpPr>
        <p:spPr>
          <a:xfrm>
            <a:off x="7680755" y="3501008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工业互联网</a:t>
            </a:r>
            <a:r>
              <a:rPr lang="en-US" altLang="zh-CN" sz="2400" b="1" dirty="0"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探讨交流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088" y="89580"/>
            <a:ext cx="9899988" cy="576000"/>
          </a:xfrm>
        </p:spPr>
        <p:txBody>
          <a:bodyPr/>
          <a:lstStyle/>
          <a:p>
            <a:pPr algn="l"/>
            <a:r>
              <a:rPr dirty="0"/>
              <a:t>宇动源—他需故我在，益世方长益</a:t>
            </a:r>
            <a:endParaRPr dirty="0"/>
          </a:p>
        </p:txBody>
      </p:sp>
      <p:sp>
        <p:nvSpPr>
          <p:cNvPr id="5" name="下箭头标注 4"/>
          <p:cNvSpPr/>
          <p:nvPr>
            <p:custDataLst>
              <p:tags r:id="rId1"/>
            </p:custDataLst>
          </p:nvPr>
        </p:nvSpPr>
        <p:spPr>
          <a:xfrm>
            <a:off x="517607" y="3836519"/>
            <a:ext cx="2421166" cy="322217"/>
          </a:xfrm>
          <a:prstGeom prst="downArrowCallout">
            <a:avLst>
              <a:gd name="adj1" fmla="val 67218"/>
              <a:gd name="adj2" fmla="val 33609"/>
              <a:gd name="adj3" fmla="val 52728"/>
              <a:gd name="adj4" fmla="val 55380"/>
            </a:avLst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517607" y="3766509"/>
            <a:ext cx="2421166" cy="81915"/>
          </a:xfrm>
          <a:prstGeom prst="rect">
            <a:avLst/>
          </a:prstGeom>
          <a:solidFill>
            <a:srgbClr val="1F74A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501650" y="2081530"/>
            <a:ext cx="2403475" cy="1289050"/>
          </a:xfrm>
          <a:prstGeom prst="rect">
            <a:avLst/>
          </a:prstGeom>
          <a:noFill/>
          <a:ln w="19050" cap="flat" cmpd="sng" algn="ctr">
            <a:solidFill>
              <a:srgbClr val="1F74AD"/>
            </a:solidFill>
            <a:prstDash val="lgDash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lvl="0" algn="ctr"/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4"/>
            </p:custDataLst>
          </p:nvPr>
        </p:nvSpPr>
        <p:spPr bwMode="auto">
          <a:xfrm>
            <a:off x="1449070" y="4505960"/>
            <a:ext cx="548640" cy="353060"/>
          </a:xfrm>
          <a:custGeom>
            <a:avLst/>
            <a:gdLst>
              <a:gd name="T0" fmla="*/ 175713297 w 4097"/>
              <a:gd name="T1" fmla="*/ 71089403 h 3497"/>
              <a:gd name="T2" fmla="*/ 33597902 w 4097"/>
              <a:gd name="T3" fmla="*/ 71089403 h 3497"/>
              <a:gd name="T4" fmla="*/ 423256757 w 4097"/>
              <a:gd name="T5" fmla="*/ 139474091 h 3497"/>
              <a:gd name="T6" fmla="*/ 372859684 w 4097"/>
              <a:gd name="T7" fmla="*/ 216358747 h 3497"/>
              <a:gd name="T8" fmla="*/ 297747197 w 4097"/>
              <a:gd name="T9" fmla="*/ 139474091 h 3497"/>
              <a:gd name="T10" fmla="*/ 502231138 w 4097"/>
              <a:gd name="T11" fmla="*/ 428853992 h 3497"/>
              <a:gd name="T12" fmla="*/ 423256757 w 4097"/>
              <a:gd name="T13" fmla="*/ 139474091 h 3497"/>
              <a:gd name="T14" fmla="*/ 254687678 w 4097"/>
              <a:gd name="T15" fmla="*/ 98906881 h 3497"/>
              <a:gd name="T16" fmla="*/ 254687678 w 4097"/>
              <a:gd name="T17" fmla="*/ 327242836 h 3497"/>
              <a:gd name="T18" fmla="*/ 184402447 w 4097"/>
              <a:gd name="T19" fmla="*/ 160916703 h 3497"/>
              <a:gd name="T20" fmla="*/ 0 w 4097"/>
              <a:gd name="T21" fmla="*/ 369934708 h 3497"/>
              <a:gd name="T22" fmla="*/ 19116131 w 4097"/>
              <a:gd name="T23" fmla="*/ 675348230 h 3497"/>
              <a:gd name="T24" fmla="*/ 90752959 w 4097"/>
              <a:gd name="T25" fmla="*/ 548044259 h 3497"/>
              <a:gd name="T26" fmla="*/ 143080758 w 4097"/>
              <a:gd name="T27" fmla="*/ 528147135 h 3497"/>
              <a:gd name="T28" fmla="*/ 194249858 w 4097"/>
              <a:gd name="T29" fmla="*/ 674961968 h 3497"/>
              <a:gd name="T30" fmla="*/ 135936541 w 4097"/>
              <a:gd name="T31" fmla="*/ 385582067 h 3497"/>
              <a:gd name="T32" fmla="*/ 165865446 w 4097"/>
              <a:gd name="T33" fmla="*/ 356992065 h 3497"/>
              <a:gd name="T34" fmla="*/ 254687678 w 4097"/>
              <a:gd name="T35" fmla="*/ 455319332 h 3497"/>
              <a:gd name="T36" fmla="*/ 271293512 w 4097"/>
              <a:gd name="T37" fmla="*/ 471739216 h 3497"/>
              <a:gd name="T38" fmla="*/ 542780360 w 4097"/>
              <a:gd name="T39" fmla="*/ 471739216 h 3497"/>
              <a:gd name="T40" fmla="*/ 542780360 w 4097"/>
              <a:gd name="T41" fmla="*/ 379980165 h 3497"/>
              <a:gd name="T42" fmla="*/ 631988386 w 4097"/>
              <a:gd name="T43" fmla="*/ 286096012 h 3497"/>
              <a:gd name="T44" fmla="*/ 566337515 w 4097"/>
              <a:gd name="T45" fmla="*/ 506124911 h 3497"/>
              <a:gd name="T46" fmla="*/ 646277260 w 4097"/>
              <a:gd name="T47" fmla="*/ 668973364 h 3497"/>
              <a:gd name="T48" fmla="*/ 703239419 w 4097"/>
              <a:gd name="T49" fmla="*/ 468648678 h 3497"/>
              <a:gd name="T50" fmla="*/ 791095848 w 4097"/>
              <a:gd name="T51" fmla="*/ 669166715 h 3497"/>
              <a:gd name="T52" fmla="*/ 763483903 w 4097"/>
              <a:gd name="T53" fmla="*/ 170189195 h 3497"/>
              <a:gd name="T54" fmla="*/ 577536523 w 4097"/>
              <a:gd name="T55" fmla="*/ 289572813 h 3497"/>
              <a:gd name="T56" fmla="*/ 542780360 w 4097"/>
              <a:gd name="T57" fmla="*/ 115520115 h 3497"/>
              <a:gd name="T58" fmla="*/ 526367423 w 4097"/>
              <a:gd name="T59" fmla="*/ 98906881 h 3497"/>
              <a:gd name="T60" fmla="*/ 674082541 w 4097"/>
              <a:gd name="T61" fmla="*/ 15261096 h 3497"/>
              <a:gd name="T62" fmla="*/ 674082541 w 4097"/>
              <a:gd name="T63" fmla="*/ 153383050 h 3497"/>
              <a:gd name="T64" fmla="*/ 674082541 w 4097"/>
              <a:gd name="T65" fmla="*/ 15261096 h 34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097" h="3497">
                <a:moveTo>
                  <a:pt x="542" y="0"/>
                </a:moveTo>
                <a:cubicBezTo>
                  <a:pt x="745" y="0"/>
                  <a:pt x="910" y="165"/>
                  <a:pt x="910" y="368"/>
                </a:cubicBezTo>
                <a:cubicBezTo>
                  <a:pt x="910" y="571"/>
                  <a:pt x="745" y="736"/>
                  <a:pt x="542" y="736"/>
                </a:cubicBezTo>
                <a:cubicBezTo>
                  <a:pt x="339" y="736"/>
                  <a:pt x="174" y="571"/>
                  <a:pt x="174" y="368"/>
                </a:cubicBezTo>
                <a:cubicBezTo>
                  <a:pt x="174" y="165"/>
                  <a:pt x="339" y="0"/>
                  <a:pt x="542" y="0"/>
                </a:cubicBezTo>
                <a:close/>
                <a:moveTo>
                  <a:pt x="2192" y="722"/>
                </a:moveTo>
                <a:cubicBezTo>
                  <a:pt x="2192" y="1120"/>
                  <a:pt x="2192" y="1120"/>
                  <a:pt x="2192" y="1120"/>
                </a:cubicBezTo>
                <a:cubicBezTo>
                  <a:pt x="1931" y="1120"/>
                  <a:pt x="1931" y="1120"/>
                  <a:pt x="1931" y="1120"/>
                </a:cubicBezTo>
                <a:cubicBezTo>
                  <a:pt x="1931" y="722"/>
                  <a:pt x="1931" y="722"/>
                  <a:pt x="1931" y="722"/>
                </a:cubicBezTo>
                <a:cubicBezTo>
                  <a:pt x="1542" y="722"/>
                  <a:pt x="1542" y="722"/>
                  <a:pt x="1542" y="722"/>
                </a:cubicBezTo>
                <a:cubicBezTo>
                  <a:pt x="1542" y="2220"/>
                  <a:pt x="1542" y="2220"/>
                  <a:pt x="1542" y="2220"/>
                </a:cubicBezTo>
                <a:cubicBezTo>
                  <a:pt x="2601" y="2220"/>
                  <a:pt x="2601" y="2220"/>
                  <a:pt x="2601" y="2220"/>
                </a:cubicBezTo>
                <a:cubicBezTo>
                  <a:pt x="2601" y="722"/>
                  <a:pt x="2601" y="722"/>
                  <a:pt x="2601" y="722"/>
                </a:cubicBezTo>
                <a:cubicBezTo>
                  <a:pt x="2192" y="722"/>
                  <a:pt x="2192" y="722"/>
                  <a:pt x="2192" y="722"/>
                </a:cubicBezTo>
                <a:close/>
                <a:moveTo>
                  <a:pt x="1405" y="512"/>
                </a:moveTo>
                <a:cubicBezTo>
                  <a:pt x="1319" y="512"/>
                  <a:pt x="1319" y="512"/>
                  <a:pt x="1319" y="512"/>
                </a:cubicBezTo>
                <a:cubicBezTo>
                  <a:pt x="1319" y="598"/>
                  <a:pt x="1319" y="598"/>
                  <a:pt x="1319" y="598"/>
                </a:cubicBezTo>
                <a:cubicBezTo>
                  <a:pt x="1319" y="1694"/>
                  <a:pt x="1319" y="1694"/>
                  <a:pt x="1319" y="1694"/>
                </a:cubicBezTo>
                <a:cubicBezTo>
                  <a:pt x="1107" y="1550"/>
                  <a:pt x="1107" y="1550"/>
                  <a:pt x="1107" y="1550"/>
                </a:cubicBezTo>
                <a:cubicBezTo>
                  <a:pt x="955" y="833"/>
                  <a:pt x="955" y="833"/>
                  <a:pt x="955" y="833"/>
                </a:cubicBezTo>
                <a:cubicBezTo>
                  <a:pt x="67" y="825"/>
                  <a:pt x="67" y="825"/>
                  <a:pt x="67" y="825"/>
                </a:cubicBezTo>
                <a:cubicBezTo>
                  <a:pt x="0" y="1915"/>
                  <a:pt x="0" y="1915"/>
                  <a:pt x="0" y="1915"/>
                </a:cubicBezTo>
                <a:cubicBezTo>
                  <a:pt x="89" y="2707"/>
                  <a:pt x="89" y="2707"/>
                  <a:pt x="89" y="2707"/>
                </a:cubicBezTo>
                <a:cubicBezTo>
                  <a:pt x="99" y="3496"/>
                  <a:pt x="99" y="3496"/>
                  <a:pt x="99" y="3496"/>
                </a:cubicBezTo>
                <a:cubicBezTo>
                  <a:pt x="314" y="3494"/>
                  <a:pt x="314" y="3494"/>
                  <a:pt x="314" y="3494"/>
                </a:cubicBezTo>
                <a:cubicBezTo>
                  <a:pt x="470" y="2837"/>
                  <a:pt x="470" y="2837"/>
                  <a:pt x="470" y="2837"/>
                </a:cubicBezTo>
                <a:cubicBezTo>
                  <a:pt x="455" y="2345"/>
                  <a:pt x="455" y="2345"/>
                  <a:pt x="455" y="2345"/>
                </a:cubicBezTo>
                <a:cubicBezTo>
                  <a:pt x="741" y="2734"/>
                  <a:pt x="741" y="2734"/>
                  <a:pt x="741" y="2734"/>
                </a:cubicBezTo>
                <a:cubicBezTo>
                  <a:pt x="782" y="3497"/>
                  <a:pt x="782" y="3497"/>
                  <a:pt x="782" y="3497"/>
                </a:cubicBezTo>
                <a:cubicBezTo>
                  <a:pt x="1006" y="3494"/>
                  <a:pt x="1006" y="3494"/>
                  <a:pt x="1006" y="3494"/>
                </a:cubicBezTo>
                <a:cubicBezTo>
                  <a:pt x="1116" y="2612"/>
                  <a:pt x="1116" y="2612"/>
                  <a:pt x="1116" y="2612"/>
                </a:cubicBezTo>
                <a:cubicBezTo>
                  <a:pt x="704" y="1996"/>
                  <a:pt x="704" y="1996"/>
                  <a:pt x="704" y="1996"/>
                </a:cubicBezTo>
                <a:cubicBezTo>
                  <a:pt x="767" y="1441"/>
                  <a:pt x="767" y="1441"/>
                  <a:pt x="767" y="1441"/>
                </a:cubicBezTo>
                <a:cubicBezTo>
                  <a:pt x="859" y="1848"/>
                  <a:pt x="859" y="1848"/>
                  <a:pt x="859" y="1848"/>
                </a:cubicBezTo>
                <a:cubicBezTo>
                  <a:pt x="1319" y="1954"/>
                  <a:pt x="1319" y="1954"/>
                  <a:pt x="1319" y="1954"/>
                </a:cubicBezTo>
                <a:cubicBezTo>
                  <a:pt x="1319" y="2357"/>
                  <a:pt x="1319" y="2357"/>
                  <a:pt x="1319" y="2357"/>
                </a:cubicBezTo>
                <a:cubicBezTo>
                  <a:pt x="1319" y="2442"/>
                  <a:pt x="1319" y="2442"/>
                  <a:pt x="1319" y="2442"/>
                </a:cubicBezTo>
                <a:cubicBezTo>
                  <a:pt x="1405" y="2442"/>
                  <a:pt x="1405" y="2442"/>
                  <a:pt x="1405" y="2442"/>
                </a:cubicBezTo>
                <a:cubicBezTo>
                  <a:pt x="2726" y="2442"/>
                  <a:pt x="2726" y="2442"/>
                  <a:pt x="2726" y="2442"/>
                </a:cubicBezTo>
                <a:cubicBezTo>
                  <a:pt x="2811" y="2442"/>
                  <a:pt x="2811" y="2442"/>
                  <a:pt x="2811" y="2442"/>
                </a:cubicBezTo>
                <a:cubicBezTo>
                  <a:pt x="2811" y="2357"/>
                  <a:pt x="2811" y="2357"/>
                  <a:pt x="2811" y="2357"/>
                </a:cubicBezTo>
                <a:cubicBezTo>
                  <a:pt x="2811" y="1967"/>
                  <a:pt x="2811" y="1967"/>
                  <a:pt x="2811" y="1967"/>
                </a:cubicBezTo>
                <a:cubicBezTo>
                  <a:pt x="3165" y="1735"/>
                  <a:pt x="3165" y="1735"/>
                  <a:pt x="3165" y="1735"/>
                </a:cubicBezTo>
                <a:cubicBezTo>
                  <a:pt x="3273" y="1481"/>
                  <a:pt x="3273" y="1481"/>
                  <a:pt x="3273" y="1481"/>
                </a:cubicBezTo>
                <a:cubicBezTo>
                  <a:pt x="3392" y="2054"/>
                  <a:pt x="3392" y="2054"/>
                  <a:pt x="3392" y="2054"/>
                </a:cubicBezTo>
                <a:cubicBezTo>
                  <a:pt x="2933" y="2620"/>
                  <a:pt x="2933" y="2620"/>
                  <a:pt x="2933" y="2620"/>
                </a:cubicBezTo>
                <a:cubicBezTo>
                  <a:pt x="3130" y="3459"/>
                  <a:pt x="3130" y="3459"/>
                  <a:pt x="3130" y="3459"/>
                </a:cubicBezTo>
                <a:cubicBezTo>
                  <a:pt x="3347" y="3463"/>
                  <a:pt x="3347" y="3463"/>
                  <a:pt x="3347" y="3463"/>
                </a:cubicBezTo>
                <a:cubicBezTo>
                  <a:pt x="3298" y="2738"/>
                  <a:pt x="3298" y="2738"/>
                  <a:pt x="3298" y="2738"/>
                </a:cubicBezTo>
                <a:cubicBezTo>
                  <a:pt x="3642" y="2426"/>
                  <a:pt x="3642" y="2426"/>
                  <a:pt x="3642" y="2426"/>
                </a:cubicBezTo>
                <a:cubicBezTo>
                  <a:pt x="3816" y="3461"/>
                  <a:pt x="3816" y="3461"/>
                  <a:pt x="3816" y="3461"/>
                </a:cubicBezTo>
                <a:cubicBezTo>
                  <a:pt x="4097" y="3464"/>
                  <a:pt x="4097" y="3464"/>
                  <a:pt x="4097" y="3464"/>
                </a:cubicBezTo>
                <a:cubicBezTo>
                  <a:pt x="4048" y="2263"/>
                  <a:pt x="4048" y="2263"/>
                  <a:pt x="4048" y="2263"/>
                </a:cubicBezTo>
                <a:cubicBezTo>
                  <a:pt x="3954" y="881"/>
                  <a:pt x="3954" y="881"/>
                  <a:pt x="3954" y="881"/>
                </a:cubicBezTo>
                <a:cubicBezTo>
                  <a:pt x="3090" y="888"/>
                  <a:pt x="3090" y="888"/>
                  <a:pt x="3090" y="888"/>
                </a:cubicBezTo>
                <a:cubicBezTo>
                  <a:pt x="2991" y="1499"/>
                  <a:pt x="2991" y="1499"/>
                  <a:pt x="2991" y="1499"/>
                </a:cubicBezTo>
                <a:cubicBezTo>
                  <a:pt x="2811" y="1700"/>
                  <a:pt x="2811" y="1700"/>
                  <a:pt x="2811" y="1700"/>
                </a:cubicBezTo>
                <a:cubicBezTo>
                  <a:pt x="2811" y="598"/>
                  <a:pt x="2811" y="598"/>
                  <a:pt x="2811" y="598"/>
                </a:cubicBezTo>
                <a:cubicBezTo>
                  <a:pt x="2811" y="512"/>
                  <a:pt x="2811" y="512"/>
                  <a:pt x="2811" y="512"/>
                </a:cubicBezTo>
                <a:cubicBezTo>
                  <a:pt x="2726" y="512"/>
                  <a:pt x="2726" y="512"/>
                  <a:pt x="2726" y="512"/>
                </a:cubicBezTo>
                <a:cubicBezTo>
                  <a:pt x="1405" y="512"/>
                  <a:pt x="1405" y="512"/>
                  <a:pt x="1405" y="512"/>
                </a:cubicBezTo>
                <a:close/>
                <a:moveTo>
                  <a:pt x="3491" y="79"/>
                </a:moveTo>
                <a:cubicBezTo>
                  <a:pt x="3689" y="79"/>
                  <a:pt x="3849" y="239"/>
                  <a:pt x="3849" y="437"/>
                </a:cubicBezTo>
                <a:cubicBezTo>
                  <a:pt x="3849" y="634"/>
                  <a:pt x="3689" y="794"/>
                  <a:pt x="3491" y="794"/>
                </a:cubicBezTo>
                <a:cubicBezTo>
                  <a:pt x="3294" y="794"/>
                  <a:pt x="3134" y="634"/>
                  <a:pt x="3134" y="437"/>
                </a:cubicBezTo>
                <a:cubicBezTo>
                  <a:pt x="3134" y="239"/>
                  <a:pt x="3294" y="79"/>
                  <a:pt x="3491" y="79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>
            <a:normAutofit fontScale="90000"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51806" y="5120227"/>
            <a:ext cx="25527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spc="30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互相结识</a:t>
            </a:r>
            <a:endParaRPr lang="zh-CN" altLang="en-US" sz="2000" b="1" spc="30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549275" y="2030095"/>
            <a:ext cx="2403475" cy="12890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增加深入交流机会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结识更多行业企业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组织产品推介活动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下箭头标注 10"/>
          <p:cNvSpPr/>
          <p:nvPr>
            <p:custDataLst>
              <p:tags r:id="rId7"/>
            </p:custDataLst>
          </p:nvPr>
        </p:nvSpPr>
        <p:spPr>
          <a:xfrm>
            <a:off x="3378212" y="3836519"/>
            <a:ext cx="2421166" cy="322217"/>
          </a:xfrm>
          <a:prstGeom prst="downArrowCallout">
            <a:avLst>
              <a:gd name="adj1" fmla="val 67218"/>
              <a:gd name="adj2" fmla="val 33609"/>
              <a:gd name="adj3" fmla="val 52728"/>
              <a:gd name="adj4" fmla="val 55380"/>
            </a:avLst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3378212" y="3766509"/>
            <a:ext cx="2421166" cy="81915"/>
          </a:xfrm>
          <a:prstGeom prst="rect">
            <a:avLst/>
          </a:prstGeom>
          <a:solidFill>
            <a:srgbClr val="3498D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3324225" y="2081530"/>
            <a:ext cx="2477135" cy="1289050"/>
          </a:xfrm>
          <a:prstGeom prst="rect">
            <a:avLst/>
          </a:prstGeom>
          <a:noFill/>
          <a:ln w="19050" cap="flat" cmpd="sng" algn="ctr">
            <a:solidFill>
              <a:srgbClr val="3498DB"/>
            </a:solidFill>
            <a:prstDash val="lgDash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lvl="0" algn="ctr"/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3315330" y="5120227"/>
            <a:ext cx="261043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赋能服务</a:t>
            </a:r>
            <a:endParaRPr lang="zh-CN" altLang="en-US" sz="200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3292475" y="2052320"/>
            <a:ext cx="2615565" cy="12833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14300" indent="-5143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26" checksum="2501115315"/>
                  <wpsdc:marlchars xmlns:wpsdc="http://www.wps.cn/officeDocument/2017/drawingmlCustomData" val="50" checksum="738209766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工业互联网赋能能源制造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14300" indent="-5143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26" checksum="2501115315"/>
                  <wpsdc:marlchars xmlns:wpsdc="http://www.wps.cn/officeDocument/2017/drawingmlCustomData" val="50" checksum="738209766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数字化服务智慧政企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下箭头标注 8"/>
          <p:cNvSpPr/>
          <p:nvPr>
            <p:custDataLst>
              <p:tags r:id="rId12"/>
            </p:custDataLst>
          </p:nvPr>
        </p:nvSpPr>
        <p:spPr>
          <a:xfrm>
            <a:off x="6267649" y="3836519"/>
            <a:ext cx="2421166" cy="322217"/>
          </a:xfrm>
          <a:prstGeom prst="downArrowCallout">
            <a:avLst>
              <a:gd name="adj1" fmla="val 67218"/>
              <a:gd name="adj2" fmla="val 33609"/>
              <a:gd name="adj3" fmla="val 52728"/>
              <a:gd name="adj4" fmla="val 55380"/>
            </a:avLst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6267649" y="3766509"/>
            <a:ext cx="2421166" cy="81915"/>
          </a:xfrm>
          <a:prstGeom prst="rect">
            <a:avLst/>
          </a:prstGeom>
          <a:solidFill>
            <a:srgbClr val="1AA3A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6257925" y="2081530"/>
            <a:ext cx="2403475" cy="1289050"/>
          </a:xfrm>
          <a:prstGeom prst="rect">
            <a:avLst/>
          </a:prstGeom>
          <a:noFill/>
          <a:ln w="19050" cap="flat" cmpd="sng" algn="ctr">
            <a:solidFill>
              <a:srgbClr val="1AA3AA"/>
            </a:solidFill>
            <a:prstDash val="lgDash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lvl="0" algn="ctr"/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6204767" y="5120227"/>
            <a:ext cx="261043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生态协同</a:t>
            </a:r>
            <a:endParaRPr lang="zh-CN" altLang="en-US" sz="200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KSO_Shape"/>
          <p:cNvSpPr/>
          <p:nvPr>
            <p:custDataLst>
              <p:tags r:id="rId16"/>
            </p:custDataLst>
          </p:nvPr>
        </p:nvSpPr>
        <p:spPr bwMode="auto">
          <a:xfrm>
            <a:off x="7240905" y="4458970"/>
            <a:ext cx="548640" cy="353060"/>
          </a:xfrm>
          <a:custGeom>
            <a:avLst/>
            <a:gdLst>
              <a:gd name="T0" fmla="*/ 1660776 w 2546350"/>
              <a:gd name="T1" fmla="*/ 783048 h 1409701"/>
              <a:gd name="T2" fmla="*/ 1769836 w 2546350"/>
              <a:gd name="T3" fmla="*/ 861918 h 1409701"/>
              <a:gd name="T4" fmla="*/ 921682 w 2546350"/>
              <a:gd name="T5" fmla="*/ 1409701 h 1409701"/>
              <a:gd name="T6" fmla="*/ 729797 w 2546350"/>
              <a:gd name="T7" fmla="*/ 859878 h 1409701"/>
              <a:gd name="T8" fmla="*/ 850647 w 2546350"/>
              <a:gd name="T9" fmla="*/ 778742 h 1409701"/>
              <a:gd name="T10" fmla="*/ 591880 w 2546350"/>
              <a:gd name="T11" fmla="*/ 727368 h 1409701"/>
              <a:gd name="T12" fmla="*/ 778102 w 2546350"/>
              <a:gd name="T13" fmla="*/ 739045 h 1409701"/>
              <a:gd name="T14" fmla="*/ 684667 w 2546350"/>
              <a:gd name="T15" fmla="*/ 817014 h 1409701"/>
              <a:gd name="T16" fmla="*/ 0 w 2546350"/>
              <a:gd name="T17" fmla="*/ 1339155 h 1409701"/>
              <a:gd name="T18" fmla="*/ 77074 w 2546350"/>
              <a:gd name="T19" fmla="*/ 740308 h 1409701"/>
              <a:gd name="T20" fmla="*/ 449520 w 2546350"/>
              <a:gd name="T21" fmla="*/ 727368 h 1409701"/>
              <a:gd name="T22" fmla="*/ 2425273 w 2546350"/>
              <a:gd name="T23" fmla="*/ 707077 h 1409701"/>
              <a:gd name="T24" fmla="*/ 2545217 w 2546350"/>
              <a:gd name="T25" fmla="*/ 788440 h 1409701"/>
              <a:gd name="T26" fmla="*/ 2353389 w 2546350"/>
              <a:gd name="T27" fmla="*/ 1338263 h 1409701"/>
              <a:gd name="T28" fmla="*/ 1748292 w 2546350"/>
              <a:gd name="T29" fmla="*/ 761030 h 1409701"/>
              <a:gd name="T30" fmla="*/ 1751639 w 2546350"/>
              <a:gd name="T31" fmla="*/ 672628 h 1409701"/>
              <a:gd name="T32" fmla="*/ 1318533 w 2546350"/>
              <a:gd name="T33" fmla="*/ 82101 h 1409701"/>
              <a:gd name="T34" fmla="*/ 1428751 w 2546350"/>
              <a:gd name="T35" fmla="*/ 162185 h 1409701"/>
              <a:gd name="T36" fmla="*/ 1493838 w 2546350"/>
              <a:gd name="T37" fmla="*/ 298986 h 1409701"/>
              <a:gd name="T38" fmla="*/ 1524257 w 2546350"/>
              <a:gd name="T39" fmla="*/ 372145 h 1409701"/>
              <a:gd name="T40" fmla="*/ 1505392 w 2546350"/>
              <a:gd name="T41" fmla="*/ 463325 h 1409701"/>
              <a:gd name="T42" fmla="*/ 1460047 w 2546350"/>
              <a:gd name="T43" fmla="*/ 561245 h 1409701"/>
              <a:gd name="T44" fmla="*/ 1364570 w 2546350"/>
              <a:gd name="T45" fmla="*/ 665831 h 1409701"/>
              <a:gd name="T46" fmla="*/ 1235529 w 2546350"/>
              <a:gd name="T47" fmla="*/ 699861 h 1409701"/>
              <a:gd name="T48" fmla="*/ 1111250 w 2546350"/>
              <a:gd name="T49" fmla="*/ 650631 h 1409701"/>
              <a:gd name="T50" fmla="*/ 1024391 w 2546350"/>
              <a:gd name="T51" fmla="*/ 535155 h 1409701"/>
              <a:gd name="T52" fmla="*/ 983737 w 2546350"/>
              <a:gd name="T53" fmla="*/ 456120 h 1409701"/>
              <a:gd name="T54" fmla="*/ 981706 w 2546350"/>
              <a:gd name="T55" fmla="*/ 350306 h 1409701"/>
              <a:gd name="T56" fmla="*/ 1016227 w 2546350"/>
              <a:gd name="T57" fmla="*/ 255428 h 1409701"/>
              <a:gd name="T58" fmla="*/ 1096056 w 2546350"/>
              <a:gd name="T59" fmla="*/ 132465 h 1409701"/>
              <a:gd name="T60" fmla="*/ 1216252 w 2546350"/>
              <a:gd name="T61" fmla="*/ 72346 h 1409701"/>
              <a:gd name="T62" fmla="*/ 607408 w 2546350"/>
              <a:gd name="T63" fmla="*/ 33571 h 1409701"/>
              <a:gd name="T64" fmla="*/ 712589 w 2546350"/>
              <a:gd name="T65" fmla="*/ 123183 h 1409701"/>
              <a:gd name="T66" fmla="*/ 769261 w 2546350"/>
              <a:gd name="T67" fmla="*/ 265656 h 1409701"/>
              <a:gd name="T68" fmla="*/ 798064 w 2546350"/>
              <a:gd name="T69" fmla="*/ 332602 h 1409701"/>
              <a:gd name="T70" fmla="*/ 773361 w 2546350"/>
              <a:gd name="T71" fmla="*/ 407758 h 1409701"/>
              <a:gd name="T72" fmla="*/ 720523 w 2546350"/>
              <a:gd name="T73" fmla="*/ 523831 h 1409701"/>
              <a:gd name="T74" fmla="*/ 618969 w 2546350"/>
              <a:gd name="T75" fmla="*/ 619796 h 1409701"/>
              <a:gd name="T76" fmla="*/ 487264 w 2546350"/>
              <a:gd name="T77" fmla="*/ 642029 h 1409701"/>
              <a:gd name="T78" fmla="*/ 367575 w 2546350"/>
              <a:gd name="T79" fmla="*/ 581909 h 1409701"/>
              <a:gd name="T80" fmla="*/ 287555 w 2546350"/>
              <a:gd name="T81" fmla="*/ 458947 h 1409701"/>
              <a:gd name="T82" fmla="*/ 251422 w 2546350"/>
              <a:gd name="T83" fmla="*/ 393595 h 1409701"/>
              <a:gd name="T84" fmla="*/ 256812 w 2546350"/>
              <a:gd name="T85" fmla="*/ 287371 h 1409701"/>
              <a:gd name="T86" fmla="*/ 290275 w 2546350"/>
              <a:gd name="T87" fmla="*/ 192832 h 1409701"/>
              <a:gd name="T88" fmla="*/ 372335 w 2546350"/>
              <a:gd name="T89" fmla="*/ 72365 h 1409701"/>
              <a:gd name="T90" fmla="*/ 493838 w 2546350"/>
              <a:gd name="T91" fmla="*/ 15875 h 1409701"/>
              <a:gd name="T92" fmla="*/ 2131399 w 2546350"/>
              <a:gd name="T93" fmla="*/ 28121 h 1409701"/>
              <a:gd name="T94" fmla="*/ 2230687 w 2546350"/>
              <a:gd name="T95" fmla="*/ 126773 h 1409701"/>
              <a:gd name="T96" fmla="*/ 2278638 w 2546350"/>
              <a:gd name="T97" fmla="*/ 268548 h 1409701"/>
              <a:gd name="T98" fmla="*/ 2303010 w 2546350"/>
              <a:gd name="T99" fmla="*/ 342808 h 1409701"/>
              <a:gd name="T100" fmla="*/ 2271717 w 2546350"/>
              <a:gd name="T101" fmla="*/ 401411 h 1409701"/>
              <a:gd name="T102" fmla="*/ 2206659 w 2546350"/>
              <a:gd name="T103" fmla="*/ 537936 h 1409701"/>
              <a:gd name="T104" fmla="*/ 2096263 w 2546350"/>
              <a:gd name="T105" fmla="*/ 618218 h 1409701"/>
              <a:gd name="T106" fmla="*/ 1962972 w 2546350"/>
              <a:gd name="T107" fmla="*/ 620259 h 1409701"/>
              <a:gd name="T108" fmla="*/ 1850763 w 2546350"/>
              <a:gd name="T109" fmla="*/ 543152 h 1409701"/>
              <a:gd name="T110" fmla="*/ 1783438 w 2546350"/>
              <a:gd name="T111" fmla="*/ 408895 h 1409701"/>
              <a:gd name="T112" fmla="*/ 1749644 w 2546350"/>
              <a:gd name="T113" fmla="*/ 354290 h 1409701"/>
              <a:gd name="T114" fmla="*/ 1770632 w 2546350"/>
              <a:gd name="T115" fmla="*/ 268288 h 1409701"/>
              <a:gd name="T116" fmla="*/ 1811774 w 2546350"/>
              <a:gd name="T117" fmla="*/ 145370 h 1409701"/>
              <a:gd name="T118" fmla="*/ 1905168 w 2546350"/>
              <a:gd name="T119" fmla="*/ 38100 h 1409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46350" h="1409701">
                <a:moveTo>
                  <a:pt x="1205490" y="715963"/>
                </a:moveTo>
                <a:lnTo>
                  <a:pt x="1293463" y="715963"/>
                </a:lnTo>
                <a:lnTo>
                  <a:pt x="1320445" y="783954"/>
                </a:lnTo>
                <a:lnTo>
                  <a:pt x="1271470" y="813191"/>
                </a:lnTo>
                <a:lnTo>
                  <a:pt x="1310469" y="955292"/>
                </a:lnTo>
                <a:lnTo>
                  <a:pt x="1402297" y="721402"/>
                </a:lnTo>
                <a:lnTo>
                  <a:pt x="1433360" y="726162"/>
                </a:lnTo>
                <a:lnTo>
                  <a:pt x="1463969" y="731601"/>
                </a:lnTo>
                <a:lnTo>
                  <a:pt x="1494805" y="737494"/>
                </a:lnTo>
                <a:lnTo>
                  <a:pt x="1509997" y="740667"/>
                </a:lnTo>
                <a:lnTo>
                  <a:pt x="1525188" y="743840"/>
                </a:lnTo>
                <a:lnTo>
                  <a:pt x="1539699" y="747239"/>
                </a:lnTo>
                <a:lnTo>
                  <a:pt x="1554664" y="750639"/>
                </a:lnTo>
                <a:lnTo>
                  <a:pt x="1568948" y="754491"/>
                </a:lnTo>
                <a:lnTo>
                  <a:pt x="1583006" y="757891"/>
                </a:lnTo>
                <a:lnTo>
                  <a:pt x="1597063" y="761971"/>
                </a:lnTo>
                <a:lnTo>
                  <a:pt x="1610441" y="765823"/>
                </a:lnTo>
                <a:lnTo>
                  <a:pt x="1623818" y="770129"/>
                </a:lnTo>
                <a:lnTo>
                  <a:pt x="1636289" y="774209"/>
                </a:lnTo>
                <a:lnTo>
                  <a:pt x="1648759" y="778515"/>
                </a:lnTo>
                <a:lnTo>
                  <a:pt x="1660776" y="783048"/>
                </a:lnTo>
                <a:lnTo>
                  <a:pt x="1672113" y="787581"/>
                </a:lnTo>
                <a:lnTo>
                  <a:pt x="1683223" y="792113"/>
                </a:lnTo>
                <a:lnTo>
                  <a:pt x="1693653" y="796873"/>
                </a:lnTo>
                <a:lnTo>
                  <a:pt x="1703629" y="801632"/>
                </a:lnTo>
                <a:lnTo>
                  <a:pt x="1712699" y="806618"/>
                </a:lnTo>
                <a:lnTo>
                  <a:pt x="1721542" y="811604"/>
                </a:lnTo>
                <a:lnTo>
                  <a:pt x="1729704" y="817043"/>
                </a:lnTo>
                <a:lnTo>
                  <a:pt x="1736960" y="822256"/>
                </a:lnTo>
                <a:lnTo>
                  <a:pt x="1743762" y="827695"/>
                </a:lnTo>
                <a:lnTo>
                  <a:pt x="1749657" y="833135"/>
                </a:lnTo>
                <a:lnTo>
                  <a:pt x="1752378" y="835854"/>
                </a:lnTo>
                <a:lnTo>
                  <a:pt x="1754872" y="838801"/>
                </a:lnTo>
                <a:lnTo>
                  <a:pt x="1757139" y="841520"/>
                </a:lnTo>
                <a:lnTo>
                  <a:pt x="1759180" y="844240"/>
                </a:lnTo>
                <a:lnTo>
                  <a:pt x="1761221" y="847186"/>
                </a:lnTo>
                <a:lnTo>
                  <a:pt x="1762808" y="850133"/>
                </a:lnTo>
                <a:lnTo>
                  <a:pt x="1764168" y="853079"/>
                </a:lnTo>
                <a:lnTo>
                  <a:pt x="1765528" y="855799"/>
                </a:lnTo>
                <a:lnTo>
                  <a:pt x="1767569" y="857838"/>
                </a:lnTo>
                <a:lnTo>
                  <a:pt x="1768703" y="859878"/>
                </a:lnTo>
                <a:lnTo>
                  <a:pt x="1769836" y="861918"/>
                </a:lnTo>
                <a:lnTo>
                  <a:pt x="1770063" y="863278"/>
                </a:lnTo>
                <a:lnTo>
                  <a:pt x="1770063" y="864184"/>
                </a:lnTo>
                <a:lnTo>
                  <a:pt x="1770063" y="1395196"/>
                </a:lnTo>
                <a:lnTo>
                  <a:pt x="1770063" y="1396556"/>
                </a:lnTo>
                <a:lnTo>
                  <a:pt x="1769610" y="1398143"/>
                </a:lnTo>
                <a:lnTo>
                  <a:pt x="1768930" y="1399502"/>
                </a:lnTo>
                <a:lnTo>
                  <a:pt x="1768023" y="1400862"/>
                </a:lnTo>
                <a:lnTo>
                  <a:pt x="1767116" y="1402222"/>
                </a:lnTo>
                <a:lnTo>
                  <a:pt x="1765755" y="1403355"/>
                </a:lnTo>
                <a:lnTo>
                  <a:pt x="1764168" y="1404488"/>
                </a:lnTo>
                <a:lnTo>
                  <a:pt x="1762581" y="1405395"/>
                </a:lnTo>
                <a:lnTo>
                  <a:pt x="1760767" y="1406528"/>
                </a:lnTo>
                <a:lnTo>
                  <a:pt x="1758726" y="1407208"/>
                </a:lnTo>
                <a:lnTo>
                  <a:pt x="1754192" y="1408795"/>
                </a:lnTo>
                <a:lnTo>
                  <a:pt x="1749430" y="1409475"/>
                </a:lnTo>
                <a:lnTo>
                  <a:pt x="1746936" y="1409701"/>
                </a:lnTo>
                <a:lnTo>
                  <a:pt x="1743989" y="1409701"/>
                </a:lnTo>
                <a:lnTo>
                  <a:pt x="1604307" y="1409701"/>
                </a:lnTo>
                <a:lnTo>
                  <a:pt x="1590791" y="1027113"/>
                </a:lnTo>
                <a:lnTo>
                  <a:pt x="1577077" y="1409701"/>
                </a:lnTo>
                <a:lnTo>
                  <a:pt x="921682" y="1409701"/>
                </a:lnTo>
                <a:lnTo>
                  <a:pt x="908166" y="1027113"/>
                </a:lnTo>
                <a:lnTo>
                  <a:pt x="894451" y="1409701"/>
                </a:lnTo>
                <a:lnTo>
                  <a:pt x="754511" y="1409701"/>
                </a:lnTo>
                <a:lnTo>
                  <a:pt x="752017" y="1409701"/>
                </a:lnTo>
                <a:lnTo>
                  <a:pt x="749523" y="1409475"/>
                </a:lnTo>
                <a:lnTo>
                  <a:pt x="744535" y="1408795"/>
                </a:lnTo>
                <a:lnTo>
                  <a:pt x="740227" y="1407208"/>
                </a:lnTo>
                <a:lnTo>
                  <a:pt x="738186" y="1406528"/>
                </a:lnTo>
                <a:lnTo>
                  <a:pt x="736145" y="1405395"/>
                </a:lnTo>
                <a:lnTo>
                  <a:pt x="734785" y="1404488"/>
                </a:lnTo>
                <a:lnTo>
                  <a:pt x="733198" y="1403355"/>
                </a:lnTo>
                <a:lnTo>
                  <a:pt x="731837" y="1402222"/>
                </a:lnTo>
                <a:lnTo>
                  <a:pt x="730704" y="1400862"/>
                </a:lnTo>
                <a:lnTo>
                  <a:pt x="729797" y="1399502"/>
                </a:lnTo>
                <a:lnTo>
                  <a:pt x="729117" y="1398143"/>
                </a:lnTo>
                <a:lnTo>
                  <a:pt x="728890" y="1396556"/>
                </a:lnTo>
                <a:lnTo>
                  <a:pt x="728663" y="1395196"/>
                </a:lnTo>
                <a:lnTo>
                  <a:pt x="728663" y="864184"/>
                </a:lnTo>
                <a:lnTo>
                  <a:pt x="728663" y="863278"/>
                </a:lnTo>
                <a:lnTo>
                  <a:pt x="728890" y="861918"/>
                </a:lnTo>
                <a:lnTo>
                  <a:pt x="729797" y="859878"/>
                </a:lnTo>
                <a:lnTo>
                  <a:pt x="731384" y="857838"/>
                </a:lnTo>
                <a:lnTo>
                  <a:pt x="733198" y="855799"/>
                </a:lnTo>
                <a:lnTo>
                  <a:pt x="734332" y="853079"/>
                </a:lnTo>
                <a:lnTo>
                  <a:pt x="735919" y="850133"/>
                </a:lnTo>
                <a:lnTo>
                  <a:pt x="737733" y="847186"/>
                </a:lnTo>
                <a:lnTo>
                  <a:pt x="739546" y="844240"/>
                </a:lnTo>
                <a:lnTo>
                  <a:pt x="741814" y="841520"/>
                </a:lnTo>
                <a:lnTo>
                  <a:pt x="744081" y="838801"/>
                </a:lnTo>
                <a:lnTo>
                  <a:pt x="746575" y="835854"/>
                </a:lnTo>
                <a:lnTo>
                  <a:pt x="749296" y="833135"/>
                </a:lnTo>
                <a:lnTo>
                  <a:pt x="755191" y="827695"/>
                </a:lnTo>
                <a:lnTo>
                  <a:pt x="761993" y="822256"/>
                </a:lnTo>
                <a:lnTo>
                  <a:pt x="769249" y="817043"/>
                </a:lnTo>
                <a:lnTo>
                  <a:pt x="777638" y="811604"/>
                </a:lnTo>
                <a:lnTo>
                  <a:pt x="786254" y="806618"/>
                </a:lnTo>
                <a:lnTo>
                  <a:pt x="795777" y="801632"/>
                </a:lnTo>
                <a:lnTo>
                  <a:pt x="805527" y="796873"/>
                </a:lnTo>
                <a:lnTo>
                  <a:pt x="816183" y="792113"/>
                </a:lnTo>
                <a:lnTo>
                  <a:pt x="827293" y="787581"/>
                </a:lnTo>
                <a:lnTo>
                  <a:pt x="838630" y="783048"/>
                </a:lnTo>
                <a:lnTo>
                  <a:pt x="850647" y="778742"/>
                </a:lnTo>
                <a:lnTo>
                  <a:pt x="863345" y="774209"/>
                </a:lnTo>
                <a:lnTo>
                  <a:pt x="876268" y="770129"/>
                </a:lnTo>
                <a:lnTo>
                  <a:pt x="889419" y="766050"/>
                </a:lnTo>
                <a:lnTo>
                  <a:pt x="903023" y="761971"/>
                </a:lnTo>
                <a:lnTo>
                  <a:pt x="917081" y="758344"/>
                </a:lnTo>
                <a:lnTo>
                  <a:pt x="931139" y="754491"/>
                </a:lnTo>
                <a:lnTo>
                  <a:pt x="945650" y="750865"/>
                </a:lnTo>
                <a:lnTo>
                  <a:pt x="960388" y="747466"/>
                </a:lnTo>
                <a:lnTo>
                  <a:pt x="975352" y="743840"/>
                </a:lnTo>
                <a:lnTo>
                  <a:pt x="990544" y="740893"/>
                </a:lnTo>
                <a:lnTo>
                  <a:pt x="1005735" y="737494"/>
                </a:lnTo>
                <a:lnTo>
                  <a:pt x="1036344" y="731828"/>
                </a:lnTo>
                <a:lnTo>
                  <a:pt x="1067407" y="726388"/>
                </a:lnTo>
                <a:lnTo>
                  <a:pt x="1098470" y="721629"/>
                </a:lnTo>
                <a:lnTo>
                  <a:pt x="1188484" y="955292"/>
                </a:lnTo>
                <a:lnTo>
                  <a:pt x="1227483" y="813191"/>
                </a:lnTo>
                <a:lnTo>
                  <a:pt x="1178281" y="783954"/>
                </a:lnTo>
                <a:lnTo>
                  <a:pt x="1205490" y="715963"/>
                </a:lnTo>
                <a:close/>
                <a:moveTo>
                  <a:pt x="476723" y="658812"/>
                </a:moveTo>
                <a:lnTo>
                  <a:pt x="564677" y="658812"/>
                </a:lnTo>
                <a:lnTo>
                  <a:pt x="591880" y="727368"/>
                </a:lnTo>
                <a:lnTo>
                  <a:pt x="542915" y="756425"/>
                </a:lnTo>
                <a:lnTo>
                  <a:pt x="581452" y="898986"/>
                </a:lnTo>
                <a:lnTo>
                  <a:pt x="673487" y="664487"/>
                </a:lnTo>
                <a:lnTo>
                  <a:pt x="704317" y="669481"/>
                </a:lnTo>
                <a:lnTo>
                  <a:pt x="735373" y="674703"/>
                </a:lnTo>
                <a:lnTo>
                  <a:pt x="766202" y="680605"/>
                </a:lnTo>
                <a:lnTo>
                  <a:pt x="781163" y="683783"/>
                </a:lnTo>
                <a:lnTo>
                  <a:pt x="796125" y="686961"/>
                </a:lnTo>
                <a:lnTo>
                  <a:pt x="811086" y="690366"/>
                </a:lnTo>
                <a:lnTo>
                  <a:pt x="825594" y="693998"/>
                </a:lnTo>
                <a:lnTo>
                  <a:pt x="840329" y="697630"/>
                </a:lnTo>
                <a:lnTo>
                  <a:pt x="854383" y="701263"/>
                </a:lnTo>
                <a:lnTo>
                  <a:pt x="868211" y="705122"/>
                </a:lnTo>
                <a:lnTo>
                  <a:pt x="870360" y="705778"/>
                </a:lnTo>
                <a:lnTo>
                  <a:pt x="856570" y="709807"/>
                </a:lnTo>
                <a:lnTo>
                  <a:pt x="842283" y="714340"/>
                </a:lnTo>
                <a:lnTo>
                  <a:pt x="828449" y="719099"/>
                </a:lnTo>
                <a:lnTo>
                  <a:pt x="815069" y="723859"/>
                </a:lnTo>
                <a:lnTo>
                  <a:pt x="802369" y="728846"/>
                </a:lnTo>
                <a:lnTo>
                  <a:pt x="789895" y="734059"/>
                </a:lnTo>
                <a:lnTo>
                  <a:pt x="778102" y="739045"/>
                </a:lnTo>
                <a:lnTo>
                  <a:pt x="766763" y="744258"/>
                </a:lnTo>
                <a:lnTo>
                  <a:pt x="755877" y="749924"/>
                </a:lnTo>
                <a:lnTo>
                  <a:pt x="746126" y="755364"/>
                </a:lnTo>
                <a:lnTo>
                  <a:pt x="736374" y="761030"/>
                </a:lnTo>
                <a:lnTo>
                  <a:pt x="727983" y="766697"/>
                </a:lnTo>
                <a:lnTo>
                  <a:pt x="719819" y="772590"/>
                </a:lnTo>
                <a:lnTo>
                  <a:pt x="712788" y="778709"/>
                </a:lnTo>
                <a:lnTo>
                  <a:pt x="709386" y="781656"/>
                </a:lnTo>
                <a:lnTo>
                  <a:pt x="706211" y="784602"/>
                </a:lnTo>
                <a:lnTo>
                  <a:pt x="703490" y="788002"/>
                </a:lnTo>
                <a:lnTo>
                  <a:pt x="700542" y="790948"/>
                </a:lnTo>
                <a:lnTo>
                  <a:pt x="698047" y="794122"/>
                </a:lnTo>
                <a:lnTo>
                  <a:pt x="696006" y="797295"/>
                </a:lnTo>
                <a:lnTo>
                  <a:pt x="693738" y="800695"/>
                </a:lnTo>
                <a:lnTo>
                  <a:pt x="692151" y="803868"/>
                </a:lnTo>
                <a:lnTo>
                  <a:pt x="690563" y="807041"/>
                </a:lnTo>
                <a:lnTo>
                  <a:pt x="689202" y="810441"/>
                </a:lnTo>
                <a:lnTo>
                  <a:pt x="686935" y="812481"/>
                </a:lnTo>
                <a:lnTo>
                  <a:pt x="685574" y="814747"/>
                </a:lnTo>
                <a:lnTo>
                  <a:pt x="684893" y="815654"/>
                </a:lnTo>
                <a:lnTo>
                  <a:pt x="684667" y="817014"/>
                </a:lnTo>
                <a:lnTo>
                  <a:pt x="684440" y="818147"/>
                </a:lnTo>
                <a:lnTo>
                  <a:pt x="684213" y="819507"/>
                </a:lnTo>
                <a:lnTo>
                  <a:pt x="684213" y="1354137"/>
                </a:lnTo>
                <a:lnTo>
                  <a:pt x="193036" y="1354137"/>
                </a:lnTo>
                <a:lnTo>
                  <a:pt x="179272" y="971549"/>
                </a:lnTo>
                <a:lnTo>
                  <a:pt x="165708" y="1354137"/>
                </a:lnTo>
                <a:lnTo>
                  <a:pt x="26069" y="1354137"/>
                </a:lnTo>
                <a:lnTo>
                  <a:pt x="23576" y="1353910"/>
                </a:lnTo>
                <a:lnTo>
                  <a:pt x="20855" y="1353683"/>
                </a:lnTo>
                <a:lnTo>
                  <a:pt x="16095" y="1352775"/>
                </a:lnTo>
                <a:lnTo>
                  <a:pt x="11561" y="1351640"/>
                </a:lnTo>
                <a:lnTo>
                  <a:pt x="9748" y="1350505"/>
                </a:lnTo>
                <a:lnTo>
                  <a:pt x="7707" y="1349824"/>
                </a:lnTo>
                <a:lnTo>
                  <a:pt x="6121" y="1348689"/>
                </a:lnTo>
                <a:lnTo>
                  <a:pt x="4761" y="1347554"/>
                </a:lnTo>
                <a:lnTo>
                  <a:pt x="3174" y="1346419"/>
                </a:lnTo>
                <a:lnTo>
                  <a:pt x="2040" y="1345057"/>
                </a:lnTo>
                <a:lnTo>
                  <a:pt x="1360" y="1343695"/>
                </a:lnTo>
                <a:lnTo>
                  <a:pt x="680" y="1342333"/>
                </a:lnTo>
                <a:lnTo>
                  <a:pt x="453" y="1340744"/>
                </a:lnTo>
                <a:lnTo>
                  <a:pt x="0" y="1339155"/>
                </a:lnTo>
                <a:lnTo>
                  <a:pt x="0" y="807729"/>
                </a:lnTo>
                <a:lnTo>
                  <a:pt x="0" y="806367"/>
                </a:lnTo>
                <a:lnTo>
                  <a:pt x="453" y="805459"/>
                </a:lnTo>
                <a:lnTo>
                  <a:pt x="1360" y="803189"/>
                </a:lnTo>
                <a:lnTo>
                  <a:pt x="2720" y="801146"/>
                </a:lnTo>
                <a:lnTo>
                  <a:pt x="4761" y="799330"/>
                </a:lnTo>
                <a:lnTo>
                  <a:pt x="5894" y="796379"/>
                </a:lnTo>
                <a:lnTo>
                  <a:pt x="7481" y="793201"/>
                </a:lnTo>
                <a:lnTo>
                  <a:pt x="9294" y="790477"/>
                </a:lnTo>
                <a:lnTo>
                  <a:pt x="10881" y="787753"/>
                </a:lnTo>
                <a:lnTo>
                  <a:pt x="13148" y="784801"/>
                </a:lnTo>
                <a:lnTo>
                  <a:pt x="15415" y="781850"/>
                </a:lnTo>
                <a:lnTo>
                  <a:pt x="17908" y="779126"/>
                </a:lnTo>
                <a:lnTo>
                  <a:pt x="20629" y="776402"/>
                </a:lnTo>
                <a:lnTo>
                  <a:pt x="26523" y="770727"/>
                </a:lnTo>
                <a:lnTo>
                  <a:pt x="33323" y="765506"/>
                </a:lnTo>
                <a:lnTo>
                  <a:pt x="40804" y="760285"/>
                </a:lnTo>
                <a:lnTo>
                  <a:pt x="48738" y="755063"/>
                </a:lnTo>
                <a:lnTo>
                  <a:pt x="57579" y="750069"/>
                </a:lnTo>
                <a:lnTo>
                  <a:pt x="66873" y="745075"/>
                </a:lnTo>
                <a:lnTo>
                  <a:pt x="77074" y="740308"/>
                </a:lnTo>
                <a:lnTo>
                  <a:pt x="87728" y="735541"/>
                </a:lnTo>
                <a:lnTo>
                  <a:pt x="98382" y="730547"/>
                </a:lnTo>
                <a:lnTo>
                  <a:pt x="110170" y="726006"/>
                </a:lnTo>
                <a:lnTo>
                  <a:pt x="122184" y="721693"/>
                </a:lnTo>
                <a:lnTo>
                  <a:pt x="134652" y="717380"/>
                </a:lnTo>
                <a:lnTo>
                  <a:pt x="147573" y="713294"/>
                </a:lnTo>
                <a:lnTo>
                  <a:pt x="160721" y="709208"/>
                </a:lnTo>
                <a:lnTo>
                  <a:pt x="174322" y="705122"/>
                </a:lnTo>
                <a:lnTo>
                  <a:pt x="188377" y="701263"/>
                </a:lnTo>
                <a:lnTo>
                  <a:pt x="202658" y="697630"/>
                </a:lnTo>
                <a:lnTo>
                  <a:pt x="216940" y="693998"/>
                </a:lnTo>
                <a:lnTo>
                  <a:pt x="231901" y="690366"/>
                </a:lnTo>
                <a:lnTo>
                  <a:pt x="246862" y="687188"/>
                </a:lnTo>
                <a:lnTo>
                  <a:pt x="261824" y="683783"/>
                </a:lnTo>
                <a:lnTo>
                  <a:pt x="277012" y="680832"/>
                </a:lnTo>
                <a:lnTo>
                  <a:pt x="307841" y="674703"/>
                </a:lnTo>
                <a:lnTo>
                  <a:pt x="338897" y="669481"/>
                </a:lnTo>
                <a:lnTo>
                  <a:pt x="369953" y="664714"/>
                </a:lnTo>
                <a:lnTo>
                  <a:pt x="459948" y="898986"/>
                </a:lnTo>
                <a:lnTo>
                  <a:pt x="498485" y="756425"/>
                </a:lnTo>
                <a:lnTo>
                  <a:pt x="449520" y="727368"/>
                </a:lnTo>
                <a:lnTo>
                  <a:pt x="476723" y="658812"/>
                </a:lnTo>
                <a:close/>
                <a:moveTo>
                  <a:pt x="1981777" y="644525"/>
                </a:moveTo>
                <a:lnTo>
                  <a:pt x="2069750" y="644525"/>
                </a:lnTo>
                <a:lnTo>
                  <a:pt x="2096959" y="712516"/>
                </a:lnTo>
                <a:lnTo>
                  <a:pt x="2047757" y="741753"/>
                </a:lnTo>
                <a:lnTo>
                  <a:pt x="2086529" y="883854"/>
                </a:lnTo>
                <a:lnTo>
                  <a:pt x="2178357" y="649964"/>
                </a:lnTo>
                <a:lnTo>
                  <a:pt x="2209420" y="654724"/>
                </a:lnTo>
                <a:lnTo>
                  <a:pt x="2240256" y="660390"/>
                </a:lnTo>
                <a:lnTo>
                  <a:pt x="2271092" y="666056"/>
                </a:lnTo>
                <a:lnTo>
                  <a:pt x="2286284" y="669229"/>
                </a:lnTo>
                <a:lnTo>
                  <a:pt x="2301248" y="672402"/>
                </a:lnTo>
                <a:lnTo>
                  <a:pt x="2316213" y="675801"/>
                </a:lnTo>
                <a:lnTo>
                  <a:pt x="2330724" y="679201"/>
                </a:lnTo>
                <a:lnTo>
                  <a:pt x="2345235" y="683053"/>
                </a:lnTo>
                <a:lnTo>
                  <a:pt x="2359293" y="686680"/>
                </a:lnTo>
                <a:lnTo>
                  <a:pt x="2373124" y="690533"/>
                </a:lnTo>
                <a:lnTo>
                  <a:pt x="2386501" y="694385"/>
                </a:lnTo>
                <a:lnTo>
                  <a:pt x="2399879" y="698691"/>
                </a:lnTo>
                <a:lnTo>
                  <a:pt x="2412576" y="702771"/>
                </a:lnTo>
                <a:lnTo>
                  <a:pt x="2425273" y="707077"/>
                </a:lnTo>
                <a:lnTo>
                  <a:pt x="2437063" y="711610"/>
                </a:lnTo>
                <a:lnTo>
                  <a:pt x="2448400" y="716143"/>
                </a:lnTo>
                <a:lnTo>
                  <a:pt x="2459510" y="720675"/>
                </a:lnTo>
                <a:lnTo>
                  <a:pt x="2469940" y="725435"/>
                </a:lnTo>
                <a:lnTo>
                  <a:pt x="2479916" y="730194"/>
                </a:lnTo>
                <a:lnTo>
                  <a:pt x="2489213" y="735180"/>
                </a:lnTo>
                <a:lnTo>
                  <a:pt x="2497829" y="740393"/>
                </a:lnTo>
                <a:lnTo>
                  <a:pt x="2505991" y="745605"/>
                </a:lnTo>
                <a:lnTo>
                  <a:pt x="2513247" y="750818"/>
                </a:lnTo>
                <a:lnTo>
                  <a:pt x="2520049" y="756257"/>
                </a:lnTo>
                <a:lnTo>
                  <a:pt x="2525944" y="761697"/>
                </a:lnTo>
                <a:lnTo>
                  <a:pt x="2528665" y="764416"/>
                </a:lnTo>
                <a:lnTo>
                  <a:pt x="2531159" y="767363"/>
                </a:lnTo>
                <a:lnTo>
                  <a:pt x="2533426" y="770082"/>
                </a:lnTo>
                <a:lnTo>
                  <a:pt x="2535467" y="772802"/>
                </a:lnTo>
                <a:lnTo>
                  <a:pt x="2537508" y="775975"/>
                </a:lnTo>
                <a:lnTo>
                  <a:pt x="2538868" y="778695"/>
                </a:lnTo>
                <a:lnTo>
                  <a:pt x="2540455" y="781641"/>
                </a:lnTo>
                <a:lnTo>
                  <a:pt x="2541815" y="784361"/>
                </a:lnTo>
                <a:lnTo>
                  <a:pt x="2543856" y="786400"/>
                </a:lnTo>
                <a:lnTo>
                  <a:pt x="2545217" y="788440"/>
                </a:lnTo>
                <a:lnTo>
                  <a:pt x="2546123" y="790480"/>
                </a:lnTo>
                <a:lnTo>
                  <a:pt x="2546350" y="791840"/>
                </a:lnTo>
                <a:lnTo>
                  <a:pt x="2546350" y="792746"/>
                </a:lnTo>
                <a:lnTo>
                  <a:pt x="2546350" y="1323758"/>
                </a:lnTo>
                <a:lnTo>
                  <a:pt x="2546350" y="1325118"/>
                </a:lnTo>
                <a:lnTo>
                  <a:pt x="2545670" y="1326705"/>
                </a:lnTo>
                <a:lnTo>
                  <a:pt x="2545217" y="1328064"/>
                </a:lnTo>
                <a:lnTo>
                  <a:pt x="2544310" y="1329424"/>
                </a:lnTo>
                <a:lnTo>
                  <a:pt x="2543176" y="1330784"/>
                </a:lnTo>
                <a:lnTo>
                  <a:pt x="2542042" y="1332144"/>
                </a:lnTo>
                <a:lnTo>
                  <a:pt x="2540455" y="1333050"/>
                </a:lnTo>
                <a:lnTo>
                  <a:pt x="2538641" y="1333957"/>
                </a:lnTo>
                <a:lnTo>
                  <a:pt x="2537054" y="1335090"/>
                </a:lnTo>
                <a:lnTo>
                  <a:pt x="2535013" y="1335770"/>
                </a:lnTo>
                <a:lnTo>
                  <a:pt x="2530479" y="1337357"/>
                </a:lnTo>
                <a:lnTo>
                  <a:pt x="2525490" y="1338037"/>
                </a:lnTo>
                <a:lnTo>
                  <a:pt x="2522996" y="1338263"/>
                </a:lnTo>
                <a:lnTo>
                  <a:pt x="2520276" y="1338263"/>
                </a:lnTo>
                <a:lnTo>
                  <a:pt x="2380604" y="1338263"/>
                </a:lnTo>
                <a:lnTo>
                  <a:pt x="2367197" y="957263"/>
                </a:lnTo>
                <a:lnTo>
                  <a:pt x="2353389" y="1338263"/>
                </a:lnTo>
                <a:lnTo>
                  <a:pt x="1800226" y="1338263"/>
                </a:lnTo>
                <a:lnTo>
                  <a:pt x="1800226" y="819507"/>
                </a:lnTo>
                <a:lnTo>
                  <a:pt x="1799999" y="818147"/>
                </a:lnTo>
                <a:lnTo>
                  <a:pt x="1799773" y="817014"/>
                </a:lnTo>
                <a:lnTo>
                  <a:pt x="1799546" y="815654"/>
                </a:lnTo>
                <a:lnTo>
                  <a:pt x="1798865" y="814747"/>
                </a:lnTo>
                <a:lnTo>
                  <a:pt x="1797278" y="812481"/>
                </a:lnTo>
                <a:lnTo>
                  <a:pt x="1795237" y="810441"/>
                </a:lnTo>
                <a:lnTo>
                  <a:pt x="1794103" y="807041"/>
                </a:lnTo>
                <a:lnTo>
                  <a:pt x="1792515" y="803868"/>
                </a:lnTo>
                <a:lnTo>
                  <a:pt x="1790474" y="800695"/>
                </a:lnTo>
                <a:lnTo>
                  <a:pt x="1788433" y="797295"/>
                </a:lnTo>
                <a:lnTo>
                  <a:pt x="1786165" y="794122"/>
                </a:lnTo>
                <a:lnTo>
                  <a:pt x="1783898" y="790948"/>
                </a:lnTo>
                <a:lnTo>
                  <a:pt x="1781176" y="788002"/>
                </a:lnTo>
                <a:lnTo>
                  <a:pt x="1778455" y="784602"/>
                </a:lnTo>
                <a:lnTo>
                  <a:pt x="1775053" y="781656"/>
                </a:lnTo>
                <a:lnTo>
                  <a:pt x="1771878" y="778709"/>
                </a:lnTo>
                <a:lnTo>
                  <a:pt x="1764621" y="772590"/>
                </a:lnTo>
                <a:lnTo>
                  <a:pt x="1756910" y="766697"/>
                </a:lnTo>
                <a:lnTo>
                  <a:pt x="1748292" y="761030"/>
                </a:lnTo>
                <a:lnTo>
                  <a:pt x="1738994" y="755364"/>
                </a:lnTo>
                <a:lnTo>
                  <a:pt x="1728789" y="749924"/>
                </a:lnTo>
                <a:lnTo>
                  <a:pt x="1718357" y="744258"/>
                </a:lnTo>
                <a:lnTo>
                  <a:pt x="1707244" y="739045"/>
                </a:lnTo>
                <a:lnTo>
                  <a:pt x="1695224" y="733832"/>
                </a:lnTo>
                <a:lnTo>
                  <a:pt x="1682978" y="728619"/>
                </a:lnTo>
                <a:lnTo>
                  <a:pt x="1670278" y="723859"/>
                </a:lnTo>
                <a:lnTo>
                  <a:pt x="1656898" y="719099"/>
                </a:lnTo>
                <a:lnTo>
                  <a:pt x="1643290" y="714340"/>
                </a:lnTo>
                <a:lnTo>
                  <a:pt x="1629230" y="709807"/>
                </a:lnTo>
                <a:lnTo>
                  <a:pt x="1624147" y="708322"/>
                </a:lnTo>
                <a:lnTo>
                  <a:pt x="1626934" y="707304"/>
                </a:lnTo>
                <a:lnTo>
                  <a:pt x="1639632" y="702998"/>
                </a:lnTo>
                <a:lnTo>
                  <a:pt x="1652556" y="698691"/>
                </a:lnTo>
                <a:lnTo>
                  <a:pt x="1665480" y="694612"/>
                </a:lnTo>
                <a:lnTo>
                  <a:pt x="1679084" y="690533"/>
                </a:lnTo>
                <a:lnTo>
                  <a:pt x="1693368" y="686906"/>
                </a:lnTo>
                <a:lnTo>
                  <a:pt x="1707426" y="683053"/>
                </a:lnTo>
                <a:lnTo>
                  <a:pt x="1722164" y="679427"/>
                </a:lnTo>
                <a:lnTo>
                  <a:pt x="1736675" y="676028"/>
                </a:lnTo>
                <a:lnTo>
                  <a:pt x="1751639" y="672628"/>
                </a:lnTo>
                <a:lnTo>
                  <a:pt x="1766831" y="669455"/>
                </a:lnTo>
                <a:lnTo>
                  <a:pt x="1781795" y="666056"/>
                </a:lnTo>
                <a:lnTo>
                  <a:pt x="1812631" y="660390"/>
                </a:lnTo>
                <a:lnTo>
                  <a:pt x="1843694" y="654950"/>
                </a:lnTo>
                <a:lnTo>
                  <a:pt x="1874757" y="650191"/>
                </a:lnTo>
                <a:lnTo>
                  <a:pt x="1964772" y="883854"/>
                </a:lnTo>
                <a:lnTo>
                  <a:pt x="2003543" y="741753"/>
                </a:lnTo>
                <a:lnTo>
                  <a:pt x="1954342" y="712516"/>
                </a:lnTo>
                <a:lnTo>
                  <a:pt x="1981777" y="644525"/>
                </a:lnTo>
                <a:close/>
                <a:moveTo>
                  <a:pt x="1248456" y="69850"/>
                </a:moveTo>
                <a:lnTo>
                  <a:pt x="1255033" y="70077"/>
                </a:lnTo>
                <a:lnTo>
                  <a:pt x="1261609" y="70304"/>
                </a:lnTo>
                <a:lnTo>
                  <a:pt x="1268186" y="70984"/>
                </a:lnTo>
                <a:lnTo>
                  <a:pt x="1274536" y="71665"/>
                </a:lnTo>
                <a:lnTo>
                  <a:pt x="1281113" y="72346"/>
                </a:lnTo>
                <a:lnTo>
                  <a:pt x="1287463" y="73707"/>
                </a:lnTo>
                <a:lnTo>
                  <a:pt x="1293813" y="74841"/>
                </a:lnTo>
                <a:lnTo>
                  <a:pt x="1299936" y="76429"/>
                </a:lnTo>
                <a:lnTo>
                  <a:pt x="1306059" y="78017"/>
                </a:lnTo>
                <a:lnTo>
                  <a:pt x="1312409" y="80059"/>
                </a:lnTo>
                <a:lnTo>
                  <a:pt x="1318533" y="82101"/>
                </a:lnTo>
                <a:lnTo>
                  <a:pt x="1324429" y="84369"/>
                </a:lnTo>
                <a:lnTo>
                  <a:pt x="1330325" y="86638"/>
                </a:lnTo>
                <a:lnTo>
                  <a:pt x="1335995" y="89134"/>
                </a:lnTo>
                <a:lnTo>
                  <a:pt x="1342118" y="91856"/>
                </a:lnTo>
                <a:lnTo>
                  <a:pt x="1347788" y="94579"/>
                </a:lnTo>
                <a:lnTo>
                  <a:pt x="1353458" y="97982"/>
                </a:lnTo>
                <a:lnTo>
                  <a:pt x="1359127" y="100931"/>
                </a:lnTo>
                <a:lnTo>
                  <a:pt x="1364570" y="104561"/>
                </a:lnTo>
                <a:lnTo>
                  <a:pt x="1370240" y="107964"/>
                </a:lnTo>
                <a:lnTo>
                  <a:pt x="1375456" y="111820"/>
                </a:lnTo>
                <a:lnTo>
                  <a:pt x="1380672" y="115677"/>
                </a:lnTo>
                <a:lnTo>
                  <a:pt x="1386115" y="119534"/>
                </a:lnTo>
                <a:lnTo>
                  <a:pt x="1391104" y="123844"/>
                </a:lnTo>
                <a:lnTo>
                  <a:pt x="1396093" y="128155"/>
                </a:lnTo>
                <a:lnTo>
                  <a:pt x="1400856" y="132465"/>
                </a:lnTo>
                <a:lnTo>
                  <a:pt x="1406072" y="137230"/>
                </a:lnTo>
                <a:lnTo>
                  <a:pt x="1410834" y="141767"/>
                </a:lnTo>
                <a:lnTo>
                  <a:pt x="1415370" y="146985"/>
                </a:lnTo>
                <a:lnTo>
                  <a:pt x="1419906" y="151976"/>
                </a:lnTo>
                <a:lnTo>
                  <a:pt x="1424442" y="156967"/>
                </a:lnTo>
                <a:lnTo>
                  <a:pt x="1428751" y="162185"/>
                </a:lnTo>
                <a:lnTo>
                  <a:pt x="1433060" y="167630"/>
                </a:lnTo>
                <a:lnTo>
                  <a:pt x="1437369" y="173075"/>
                </a:lnTo>
                <a:lnTo>
                  <a:pt x="1441224" y="178973"/>
                </a:lnTo>
                <a:lnTo>
                  <a:pt x="1445079" y="184645"/>
                </a:lnTo>
                <a:lnTo>
                  <a:pt x="1449161" y="190543"/>
                </a:lnTo>
                <a:lnTo>
                  <a:pt x="1452790" y="196669"/>
                </a:lnTo>
                <a:lnTo>
                  <a:pt x="1456419" y="202567"/>
                </a:lnTo>
                <a:lnTo>
                  <a:pt x="1460047" y="208920"/>
                </a:lnTo>
                <a:lnTo>
                  <a:pt x="1463222" y="215272"/>
                </a:lnTo>
                <a:lnTo>
                  <a:pt x="1466624" y="221624"/>
                </a:lnTo>
                <a:lnTo>
                  <a:pt x="1469572" y="228203"/>
                </a:lnTo>
                <a:lnTo>
                  <a:pt x="1472520" y="235010"/>
                </a:lnTo>
                <a:lnTo>
                  <a:pt x="1475695" y="241589"/>
                </a:lnTo>
                <a:lnTo>
                  <a:pt x="1478417" y="248395"/>
                </a:lnTo>
                <a:lnTo>
                  <a:pt x="1480911" y="255428"/>
                </a:lnTo>
                <a:lnTo>
                  <a:pt x="1483406" y="262460"/>
                </a:lnTo>
                <a:lnTo>
                  <a:pt x="1485674" y="269493"/>
                </a:lnTo>
                <a:lnTo>
                  <a:pt x="1487942" y="276753"/>
                </a:lnTo>
                <a:lnTo>
                  <a:pt x="1489983" y="284013"/>
                </a:lnTo>
                <a:lnTo>
                  <a:pt x="1492024" y="291273"/>
                </a:lnTo>
                <a:lnTo>
                  <a:pt x="1493838" y="298986"/>
                </a:lnTo>
                <a:lnTo>
                  <a:pt x="1495426" y="306473"/>
                </a:lnTo>
                <a:lnTo>
                  <a:pt x="1496786" y="313959"/>
                </a:lnTo>
                <a:lnTo>
                  <a:pt x="1498374" y="321673"/>
                </a:lnTo>
                <a:lnTo>
                  <a:pt x="1499281" y="329386"/>
                </a:lnTo>
                <a:lnTo>
                  <a:pt x="1500415" y="337100"/>
                </a:lnTo>
                <a:lnTo>
                  <a:pt x="1500809" y="340447"/>
                </a:lnTo>
                <a:lnTo>
                  <a:pt x="1501799" y="339950"/>
                </a:lnTo>
                <a:lnTo>
                  <a:pt x="1502922" y="339725"/>
                </a:lnTo>
                <a:lnTo>
                  <a:pt x="1504045" y="339725"/>
                </a:lnTo>
                <a:lnTo>
                  <a:pt x="1505392" y="339725"/>
                </a:lnTo>
                <a:lnTo>
                  <a:pt x="1506291" y="339950"/>
                </a:lnTo>
                <a:lnTo>
                  <a:pt x="1508761" y="341076"/>
                </a:lnTo>
                <a:lnTo>
                  <a:pt x="1510782" y="342427"/>
                </a:lnTo>
                <a:lnTo>
                  <a:pt x="1513028" y="344678"/>
                </a:lnTo>
                <a:lnTo>
                  <a:pt x="1515049" y="347380"/>
                </a:lnTo>
                <a:lnTo>
                  <a:pt x="1516846" y="350306"/>
                </a:lnTo>
                <a:lnTo>
                  <a:pt x="1518642" y="353909"/>
                </a:lnTo>
                <a:lnTo>
                  <a:pt x="1520214" y="357736"/>
                </a:lnTo>
                <a:lnTo>
                  <a:pt x="1521786" y="362239"/>
                </a:lnTo>
                <a:lnTo>
                  <a:pt x="1523134" y="367192"/>
                </a:lnTo>
                <a:lnTo>
                  <a:pt x="1524257" y="372145"/>
                </a:lnTo>
                <a:lnTo>
                  <a:pt x="1525380" y="377548"/>
                </a:lnTo>
                <a:lnTo>
                  <a:pt x="1526053" y="383176"/>
                </a:lnTo>
                <a:lnTo>
                  <a:pt x="1526503" y="389030"/>
                </a:lnTo>
                <a:lnTo>
                  <a:pt x="1526727" y="395334"/>
                </a:lnTo>
                <a:lnTo>
                  <a:pt x="1527176" y="401637"/>
                </a:lnTo>
                <a:lnTo>
                  <a:pt x="1526727" y="407941"/>
                </a:lnTo>
                <a:lnTo>
                  <a:pt x="1526503" y="414245"/>
                </a:lnTo>
                <a:lnTo>
                  <a:pt x="1526053" y="419873"/>
                </a:lnTo>
                <a:lnTo>
                  <a:pt x="1525380" y="425727"/>
                </a:lnTo>
                <a:lnTo>
                  <a:pt x="1524257" y="430905"/>
                </a:lnTo>
                <a:lnTo>
                  <a:pt x="1523134" y="436308"/>
                </a:lnTo>
                <a:lnTo>
                  <a:pt x="1521786" y="441036"/>
                </a:lnTo>
                <a:lnTo>
                  <a:pt x="1520214" y="445314"/>
                </a:lnTo>
                <a:lnTo>
                  <a:pt x="1518642" y="449366"/>
                </a:lnTo>
                <a:lnTo>
                  <a:pt x="1516846" y="452743"/>
                </a:lnTo>
                <a:lnTo>
                  <a:pt x="1515049" y="456120"/>
                </a:lnTo>
                <a:lnTo>
                  <a:pt x="1513028" y="458597"/>
                </a:lnTo>
                <a:lnTo>
                  <a:pt x="1510782" y="460623"/>
                </a:lnTo>
                <a:lnTo>
                  <a:pt x="1508761" y="462199"/>
                </a:lnTo>
                <a:lnTo>
                  <a:pt x="1506291" y="463100"/>
                </a:lnTo>
                <a:lnTo>
                  <a:pt x="1505392" y="463325"/>
                </a:lnTo>
                <a:lnTo>
                  <a:pt x="1504045" y="463550"/>
                </a:lnTo>
                <a:lnTo>
                  <a:pt x="1502922" y="463325"/>
                </a:lnTo>
                <a:lnTo>
                  <a:pt x="1501799" y="463100"/>
                </a:lnTo>
                <a:lnTo>
                  <a:pt x="1499553" y="462199"/>
                </a:lnTo>
                <a:lnTo>
                  <a:pt x="1497308" y="460623"/>
                </a:lnTo>
                <a:lnTo>
                  <a:pt x="1496170" y="459597"/>
                </a:lnTo>
                <a:lnTo>
                  <a:pt x="1495426" y="463692"/>
                </a:lnTo>
                <a:lnTo>
                  <a:pt x="1493838" y="471405"/>
                </a:lnTo>
                <a:lnTo>
                  <a:pt x="1492024" y="478892"/>
                </a:lnTo>
                <a:lnTo>
                  <a:pt x="1489983" y="486152"/>
                </a:lnTo>
                <a:lnTo>
                  <a:pt x="1487942" y="493638"/>
                </a:lnTo>
                <a:lnTo>
                  <a:pt x="1485674" y="500671"/>
                </a:lnTo>
                <a:lnTo>
                  <a:pt x="1483406" y="507704"/>
                </a:lnTo>
                <a:lnTo>
                  <a:pt x="1480911" y="514737"/>
                </a:lnTo>
                <a:lnTo>
                  <a:pt x="1478417" y="521770"/>
                </a:lnTo>
                <a:lnTo>
                  <a:pt x="1475695" y="528576"/>
                </a:lnTo>
                <a:lnTo>
                  <a:pt x="1472520" y="535155"/>
                </a:lnTo>
                <a:lnTo>
                  <a:pt x="1469572" y="541961"/>
                </a:lnTo>
                <a:lnTo>
                  <a:pt x="1466624" y="548540"/>
                </a:lnTo>
                <a:lnTo>
                  <a:pt x="1463222" y="554893"/>
                </a:lnTo>
                <a:lnTo>
                  <a:pt x="1460047" y="561245"/>
                </a:lnTo>
                <a:lnTo>
                  <a:pt x="1456419" y="567597"/>
                </a:lnTo>
                <a:lnTo>
                  <a:pt x="1452790" y="573496"/>
                </a:lnTo>
                <a:lnTo>
                  <a:pt x="1449161" y="579621"/>
                </a:lnTo>
                <a:lnTo>
                  <a:pt x="1445079" y="585520"/>
                </a:lnTo>
                <a:lnTo>
                  <a:pt x="1441224" y="591192"/>
                </a:lnTo>
                <a:lnTo>
                  <a:pt x="1437369" y="597090"/>
                </a:lnTo>
                <a:lnTo>
                  <a:pt x="1433060" y="602535"/>
                </a:lnTo>
                <a:lnTo>
                  <a:pt x="1428751" y="607980"/>
                </a:lnTo>
                <a:lnTo>
                  <a:pt x="1424442" y="613198"/>
                </a:lnTo>
                <a:lnTo>
                  <a:pt x="1419906" y="618189"/>
                </a:lnTo>
                <a:lnTo>
                  <a:pt x="1415370" y="623407"/>
                </a:lnTo>
                <a:lnTo>
                  <a:pt x="1410834" y="628171"/>
                </a:lnTo>
                <a:lnTo>
                  <a:pt x="1406072" y="632935"/>
                </a:lnTo>
                <a:lnTo>
                  <a:pt x="1400856" y="637699"/>
                </a:lnTo>
                <a:lnTo>
                  <a:pt x="1396093" y="642010"/>
                </a:lnTo>
                <a:lnTo>
                  <a:pt x="1391104" y="646320"/>
                </a:lnTo>
                <a:lnTo>
                  <a:pt x="1386115" y="650631"/>
                </a:lnTo>
                <a:lnTo>
                  <a:pt x="1380672" y="654714"/>
                </a:lnTo>
                <a:lnTo>
                  <a:pt x="1375456" y="658344"/>
                </a:lnTo>
                <a:lnTo>
                  <a:pt x="1370240" y="662201"/>
                </a:lnTo>
                <a:lnTo>
                  <a:pt x="1364570" y="665831"/>
                </a:lnTo>
                <a:lnTo>
                  <a:pt x="1359127" y="669007"/>
                </a:lnTo>
                <a:lnTo>
                  <a:pt x="1353458" y="672410"/>
                </a:lnTo>
                <a:lnTo>
                  <a:pt x="1347788" y="675359"/>
                </a:lnTo>
                <a:lnTo>
                  <a:pt x="1342118" y="678309"/>
                </a:lnTo>
                <a:lnTo>
                  <a:pt x="1335995" y="681031"/>
                </a:lnTo>
                <a:lnTo>
                  <a:pt x="1330325" y="683753"/>
                </a:lnTo>
                <a:lnTo>
                  <a:pt x="1324429" y="686022"/>
                </a:lnTo>
                <a:lnTo>
                  <a:pt x="1318533" y="688291"/>
                </a:lnTo>
                <a:lnTo>
                  <a:pt x="1312409" y="690333"/>
                </a:lnTo>
                <a:lnTo>
                  <a:pt x="1306059" y="692148"/>
                </a:lnTo>
                <a:lnTo>
                  <a:pt x="1299936" y="693736"/>
                </a:lnTo>
                <a:lnTo>
                  <a:pt x="1293813" y="695324"/>
                </a:lnTo>
                <a:lnTo>
                  <a:pt x="1287463" y="696458"/>
                </a:lnTo>
                <a:lnTo>
                  <a:pt x="1281113" y="697592"/>
                </a:lnTo>
                <a:lnTo>
                  <a:pt x="1274536" y="698500"/>
                </a:lnTo>
                <a:lnTo>
                  <a:pt x="1268186" y="699407"/>
                </a:lnTo>
                <a:lnTo>
                  <a:pt x="1261609" y="699861"/>
                </a:lnTo>
                <a:lnTo>
                  <a:pt x="1255033" y="700088"/>
                </a:lnTo>
                <a:lnTo>
                  <a:pt x="1248456" y="700088"/>
                </a:lnTo>
                <a:lnTo>
                  <a:pt x="1241879" y="700088"/>
                </a:lnTo>
                <a:lnTo>
                  <a:pt x="1235529" y="699861"/>
                </a:lnTo>
                <a:lnTo>
                  <a:pt x="1228952" y="699407"/>
                </a:lnTo>
                <a:lnTo>
                  <a:pt x="1222602" y="698500"/>
                </a:lnTo>
                <a:lnTo>
                  <a:pt x="1216252" y="697592"/>
                </a:lnTo>
                <a:lnTo>
                  <a:pt x="1209675" y="696458"/>
                </a:lnTo>
                <a:lnTo>
                  <a:pt x="1203325" y="695324"/>
                </a:lnTo>
                <a:lnTo>
                  <a:pt x="1197429" y="693736"/>
                </a:lnTo>
                <a:lnTo>
                  <a:pt x="1191079" y="692148"/>
                </a:lnTo>
                <a:lnTo>
                  <a:pt x="1184956" y="690333"/>
                </a:lnTo>
                <a:lnTo>
                  <a:pt x="1178832" y="688291"/>
                </a:lnTo>
                <a:lnTo>
                  <a:pt x="1172936" y="686022"/>
                </a:lnTo>
                <a:lnTo>
                  <a:pt x="1166813" y="683753"/>
                </a:lnTo>
                <a:lnTo>
                  <a:pt x="1160916" y="681031"/>
                </a:lnTo>
                <a:lnTo>
                  <a:pt x="1155247" y="678309"/>
                </a:lnTo>
                <a:lnTo>
                  <a:pt x="1149350" y="675359"/>
                </a:lnTo>
                <a:lnTo>
                  <a:pt x="1143907" y="672410"/>
                </a:lnTo>
                <a:lnTo>
                  <a:pt x="1138011" y="669007"/>
                </a:lnTo>
                <a:lnTo>
                  <a:pt x="1132568" y="665831"/>
                </a:lnTo>
                <a:lnTo>
                  <a:pt x="1127125" y="662201"/>
                </a:lnTo>
                <a:lnTo>
                  <a:pt x="1121682" y="658344"/>
                </a:lnTo>
                <a:lnTo>
                  <a:pt x="1116240" y="654714"/>
                </a:lnTo>
                <a:lnTo>
                  <a:pt x="1111250" y="650631"/>
                </a:lnTo>
                <a:lnTo>
                  <a:pt x="1106034" y="646320"/>
                </a:lnTo>
                <a:lnTo>
                  <a:pt x="1101272" y="642010"/>
                </a:lnTo>
                <a:lnTo>
                  <a:pt x="1096056" y="637699"/>
                </a:lnTo>
                <a:lnTo>
                  <a:pt x="1091293" y="632935"/>
                </a:lnTo>
                <a:lnTo>
                  <a:pt x="1086531" y="628171"/>
                </a:lnTo>
                <a:lnTo>
                  <a:pt x="1081768" y="623407"/>
                </a:lnTo>
                <a:lnTo>
                  <a:pt x="1077232" y="618189"/>
                </a:lnTo>
                <a:lnTo>
                  <a:pt x="1072697" y="613198"/>
                </a:lnTo>
                <a:lnTo>
                  <a:pt x="1068388" y="607980"/>
                </a:lnTo>
                <a:lnTo>
                  <a:pt x="1064079" y="602535"/>
                </a:lnTo>
                <a:lnTo>
                  <a:pt x="1059997" y="597090"/>
                </a:lnTo>
                <a:lnTo>
                  <a:pt x="1055688" y="591192"/>
                </a:lnTo>
                <a:lnTo>
                  <a:pt x="1052059" y="585520"/>
                </a:lnTo>
                <a:lnTo>
                  <a:pt x="1048204" y="579621"/>
                </a:lnTo>
                <a:lnTo>
                  <a:pt x="1044348" y="573496"/>
                </a:lnTo>
                <a:lnTo>
                  <a:pt x="1040947" y="567597"/>
                </a:lnTo>
                <a:lnTo>
                  <a:pt x="1037318" y="561245"/>
                </a:lnTo>
                <a:lnTo>
                  <a:pt x="1033916" y="554893"/>
                </a:lnTo>
                <a:lnTo>
                  <a:pt x="1030514" y="548540"/>
                </a:lnTo>
                <a:lnTo>
                  <a:pt x="1027566" y="541961"/>
                </a:lnTo>
                <a:lnTo>
                  <a:pt x="1024391" y="535155"/>
                </a:lnTo>
                <a:lnTo>
                  <a:pt x="1021670" y="528576"/>
                </a:lnTo>
                <a:lnTo>
                  <a:pt x="1018948" y="521770"/>
                </a:lnTo>
                <a:lnTo>
                  <a:pt x="1016227" y="514737"/>
                </a:lnTo>
                <a:lnTo>
                  <a:pt x="1013959" y="507704"/>
                </a:lnTo>
                <a:lnTo>
                  <a:pt x="1011238" y="500671"/>
                </a:lnTo>
                <a:lnTo>
                  <a:pt x="1008970" y="493638"/>
                </a:lnTo>
                <a:lnTo>
                  <a:pt x="1007155" y="486152"/>
                </a:lnTo>
                <a:lnTo>
                  <a:pt x="1005341" y="478892"/>
                </a:lnTo>
                <a:lnTo>
                  <a:pt x="1003527" y="471405"/>
                </a:lnTo>
                <a:lnTo>
                  <a:pt x="1001713" y="463692"/>
                </a:lnTo>
                <a:lnTo>
                  <a:pt x="1001178" y="460749"/>
                </a:lnTo>
                <a:lnTo>
                  <a:pt x="999308" y="462199"/>
                </a:lnTo>
                <a:lnTo>
                  <a:pt x="997052" y="463100"/>
                </a:lnTo>
                <a:lnTo>
                  <a:pt x="995698" y="463325"/>
                </a:lnTo>
                <a:lnTo>
                  <a:pt x="994569" y="463550"/>
                </a:lnTo>
                <a:lnTo>
                  <a:pt x="993215" y="463325"/>
                </a:lnTo>
                <a:lnTo>
                  <a:pt x="992312" y="463100"/>
                </a:lnTo>
                <a:lnTo>
                  <a:pt x="990056" y="462199"/>
                </a:lnTo>
                <a:lnTo>
                  <a:pt x="987799" y="460623"/>
                </a:lnTo>
                <a:lnTo>
                  <a:pt x="985768" y="458597"/>
                </a:lnTo>
                <a:lnTo>
                  <a:pt x="983737" y="456120"/>
                </a:lnTo>
                <a:lnTo>
                  <a:pt x="981706" y="452743"/>
                </a:lnTo>
                <a:lnTo>
                  <a:pt x="979900" y="449366"/>
                </a:lnTo>
                <a:lnTo>
                  <a:pt x="978095" y="445314"/>
                </a:lnTo>
                <a:lnTo>
                  <a:pt x="976741" y="441036"/>
                </a:lnTo>
                <a:lnTo>
                  <a:pt x="975387" y="436308"/>
                </a:lnTo>
                <a:lnTo>
                  <a:pt x="974484" y="430905"/>
                </a:lnTo>
                <a:lnTo>
                  <a:pt x="973356" y="425727"/>
                </a:lnTo>
                <a:lnTo>
                  <a:pt x="972679" y="419873"/>
                </a:lnTo>
                <a:lnTo>
                  <a:pt x="971776" y="414245"/>
                </a:lnTo>
                <a:lnTo>
                  <a:pt x="971550" y="407941"/>
                </a:lnTo>
                <a:lnTo>
                  <a:pt x="971550" y="401637"/>
                </a:lnTo>
                <a:lnTo>
                  <a:pt x="971550" y="395334"/>
                </a:lnTo>
                <a:lnTo>
                  <a:pt x="971776" y="389030"/>
                </a:lnTo>
                <a:lnTo>
                  <a:pt x="972679" y="383176"/>
                </a:lnTo>
                <a:lnTo>
                  <a:pt x="973356" y="377548"/>
                </a:lnTo>
                <a:lnTo>
                  <a:pt x="974484" y="372145"/>
                </a:lnTo>
                <a:lnTo>
                  <a:pt x="975387" y="367192"/>
                </a:lnTo>
                <a:lnTo>
                  <a:pt x="976741" y="362239"/>
                </a:lnTo>
                <a:lnTo>
                  <a:pt x="978095" y="357736"/>
                </a:lnTo>
                <a:lnTo>
                  <a:pt x="979900" y="353909"/>
                </a:lnTo>
                <a:lnTo>
                  <a:pt x="981706" y="350306"/>
                </a:lnTo>
                <a:lnTo>
                  <a:pt x="983737" y="347380"/>
                </a:lnTo>
                <a:lnTo>
                  <a:pt x="985768" y="344678"/>
                </a:lnTo>
                <a:lnTo>
                  <a:pt x="987799" y="342427"/>
                </a:lnTo>
                <a:lnTo>
                  <a:pt x="990056" y="341076"/>
                </a:lnTo>
                <a:lnTo>
                  <a:pt x="992312" y="339950"/>
                </a:lnTo>
                <a:lnTo>
                  <a:pt x="993215" y="339725"/>
                </a:lnTo>
                <a:lnTo>
                  <a:pt x="994569" y="339725"/>
                </a:lnTo>
                <a:lnTo>
                  <a:pt x="995698" y="339725"/>
                </a:lnTo>
                <a:lnTo>
                  <a:pt x="996322" y="339829"/>
                </a:lnTo>
                <a:lnTo>
                  <a:pt x="996723" y="337100"/>
                </a:lnTo>
                <a:lnTo>
                  <a:pt x="997630" y="329386"/>
                </a:lnTo>
                <a:lnTo>
                  <a:pt x="998991" y="321673"/>
                </a:lnTo>
                <a:lnTo>
                  <a:pt x="1000352" y="313959"/>
                </a:lnTo>
                <a:lnTo>
                  <a:pt x="1001713" y="306473"/>
                </a:lnTo>
                <a:lnTo>
                  <a:pt x="1003527" y="298986"/>
                </a:lnTo>
                <a:lnTo>
                  <a:pt x="1005341" y="291273"/>
                </a:lnTo>
                <a:lnTo>
                  <a:pt x="1007155" y="284013"/>
                </a:lnTo>
                <a:lnTo>
                  <a:pt x="1008970" y="276753"/>
                </a:lnTo>
                <a:lnTo>
                  <a:pt x="1011238" y="269493"/>
                </a:lnTo>
                <a:lnTo>
                  <a:pt x="1013959" y="262460"/>
                </a:lnTo>
                <a:lnTo>
                  <a:pt x="1016227" y="255428"/>
                </a:lnTo>
                <a:lnTo>
                  <a:pt x="1018948" y="248395"/>
                </a:lnTo>
                <a:lnTo>
                  <a:pt x="1021670" y="241589"/>
                </a:lnTo>
                <a:lnTo>
                  <a:pt x="1024391" y="235010"/>
                </a:lnTo>
                <a:lnTo>
                  <a:pt x="1027566" y="228203"/>
                </a:lnTo>
                <a:lnTo>
                  <a:pt x="1030514" y="221624"/>
                </a:lnTo>
                <a:lnTo>
                  <a:pt x="1033916" y="215272"/>
                </a:lnTo>
                <a:lnTo>
                  <a:pt x="1037318" y="208920"/>
                </a:lnTo>
                <a:lnTo>
                  <a:pt x="1040947" y="202567"/>
                </a:lnTo>
                <a:lnTo>
                  <a:pt x="1044348" y="196669"/>
                </a:lnTo>
                <a:lnTo>
                  <a:pt x="1048204" y="190543"/>
                </a:lnTo>
                <a:lnTo>
                  <a:pt x="1052059" y="184645"/>
                </a:lnTo>
                <a:lnTo>
                  <a:pt x="1055688" y="178973"/>
                </a:lnTo>
                <a:lnTo>
                  <a:pt x="1059997" y="173075"/>
                </a:lnTo>
                <a:lnTo>
                  <a:pt x="1064079" y="167630"/>
                </a:lnTo>
                <a:lnTo>
                  <a:pt x="1068388" y="162185"/>
                </a:lnTo>
                <a:lnTo>
                  <a:pt x="1072697" y="156967"/>
                </a:lnTo>
                <a:lnTo>
                  <a:pt x="1077232" y="151976"/>
                </a:lnTo>
                <a:lnTo>
                  <a:pt x="1081768" y="146985"/>
                </a:lnTo>
                <a:lnTo>
                  <a:pt x="1086531" y="141767"/>
                </a:lnTo>
                <a:lnTo>
                  <a:pt x="1091293" y="137230"/>
                </a:lnTo>
                <a:lnTo>
                  <a:pt x="1096056" y="132465"/>
                </a:lnTo>
                <a:lnTo>
                  <a:pt x="1101272" y="128155"/>
                </a:lnTo>
                <a:lnTo>
                  <a:pt x="1106034" y="123844"/>
                </a:lnTo>
                <a:lnTo>
                  <a:pt x="1111250" y="119534"/>
                </a:lnTo>
                <a:lnTo>
                  <a:pt x="1116240" y="115677"/>
                </a:lnTo>
                <a:lnTo>
                  <a:pt x="1121682" y="111820"/>
                </a:lnTo>
                <a:lnTo>
                  <a:pt x="1127125" y="107964"/>
                </a:lnTo>
                <a:lnTo>
                  <a:pt x="1132568" y="104561"/>
                </a:lnTo>
                <a:lnTo>
                  <a:pt x="1138011" y="100931"/>
                </a:lnTo>
                <a:lnTo>
                  <a:pt x="1143907" y="97982"/>
                </a:lnTo>
                <a:lnTo>
                  <a:pt x="1149350" y="94579"/>
                </a:lnTo>
                <a:lnTo>
                  <a:pt x="1155247" y="91856"/>
                </a:lnTo>
                <a:lnTo>
                  <a:pt x="1160916" y="89134"/>
                </a:lnTo>
                <a:lnTo>
                  <a:pt x="1166813" y="86638"/>
                </a:lnTo>
                <a:lnTo>
                  <a:pt x="1172936" y="84369"/>
                </a:lnTo>
                <a:lnTo>
                  <a:pt x="1178832" y="82101"/>
                </a:lnTo>
                <a:lnTo>
                  <a:pt x="1184956" y="80059"/>
                </a:lnTo>
                <a:lnTo>
                  <a:pt x="1191079" y="78017"/>
                </a:lnTo>
                <a:lnTo>
                  <a:pt x="1197429" y="76429"/>
                </a:lnTo>
                <a:lnTo>
                  <a:pt x="1203325" y="74841"/>
                </a:lnTo>
                <a:lnTo>
                  <a:pt x="1209675" y="73707"/>
                </a:lnTo>
                <a:lnTo>
                  <a:pt x="1216252" y="72346"/>
                </a:lnTo>
                <a:lnTo>
                  <a:pt x="1222602" y="71665"/>
                </a:lnTo>
                <a:lnTo>
                  <a:pt x="1228952" y="70984"/>
                </a:lnTo>
                <a:lnTo>
                  <a:pt x="1235529" y="70304"/>
                </a:lnTo>
                <a:lnTo>
                  <a:pt x="1241879" y="70077"/>
                </a:lnTo>
                <a:lnTo>
                  <a:pt x="1248456" y="69850"/>
                </a:lnTo>
                <a:close/>
                <a:moveTo>
                  <a:pt x="513333" y="14287"/>
                </a:moveTo>
                <a:lnTo>
                  <a:pt x="519907" y="14287"/>
                </a:lnTo>
                <a:lnTo>
                  <a:pt x="526481" y="14287"/>
                </a:lnTo>
                <a:lnTo>
                  <a:pt x="533055" y="14514"/>
                </a:lnTo>
                <a:lnTo>
                  <a:pt x="539629" y="14968"/>
                </a:lnTo>
                <a:lnTo>
                  <a:pt x="545976" y="15875"/>
                </a:lnTo>
                <a:lnTo>
                  <a:pt x="552550" y="16783"/>
                </a:lnTo>
                <a:lnTo>
                  <a:pt x="558670" y="17917"/>
                </a:lnTo>
                <a:lnTo>
                  <a:pt x="565017" y="19051"/>
                </a:lnTo>
                <a:lnTo>
                  <a:pt x="571365" y="20639"/>
                </a:lnTo>
                <a:lnTo>
                  <a:pt x="577485" y="22454"/>
                </a:lnTo>
                <a:lnTo>
                  <a:pt x="583379" y="24042"/>
                </a:lnTo>
                <a:lnTo>
                  <a:pt x="589499" y="26084"/>
                </a:lnTo>
                <a:lnTo>
                  <a:pt x="595620" y="28353"/>
                </a:lnTo>
                <a:lnTo>
                  <a:pt x="601740" y="30621"/>
                </a:lnTo>
                <a:lnTo>
                  <a:pt x="607408" y="33571"/>
                </a:lnTo>
                <a:lnTo>
                  <a:pt x="613301" y="36066"/>
                </a:lnTo>
                <a:lnTo>
                  <a:pt x="618969" y="39016"/>
                </a:lnTo>
                <a:lnTo>
                  <a:pt x="624862" y="41965"/>
                </a:lnTo>
                <a:lnTo>
                  <a:pt x="630303" y="45368"/>
                </a:lnTo>
                <a:lnTo>
                  <a:pt x="635970" y="48544"/>
                </a:lnTo>
                <a:lnTo>
                  <a:pt x="641184" y="52174"/>
                </a:lnTo>
                <a:lnTo>
                  <a:pt x="646851" y="56031"/>
                </a:lnTo>
                <a:lnTo>
                  <a:pt x="652065" y="59887"/>
                </a:lnTo>
                <a:lnTo>
                  <a:pt x="657052" y="63744"/>
                </a:lnTo>
                <a:lnTo>
                  <a:pt x="662492" y="68055"/>
                </a:lnTo>
                <a:lnTo>
                  <a:pt x="667479" y="72365"/>
                </a:lnTo>
                <a:lnTo>
                  <a:pt x="672239" y="76902"/>
                </a:lnTo>
                <a:lnTo>
                  <a:pt x="677227" y="81440"/>
                </a:lnTo>
                <a:lnTo>
                  <a:pt x="681760" y="86204"/>
                </a:lnTo>
                <a:lnTo>
                  <a:pt x="686521" y="90968"/>
                </a:lnTo>
                <a:lnTo>
                  <a:pt x="691281" y="96186"/>
                </a:lnTo>
                <a:lnTo>
                  <a:pt x="695815" y="101177"/>
                </a:lnTo>
                <a:lnTo>
                  <a:pt x="699895" y="106395"/>
                </a:lnTo>
                <a:lnTo>
                  <a:pt x="704202" y="112067"/>
                </a:lnTo>
                <a:lnTo>
                  <a:pt x="708509" y="117512"/>
                </a:lnTo>
                <a:lnTo>
                  <a:pt x="712589" y="123183"/>
                </a:lnTo>
                <a:lnTo>
                  <a:pt x="716443" y="128855"/>
                </a:lnTo>
                <a:lnTo>
                  <a:pt x="720523" y="134754"/>
                </a:lnTo>
                <a:lnTo>
                  <a:pt x="723924" y="140652"/>
                </a:lnTo>
                <a:lnTo>
                  <a:pt x="727777" y="146778"/>
                </a:lnTo>
                <a:lnTo>
                  <a:pt x="730951" y="153130"/>
                </a:lnTo>
                <a:lnTo>
                  <a:pt x="734578" y="159482"/>
                </a:lnTo>
                <a:lnTo>
                  <a:pt x="737751" y="166061"/>
                </a:lnTo>
                <a:lnTo>
                  <a:pt x="740925" y="172640"/>
                </a:lnTo>
                <a:lnTo>
                  <a:pt x="743872" y="179220"/>
                </a:lnTo>
                <a:lnTo>
                  <a:pt x="746592" y="186026"/>
                </a:lnTo>
                <a:lnTo>
                  <a:pt x="749539" y="192832"/>
                </a:lnTo>
                <a:lnTo>
                  <a:pt x="752259" y="199638"/>
                </a:lnTo>
                <a:lnTo>
                  <a:pt x="754753" y="206671"/>
                </a:lnTo>
                <a:lnTo>
                  <a:pt x="757020" y="213704"/>
                </a:lnTo>
                <a:lnTo>
                  <a:pt x="759287" y="220963"/>
                </a:lnTo>
                <a:lnTo>
                  <a:pt x="761327" y="228450"/>
                </a:lnTo>
                <a:lnTo>
                  <a:pt x="763367" y="235710"/>
                </a:lnTo>
                <a:lnTo>
                  <a:pt x="765180" y="242969"/>
                </a:lnTo>
                <a:lnTo>
                  <a:pt x="766540" y="250683"/>
                </a:lnTo>
                <a:lnTo>
                  <a:pt x="768127" y="258170"/>
                </a:lnTo>
                <a:lnTo>
                  <a:pt x="769261" y="265656"/>
                </a:lnTo>
                <a:lnTo>
                  <a:pt x="770621" y="273597"/>
                </a:lnTo>
                <a:lnTo>
                  <a:pt x="771528" y="281310"/>
                </a:lnTo>
                <a:lnTo>
                  <a:pt x="771841" y="283505"/>
                </a:lnTo>
                <a:lnTo>
                  <a:pt x="773361" y="282802"/>
                </a:lnTo>
                <a:lnTo>
                  <a:pt x="774259" y="282574"/>
                </a:lnTo>
                <a:lnTo>
                  <a:pt x="775606" y="282574"/>
                </a:lnTo>
                <a:lnTo>
                  <a:pt x="776729" y="282574"/>
                </a:lnTo>
                <a:lnTo>
                  <a:pt x="777852" y="282802"/>
                </a:lnTo>
                <a:lnTo>
                  <a:pt x="780098" y="283945"/>
                </a:lnTo>
                <a:lnTo>
                  <a:pt x="782344" y="285315"/>
                </a:lnTo>
                <a:lnTo>
                  <a:pt x="784589" y="287371"/>
                </a:lnTo>
                <a:lnTo>
                  <a:pt x="786611" y="289884"/>
                </a:lnTo>
                <a:lnTo>
                  <a:pt x="788407" y="293311"/>
                </a:lnTo>
                <a:lnTo>
                  <a:pt x="789979" y="296737"/>
                </a:lnTo>
                <a:lnTo>
                  <a:pt x="791776" y="300849"/>
                </a:lnTo>
                <a:lnTo>
                  <a:pt x="793348" y="305189"/>
                </a:lnTo>
                <a:lnTo>
                  <a:pt x="794471" y="309987"/>
                </a:lnTo>
                <a:lnTo>
                  <a:pt x="795818" y="315469"/>
                </a:lnTo>
                <a:lnTo>
                  <a:pt x="796492" y="320723"/>
                </a:lnTo>
                <a:lnTo>
                  <a:pt x="797390" y="326663"/>
                </a:lnTo>
                <a:lnTo>
                  <a:pt x="798064" y="332602"/>
                </a:lnTo>
                <a:lnTo>
                  <a:pt x="798289" y="338770"/>
                </a:lnTo>
                <a:lnTo>
                  <a:pt x="798513" y="345166"/>
                </a:lnTo>
                <a:lnTo>
                  <a:pt x="798289" y="351563"/>
                </a:lnTo>
                <a:lnTo>
                  <a:pt x="798064" y="357730"/>
                </a:lnTo>
                <a:lnTo>
                  <a:pt x="797390" y="363898"/>
                </a:lnTo>
                <a:lnTo>
                  <a:pt x="796492" y="369609"/>
                </a:lnTo>
                <a:lnTo>
                  <a:pt x="795818" y="375092"/>
                </a:lnTo>
                <a:lnTo>
                  <a:pt x="794471" y="380117"/>
                </a:lnTo>
                <a:lnTo>
                  <a:pt x="793348" y="385143"/>
                </a:lnTo>
                <a:lnTo>
                  <a:pt x="791776" y="389712"/>
                </a:lnTo>
                <a:lnTo>
                  <a:pt x="789979" y="393595"/>
                </a:lnTo>
                <a:lnTo>
                  <a:pt x="788407" y="397250"/>
                </a:lnTo>
                <a:lnTo>
                  <a:pt x="786611" y="400220"/>
                </a:lnTo>
                <a:lnTo>
                  <a:pt x="784589" y="403190"/>
                </a:lnTo>
                <a:lnTo>
                  <a:pt x="782344" y="405017"/>
                </a:lnTo>
                <a:lnTo>
                  <a:pt x="780098" y="406616"/>
                </a:lnTo>
                <a:lnTo>
                  <a:pt x="777852" y="407758"/>
                </a:lnTo>
                <a:lnTo>
                  <a:pt x="776729" y="407987"/>
                </a:lnTo>
                <a:lnTo>
                  <a:pt x="775606" y="407987"/>
                </a:lnTo>
                <a:lnTo>
                  <a:pt x="774259" y="407987"/>
                </a:lnTo>
                <a:lnTo>
                  <a:pt x="773361" y="407758"/>
                </a:lnTo>
                <a:lnTo>
                  <a:pt x="770890" y="406616"/>
                </a:lnTo>
                <a:lnTo>
                  <a:pt x="768869" y="405017"/>
                </a:lnTo>
                <a:lnTo>
                  <a:pt x="767445" y="403859"/>
                </a:lnTo>
                <a:lnTo>
                  <a:pt x="766540" y="408129"/>
                </a:lnTo>
                <a:lnTo>
                  <a:pt x="765180" y="415616"/>
                </a:lnTo>
                <a:lnTo>
                  <a:pt x="763367" y="423102"/>
                </a:lnTo>
                <a:lnTo>
                  <a:pt x="761327" y="430362"/>
                </a:lnTo>
                <a:lnTo>
                  <a:pt x="759287" y="437622"/>
                </a:lnTo>
                <a:lnTo>
                  <a:pt x="757020" y="444655"/>
                </a:lnTo>
                <a:lnTo>
                  <a:pt x="754753" y="452141"/>
                </a:lnTo>
                <a:lnTo>
                  <a:pt x="752259" y="458947"/>
                </a:lnTo>
                <a:lnTo>
                  <a:pt x="749539" y="465980"/>
                </a:lnTo>
                <a:lnTo>
                  <a:pt x="746592" y="472786"/>
                </a:lnTo>
                <a:lnTo>
                  <a:pt x="743872" y="479592"/>
                </a:lnTo>
                <a:lnTo>
                  <a:pt x="740925" y="486171"/>
                </a:lnTo>
                <a:lnTo>
                  <a:pt x="737751" y="492751"/>
                </a:lnTo>
                <a:lnTo>
                  <a:pt x="734578" y="499330"/>
                </a:lnTo>
                <a:lnTo>
                  <a:pt x="730951" y="505682"/>
                </a:lnTo>
                <a:lnTo>
                  <a:pt x="727777" y="511581"/>
                </a:lnTo>
                <a:lnTo>
                  <a:pt x="723924" y="517933"/>
                </a:lnTo>
                <a:lnTo>
                  <a:pt x="720523" y="523831"/>
                </a:lnTo>
                <a:lnTo>
                  <a:pt x="716443" y="529730"/>
                </a:lnTo>
                <a:lnTo>
                  <a:pt x="712589" y="535629"/>
                </a:lnTo>
                <a:lnTo>
                  <a:pt x="708509" y="541300"/>
                </a:lnTo>
                <a:lnTo>
                  <a:pt x="704202" y="546745"/>
                </a:lnTo>
                <a:lnTo>
                  <a:pt x="699895" y="551963"/>
                </a:lnTo>
                <a:lnTo>
                  <a:pt x="695815" y="557408"/>
                </a:lnTo>
                <a:lnTo>
                  <a:pt x="691281" y="562626"/>
                </a:lnTo>
                <a:lnTo>
                  <a:pt x="686521" y="567617"/>
                </a:lnTo>
                <a:lnTo>
                  <a:pt x="681760" y="572608"/>
                </a:lnTo>
                <a:lnTo>
                  <a:pt x="677227" y="577372"/>
                </a:lnTo>
                <a:lnTo>
                  <a:pt x="672239" y="581909"/>
                </a:lnTo>
                <a:lnTo>
                  <a:pt x="667479" y="586447"/>
                </a:lnTo>
                <a:lnTo>
                  <a:pt x="662492" y="590757"/>
                </a:lnTo>
                <a:lnTo>
                  <a:pt x="657052" y="594841"/>
                </a:lnTo>
                <a:lnTo>
                  <a:pt x="652065" y="598698"/>
                </a:lnTo>
                <a:lnTo>
                  <a:pt x="646851" y="602781"/>
                </a:lnTo>
                <a:lnTo>
                  <a:pt x="641184" y="606411"/>
                </a:lnTo>
                <a:lnTo>
                  <a:pt x="635970" y="609814"/>
                </a:lnTo>
                <a:lnTo>
                  <a:pt x="630303" y="613444"/>
                </a:lnTo>
                <a:lnTo>
                  <a:pt x="624862" y="616620"/>
                </a:lnTo>
                <a:lnTo>
                  <a:pt x="618969" y="619796"/>
                </a:lnTo>
                <a:lnTo>
                  <a:pt x="613301" y="622519"/>
                </a:lnTo>
                <a:lnTo>
                  <a:pt x="607408" y="625241"/>
                </a:lnTo>
                <a:lnTo>
                  <a:pt x="601740" y="627737"/>
                </a:lnTo>
                <a:lnTo>
                  <a:pt x="595620" y="630232"/>
                </a:lnTo>
                <a:lnTo>
                  <a:pt x="589499" y="632501"/>
                </a:lnTo>
                <a:lnTo>
                  <a:pt x="583379" y="634543"/>
                </a:lnTo>
                <a:lnTo>
                  <a:pt x="577485" y="636358"/>
                </a:lnTo>
                <a:lnTo>
                  <a:pt x="571365" y="638173"/>
                </a:lnTo>
                <a:lnTo>
                  <a:pt x="565017" y="639307"/>
                </a:lnTo>
                <a:lnTo>
                  <a:pt x="558670" y="640895"/>
                </a:lnTo>
                <a:lnTo>
                  <a:pt x="552550" y="642029"/>
                </a:lnTo>
                <a:lnTo>
                  <a:pt x="545976" y="642710"/>
                </a:lnTo>
                <a:lnTo>
                  <a:pt x="539629" y="643391"/>
                </a:lnTo>
                <a:lnTo>
                  <a:pt x="533055" y="644071"/>
                </a:lnTo>
                <a:lnTo>
                  <a:pt x="526481" y="644525"/>
                </a:lnTo>
                <a:lnTo>
                  <a:pt x="519907" y="644525"/>
                </a:lnTo>
                <a:lnTo>
                  <a:pt x="513333" y="644525"/>
                </a:lnTo>
                <a:lnTo>
                  <a:pt x="506759" y="644071"/>
                </a:lnTo>
                <a:lnTo>
                  <a:pt x="500186" y="643391"/>
                </a:lnTo>
                <a:lnTo>
                  <a:pt x="493838" y="642710"/>
                </a:lnTo>
                <a:lnTo>
                  <a:pt x="487264" y="642029"/>
                </a:lnTo>
                <a:lnTo>
                  <a:pt x="481144" y="640895"/>
                </a:lnTo>
                <a:lnTo>
                  <a:pt x="474797" y="639307"/>
                </a:lnTo>
                <a:lnTo>
                  <a:pt x="468450" y="638173"/>
                </a:lnTo>
                <a:lnTo>
                  <a:pt x="462329" y="636358"/>
                </a:lnTo>
                <a:lnTo>
                  <a:pt x="456435" y="634543"/>
                </a:lnTo>
                <a:lnTo>
                  <a:pt x="450315" y="632501"/>
                </a:lnTo>
                <a:lnTo>
                  <a:pt x="444194" y="630232"/>
                </a:lnTo>
                <a:lnTo>
                  <a:pt x="438301" y="627737"/>
                </a:lnTo>
                <a:lnTo>
                  <a:pt x="432407" y="625241"/>
                </a:lnTo>
                <a:lnTo>
                  <a:pt x="426513" y="622519"/>
                </a:lnTo>
                <a:lnTo>
                  <a:pt x="420846" y="619796"/>
                </a:lnTo>
                <a:lnTo>
                  <a:pt x="414952" y="616620"/>
                </a:lnTo>
                <a:lnTo>
                  <a:pt x="409512" y="613444"/>
                </a:lnTo>
                <a:lnTo>
                  <a:pt x="403844" y="609814"/>
                </a:lnTo>
                <a:lnTo>
                  <a:pt x="398631" y="606411"/>
                </a:lnTo>
                <a:lnTo>
                  <a:pt x="392963" y="602781"/>
                </a:lnTo>
                <a:lnTo>
                  <a:pt x="387750" y="598698"/>
                </a:lnTo>
                <a:lnTo>
                  <a:pt x="382763" y="594841"/>
                </a:lnTo>
                <a:lnTo>
                  <a:pt x="377322" y="590757"/>
                </a:lnTo>
                <a:lnTo>
                  <a:pt x="372335" y="586447"/>
                </a:lnTo>
                <a:lnTo>
                  <a:pt x="367575" y="581909"/>
                </a:lnTo>
                <a:lnTo>
                  <a:pt x="362588" y="577372"/>
                </a:lnTo>
                <a:lnTo>
                  <a:pt x="358054" y="572608"/>
                </a:lnTo>
                <a:lnTo>
                  <a:pt x="353294" y="567617"/>
                </a:lnTo>
                <a:lnTo>
                  <a:pt x="348760" y="562626"/>
                </a:lnTo>
                <a:lnTo>
                  <a:pt x="344000" y="557408"/>
                </a:lnTo>
                <a:lnTo>
                  <a:pt x="339919" y="551963"/>
                </a:lnTo>
                <a:lnTo>
                  <a:pt x="335612" y="546745"/>
                </a:lnTo>
                <a:lnTo>
                  <a:pt x="331305" y="541300"/>
                </a:lnTo>
                <a:lnTo>
                  <a:pt x="327225" y="535629"/>
                </a:lnTo>
                <a:lnTo>
                  <a:pt x="323371" y="529730"/>
                </a:lnTo>
                <a:lnTo>
                  <a:pt x="319291" y="523831"/>
                </a:lnTo>
                <a:lnTo>
                  <a:pt x="315891" y="517933"/>
                </a:lnTo>
                <a:lnTo>
                  <a:pt x="312037" y="511581"/>
                </a:lnTo>
                <a:lnTo>
                  <a:pt x="308863" y="505682"/>
                </a:lnTo>
                <a:lnTo>
                  <a:pt x="305236" y="499330"/>
                </a:lnTo>
                <a:lnTo>
                  <a:pt x="302063" y="492751"/>
                </a:lnTo>
                <a:lnTo>
                  <a:pt x="298889" y="486171"/>
                </a:lnTo>
                <a:lnTo>
                  <a:pt x="295942" y="479592"/>
                </a:lnTo>
                <a:lnTo>
                  <a:pt x="293222" y="472786"/>
                </a:lnTo>
                <a:lnTo>
                  <a:pt x="290275" y="465980"/>
                </a:lnTo>
                <a:lnTo>
                  <a:pt x="287555" y="458947"/>
                </a:lnTo>
                <a:lnTo>
                  <a:pt x="285061" y="452141"/>
                </a:lnTo>
                <a:lnTo>
                  <a:pt x="282795" y="444655"/>
                </a:lnTo>
                <a:lnTo>
                  <a:pt x="280528" y="437622"/>
                </a:lnTo>
                <a:lnTo>
                  <a:pt x="278488" y="430362"/>
                </a:lnTo>
                <a:lnTo>
                  <a:pt x="276447" y="423102"/>
                </a:lnTo>
                <a:lnTo>
                  <a:pt x="274861" y="415616"/>
                </a:lnTo>
                <a:lnTo>
                  <a:pt x="273274" y="408129"/>
                </a:lnTo>
                <a:lnTo>
                  <a:pt x="272602" y="404960"/>
                </a:lnTo>
                <a:lnTo>
                  <a:pt x="272532" y="405017"/>
                </a:lnTo>
                <a:lnTo>
                  <a:pt x="270286" y="406616"/>
                </a:lnTo>
                <a:lnTo>
                  <a:pt x="268041" y="407758"/>
                </a:lnTo>
                <a:lnTo>
                  <a:pt x="267142" y="407987"/>
                </a:lnTo>
                <a:lnTo>
                  <a:pt x="265795" y="407987"/>
                </a:lnTo>
                <a:lnTo>
                  <a:pt x="264672" y="407987"/>
                </a:lnTo>
                <a:lnTo>
                  <a:pt x="263549" y="407758"/>
                </a:lnTo>
                <a:lnTo>
                  <a:pt x="261303" y="406616"/>
                </a:lnTo>
                <a:lnTo>
                  <a:pt x="259058" y="405017"/>
                </a:lnTo>
                <a:lnTo>
                  <a:pt x="256812" y="403190"/>
                </a:lnTo>
                <a:lnTo>
                  <a:pt x="254791" y="400220"/>
                </a:lnTo>
                <a:lnTo>
                  <a:pt x="252994" y="397250"/>
                </a:lnTo>
                <a:lnTo>
                  <a:pt x="251422" y="393595"/>
                </a:lnTo>
                <a:lnTo>
                  <a:pt x="249625" y="389712"/>
                </a:lnTo>
                <a:lnTo>
                  <a:pt x="248053" y="385143"/>
                </a:lnTo>
                <a:lnTo>
                  <a:pt x="246930" y="380117"/>
                </a:lnTo>
                <a:lnTo>
                  <a:pt x="245583" y="375092"/>
                </a:lnTo>
                <a:lnTo>
                  <a:pt x="244909" y="369609"/>
                </a:lnTo>
                <a:lnTo>
                  <a:pt x="243786" y="363898"/>
                </a:lnTo>
                <a:lnTo>
                  <a:pt x="243337" y="357730"/>
                </a:lnTo>
                <a:lnTo>
                  <a:pt x="243113" y="351563"/>
                </a:lnTo>
                <a:lnTo>
                  <a:pt x="242888" y="345166"/>
                </a:lnTo>
                <a:lnTo>
                  <a:pt x="243113" y="338770"/>
                </a:lnTo>
                <a:lnTo>
                  <a:pt x="243337" y="332602"/>
                </a:lnTo>
                <a:lnTo>
                  <a:pt x="243786" y="326663"/>
                </a:lnTo>
                <a:lnTo>
                  <a:pt x="244909" y="320723"/>
                </a:lnTo>
                <a:lnTo>
                  <a:pt x="245583" y="315469"/>
                </a:lnTo>
                <a:lnTo>
                  <a:pt x="246930" y="309987"/>
                </a:lnTo>
                <a:lnTo>
                  <a:pt x="248053" y="305189"/>
                </a:lnTo>
                <a:lnTo>
                  <a:pt x="249625" y="300849"/>
                </a:lnTo>
                <a:lnTo>
                  <a:pt x="251422" y="296737"/>
                </a:lnTo>
                <a:lnTo>
                  <a:pt x="252994" y="293311"/>
                </a:lnTo>
                <a:lnTo>
                  <a:pt x="254791" y="289884"/>
                </a:lnTo>
                <a:lnTo>
                  <a:pt x="256812" y="287371"/>
                </a:lnTo>
                <a:lnTo>
                  <a:pt x="259058" y="285315"/>
                </a:lnTo>
                <a:lnTo>
                  <a:pt x="261303" y="283945"/>
                </a:lnTo>
                <a:lnTo>
                  <a:pt x="263549" y="282802"/>
                </a:lnTo>
                <a:lnTo>
                  <a:pt x="264672" y="282574"/>
                </a:lnTo>
                <a:lnTo>
                  <a:pt x="265795" y="282574"/>
                </a:lnTo>
                <a:lnTo>
                  <a:pt x="267142" y="282574"/>
                </a:lnTo>
                <a:lnTo>
                  <a:pt x="268041" y="282802"/>
                </a:lnTo>
                <a:lnTo>
                  <a:pt x="268071" y="282818"/>
                </a:lnTo>
                <a:lnTo>
                  <a:pt x="268287" y="281310"/>
                </a:lnTo>
                <a:lnTo>
                  <a:pt x="269193" y="273597"/>
                </a:lnTo>
                <a:lnTo>
                  <a:pt x="270554" y="265656"/>
                </a:lnTo>
                <a:lnTo>
                  <a:pt x="271687" y="258170"/>
                </a:lnTo>
                <a:lnTo>
                  <a:pt x="273274" y="250683"/>
                </a:lnTo>
                <a:lnTo>
                  <a:pt x="274861" y="242969"/>
                </a:lnTo>
                <a:lnTo>
                  <a:pt x="276447" y="235710"/>
                </a:lnTo>
                <a:lnTo>
                  <a:pt x="278488" y="228450"/>
                </a:lnTo>
                <a:lnTo>
                  <a:pt x="280528" y="220963"/>
                </a:lnTo>
                <a:lnTo>
                  <a:pt x="282795" y="213704"/>
                </a:lnTo>
                <a:lnTo>
                  <a:pt x="285061" y="206671"/>
                </a:lnTo>
                <a:lnTo>
                  <a:pt x="287555" y="199638"/>
                </a:lnTo>
                <a:lnTo>
                  <a:pt x="290275" y="192832"/>
                </a:lnTo>
                <a:lnTo>
                  <a:pt x="293222" y="186026"/>
                </a:lnTo>
                <a:lnTo>
                  <a:pt x="295942" y="179220"/>
                </a:lnTo>
                <a:lnTo>
                  <a:pt x="298889" y="172640"/>
                </a:lnTo>
                <a:lnTo>
                  <a:pt x="302063" y="166061"/>
                </a:lnTo>
                <a:lnTo>
                  <a:pt x="305236" y="159482"/>
                </a:lnTo>
                <a:lnTo>
                  <a:pt x="308863" y="153130"/>
                </a:lnTo>
                <a:lnTo>
                  <a:pt x="312037" y="146778"/>
                </a:lnTo>
                <a:lnTo>
                  <a:pt x="315891" y="140652"/>
                </a:lnTo>
                <a:lnTo>
                  <a:pt x="319291" y="134754"/>
                </a:lnTo>
                <a:lnTo>
                  <a:pt x="323371" y="128855"/>
                </a:lnTo>
                <a:lnTo>
                  <a:pt x="327225" y="123183"/>
                </a:lnTo>
                <a:lnTo>
                  <a:pt x="331305" y="117512"/>
                </a:lnTo>
                <a:lnTo>
                  <a:pt x="335612" y="112067"/>
                </a:lnTo>
                <a:lnTo>
                  <a:pt x="339919" y="106395"/>
                </a:lnTo>
                <a:lnTo>
                  <a:pt x="344000" y="101177"/>
                </a:lnTo>
                <a:lnTo>
                  <a:pt x="348760" y="96186"/>
                </a:lnTo>
                <a:lnTo>
                  <a:pt x="353294" y="90968"/>
                </a:lnTo>
                <a:lnTo>
                  <a:pt x="358054" y="86204"/>
                </a:lnTo>
                <a:lnTo>
                  <a:pt x="362588" y="81440"/>
                </a:lnTo>
                <a:lnTo>
                  <a:pt x="367575" y="76902"/>
                </a:lnTo>
                <a:lnTo>
                  <a:pt x="372335" y="72365"/>
                </a:lnTo>
                <a:lnTo>
                  <a:pt x="377322" y="68055"/>
                </a:lnTo>
                <a:lnTo>
                  <a:pt x="382763" y="63744"/>
                </a:lnTo>
                <a:lnTo>
                  <a:pt x="387750" y="59887"/>
                </a:lnTo>
                <a:lnTo>
                  <a:pt x="392963" y="56031"/>
                </a:lnTo>
                <a:lnTo>
                  <a:pt x="398631" y="52174"/>
                </a:lnTo>
                <a:lnTo>
                  <a:pt x="403844" y="48544"/>
                </a:lnTo>
                <a:lnTo>
                  <a:pt x="409512" y="45368"/>
                </a:lnTo>
                <a:lnTo>
                  <a:pt x="414952" y="41965"/>
                </a:lnTo>
                <a:lnTo>
                  <a:pt x="420846" y="39016"/>
                </a:lnTo>
                <a:lnTo>
                  <a:pt x="426513" y="36066"/>
                </a:lnTo>
                <a:lnTo>
                  <a:pt x="432407" y="33571"/>
                </a:lnTo>
                <a:lnTo>
                  <a:pt x="438301" y="30621"/>
                </a:lnTo>
                <a:lnTo>
                  <a:pt x="444194" y="28353"/>
                </a:lnTo>
                <a:lnTo>
                  <a:pt x="450315" y="26084"/>
                </a:lnTo>
                <a:lnTo>
                  <a:pt x="456435" y="24042"/>
                </a:lnTo>
                <a:lnTo>
                  <a:pt x="462329" y="22454"/>
                </a:lnTo>
                <a:lnTo>
                  <a:pt x="468450" y="20639"/>
                </a:lnTo>
                <a:lnTo>
                  <a:pt x="474797" y="19051"/>
                </a:lnTo>
                <a:lnTo>
                  <a:pt x="481144" y="17917"/>
                </a:lnTo>
                <a:lnTo>
                  <a:pt x="487264" y="16783"/>
                </a:lnTo>
                <a:lnTo>
                  <a:pt x="493838" y="15875"/>
                </a:lnTo>
                <a:lnTo>
                  <a:pt x="500186" y="14968"/>
                </a:lnTo>
                <a:lnTo>
                  <a:pt x="506759" y="14514"/>
                </a:lnTo>
                <a:lnTo>
                  <a:pt x="513333" y="14287"/>
                </a:lnTo>
                <a:close/>
                <a:moveTo>
                  <a:pt x="2026444" y="0"/>
                </a:moveTo>
                <a:lnTo>
                  <a:pt x="2033018" y="227"/>
                </a:lnTo>
                <a:lnTo>
                  <a:pt x="2039592" y="454"/>
                </a:lnTo>
                <a:lnTo>
                  <a:pt x="2046166" y="1134"/>
                </a:lnTo>
                <a:lnTo>
                  <a:pt x="2052740" y="1814"/>
                </a:lnTo>
                <a:lnTo>
                  <a:pt x="2059087" y="2948"/>
                </a:lnTo>
                <a:lnTo>
                  <a:pt x="2065434" y="3855"/>
                </a:lnTo>
                <a:lnTo>
                  <a:pt x="2071555" y="5216"/>
                </a:lnTo>
                <a:lnTo>
                  <a:pt x="2077902" y="6577"/>
                </a:lnTo>
                <a:lnTo>
                  <a:pt x="2084022" y="8164"/>
                </a:lnTo>
                <a:lnTo>
                  <a:pt x="2090369" y="10205"/>
                </a:lnTo>
                <a:lnTo>
                  <a:pt x="2096263" y="12246"/>
                </a:lnTo>
                <a:lnTo>
                  <a:pt x="2102384" y="14514"/>
                </a:lnTo>
                <a:lnTo>
                  <a:pt x="2108278" y="16782"/>
                </a:lnTo>
                <a:lnTo>
                  <a:pt x="2114171" y="19277"/>
                </a:lnTo>
                <a:lnTo>
                  <a:pt x="2120065" y="21998"/>
                </a:lnTo>
                <a:lnTo>
                  <a:pt x="2125506" y="24946"/>
                </a:lnTo>
                <a:lnTo>
                  <a:pt x="2131399" y="28121"/>
                </a:lnTo>
                <a:lnTo>
                  <a:pt x="2137067" y="31296"/>
                </a:lnTo>
                <a:lnTo>
                  <a:pt x="2142507" y="34698"/>
                </a:lnTo>
                <a:lnTo>
                  <a:pt x="2147947" y="38100"/>
                </a:lnTo>
                <a:lnTo>
                  <a:pt x="2153388" y="41955"/>
                </a:lnTo>
                <a:lnTo>
                  <a:pt x="2158602" y="45811"/>
                </a:lnTo>
                <a:lnTo>
                  <a:pt x="2164042" y="49893"/>
                </a:lnTo>
                <a:lnTo>
                  <a:pt x="2169029" y="53975"/>
                </a:lnTo>
                <a:lnTo>
                  <a:pt x="2174016" y="58284"/>
                </a:lnTo>
                <a:lnTo>
                  <a:pt x="2179003" y="62593"/>
                </a:lnTo>
                <a:lnTo>
                  <a:pt x="2183764" y="67355"/>
                </a:lnTo>
                <a:lnTo>
                  <a:pt x="2188751" y="71891"/>
                </a:lnTo>
                <a:lnTo>
                  <a:pt x="2193284" y="77107"/>
                </a:lnTo>
                <a:lnTo>
                  <a:pt x="2197818" y="82096"/>
                </a:lnTo>
                <a:lnTo>
                  <a:pt x="2202352" y="87086"/>
                </a:lnTo>
                <a:lnTo>
                  <a:pt x="2206659" y="92529"/>
                </a:lnTo>
                <a:lnTo>
                  <a:pt x="2210966" y="97745"/>
                </a:lnTo>
                <a:lnTo>
                  <a:pt x="2215046" y="103188"/>
                </a:lnTo>
                <a:lnTo>
                  <a:pt x="2219127" y="109084"/>
                </a:lnTo>
                <a:lnTo>
                  <a:pt x="2223207" y="114980"/>
                </a:lnTo>
                <a:lnTo>
                  <a:pt x="2227061" y="120650"/>
                </a:lnTo>
                <a:lnTo>
                  <a:pt x="2230687" y="126773"/>
                </a:lnTo>
                <a:lnTo>
                  <a:pt x="2234314" y="132896"/>
                </a:lnTo>
                <a:lnTo>
                  <a:pt x="2237941" y="139020"/>
                </a:lnTo>
                <a:lnTo>
                  <a:pt x="2241115" y="145370"/>
                </a:lnTo>
                <a:lnTo>
                  <a:pt x="2244515" y="151720"/>
                </a:lnTo>
                <a:lnTo>
                  <a:pt x="2247462" y="158297"/>
                </a:lnTo>
                <a:lnTo>
                  <a:pt x="2250409" y="165100"/>
                </a:lnTo>
                <a:lnTo>
                  <a:pt x="2253583" y="171677"/>
                </a:lnTo>
                <a:lnTo>
                  <a:pt x="2256303" y="178480"/>
                </a:lnTo>
                <a:lnTo>
                  <a:pt x="2258796" y="185511"/>
                </a:lnTo>
                <a:lnTo>
                  <a:pt x="2261290" y="192541"/>
                </a:lnTo>
                <a:lnTo>
                  <a:pt x="2263557" y="199798"/>
                </a:lnTo>
                <a:lnTo>
                  <a:pt x="2265824" y="206829"/>
                </a:lnTo>
                <a:lnTo>
                  <a:pt x="2267864" y="214086"/>
                </a:lnTo>
                <a:lnTo>
                  <a:pt x="2269904" y="221343"/>
                </a:lnTo>
                <a:lnTo>
                  <a:pt x="2271717" y="229054"/>
                </a:lnTo>
                <a:lnTo>
                  <a:pt x="2273078" y="236538"/>
                </a:lnTo>
                <a:lnTo>
                  <a:pt x="2274664" y="244022"/>
                </a:lnTo>
                <a:lnTo>
                  <a:pt x="2276251" y="251732"/>
                </a:lnTo>
                <a:lnTo>
                  <a:pt x="2277158" y="259443"/>
                </a:lnTo>
                <a:lnTo>
                  <a:pt x="2278518" y="267154"/>
                </a:lnTo>
                <a:lnTo>
                  <a:pt x="2278638" y="268548"/>
                </a:lnTo>
                <a:lnTo>
                  <a:pt x="2279424" y="268288"/>
                </a:lnTo>
                <a:lnTo>
                  <a:pt x="2280331" y="268288"/>
                </a:lnTo>
                <a:lnTo>
                  <a:pt x="2281692" y="268288"/>
                </a:lnTo>
                <a:lnTo>
                  <a:pt x="2282826" y="268738"/>
                </a:lnTo>
                <a:lnTo>
                  <a:pt x="2285093" y="269639"/>
                </a:lnTo>
                <a:lnTo>
                  <a:pt x="2287361" y="271215"/>
                </a:lnTo>
                <a:lnTo>
                  <a:pt x="2289402" y="273466"/>
                </a:lnTo>
                <a:lnTo>
                  <a:pt x="2291443" y="275943"/>
                </a:lnTo>
                <a:lnTo>
                  <a:pt x="2293485" y="278869"/>
                </a:lnTo>
                <a:lnTo>
                  <a:pt x="2295299" y="282472"/>
                </a:lnTo>
                <a:lnTo>
                  <a:pt x="2296660" y="286524"/>
                </a:lnTo>
                <a:lnTo>
                  <a:pt x="2298247" y="291027"/>
                </a:lnTo>
                <a:lnTo>
                  <a:pt x="2299608" y="295755"/>
                </a:lnTo>
                <a:lnTo>
                  <a:pt x="2300742" y="300708"/>
                </a:lnTo>
                <a:lnTo>
                  <a:pt x="2301876" y="306111"/>
                </a:lnTo>
                <a:lnTo>
                  <a:pt x="2302556" y="311964"/>
                </a:lnTo>
                <a:lnTo>
                  <a:pt x="2303010" y="317818"/>
                </a:lnTo>
                <a:lnTo>
                  <a:pt x="2303236" y="323897"/>
                </a:lnTo>
                <a:lnTo>
                  <a:pt x="2303463" y="330200"/>
                </a:lnTo>
                <a:lnTo>
                  <a:pt x="2303236" y="336504"/>
                </a:lnTo>
                <a:lnTo>
                  <a:pt x="2303010" y="342808"/>
                </a:lnTo>
                <a:lnTo>
                  <a:pt x="2302556" y="348662"/>
                </a:lnTo>
                <a:lnTo>
                  <a:pt x="2301876" y="354290"/>
                </a:lnTo>
                <a:lnTo>
                  <a:pt x="2300742" y="359918"/>
                </a:lnTo>
                <a:lnTo>
                  <a:pt x="2299608" y="364871"/>
                </a:lnTo>
                <a:lnTo>
                  <a:pt x="2298247" y="369599"/>
                </a:lnTo>
                <a:lnTo>
                  <a:pt x="2296660" y="373877"/>
                </a:lnTo>
                <a:lnTo>
                  <a:pt x="2295299" y="377929"/>
                </a:lnTo>
                <a:lnTo>
                  <a:pt x="2293485" y="381306"/>
                </a:lnTo>
                <a:lnTo>
                  <a:pt x="2291443" y="384683"/>
                </a:lnTo>
                <a:lnTo>
                  <a:pt x="2289402" y="387160"/>
                </a:lnTo>
                <a:lnTo>
                  <a:pt x="2287361" y="389411"/>
                </a:lnTo>
                <a:lnTo>
                  <a:pt x="2285093" y="390987"/>
                </a:lnTo>
                <a:lnTo>
                  <a:pt x="2282826" y="391663"/>
                </a:lnTo>
                <a:lnTo>
                  <a:pt x="2281692" y="391888"/>
                </a:lnTo>
                <a:lnTo>
                  <a:pt x="2280331" y="392113"/>
                </a:lnTo>
                <a:lnTo>
                  <a:pt x="2279424" y="391888"/>
                </a:lnTo>
                <a:lnTo>
                  <a:pt x="2278063" y="391663"/>
                </a:lnTo>
                <a:lnTo>
                  <a:pt x="2275795" y="390987"/>
                </a:lnTo>
                <a:lnTo>
                  <a:pt x="2273928" y="389690"/>
                </a:lnTo>
                <a:lnTo>
                  <a:pt x="2273078" y="393700"/>
                </a:lnTo>
                <a:lnTo>
                  <a:pt x="2271717" y="401411"/>
                </a:lnTo>
                <a:lnTo>
                  <a:pt x="2269904" y="408895"/>
                </a:lnTo>
                <a:lnTo>
                  <a:pt x="2267864" y="416152"/>
                </a:lnTo>
                <a:lnTo>
                  <a:pt x="2265824" y="423636"/>
                </a:lnTo>
                <a:lnTo>
                  <a:pt x="2263557" y="430666"/>
                </a:lnTo>
                <a:lnTo>
                  <a:pt x="2261290" y="437697"/>
                </a:lnTo>
                <a:lnTo>
                  <a:pt x="2258796" y="444727"/>
                </a:lnTo>
                <a:lnTo>
                  <a:pt x="2256303" y="451757"/>
                </a:lnTo>
                <a:lnTo>
                  <a:pt x="2253583" y="458561"/>
                </a:lnTo>
                <a:lnTo>
                  <a:pt x="2250409" y="465138"/>
                </a:lnTo>
                <a:lnTo>
                  <a:pt x="2247462" y="471941"/>
                </a:lnTo>
                <a:lnTo>
                  <a:pt x="2244515" y="478518"/>
                </a:lnTo>
                <a:lnTo>
                  <a:pt x="2241115" y="484868"/>
                </a:lnTo>
                <a:lnTo>
                  <a:pt x="2237941" y="491218"/>
                </a:lnTo>
                <a:lnTo>
                  <a:pt x="2234314" y="497568"/>
                </a:lnTo>
                <a:lnTo>
                  <a:pt x="2230687" y="503691"/>
                </a:lnTo>
                <a:lnTo>
                  <a:pt x="2227061" y="509588"/>
                </a:lnTo>
                <a:lnTo>
                  <a:pt x="2223207" y="515484"/>
                </a:lnTo>
                <a:lnTo>
                  <a:pt x="2219127" y="521154"/>
                </a:lnTo>
                <a:lnTo>
                  <a:pt x="2215046" y="527050"/>
                </a:lnTo>
                <a:lnTo>
                  <a:pt x="2210966" y="532720"/>
                </a:lnTo>
                <a:lnTo>
                  <a:pt x="2206659" y="537936"/>
                </a:lnTo>
                <a:lnTo>
                  <a:pt x="2202352" y="543152"/>
                </a:lnTo>
                <a:lnTo>
                  <a:pt x="2197818" y="548368"/>
                </a:lnTo>
                <a:lnTo>
                  <a:pt x="2193284" y="553357"/>
                </a:lnTo>
                <a:lnTo>
                  <a:pt x="2188751" y="558347"/>
                </a:lnTo>
                <a:lnTo>
                  <a:pt x="2183764" y="562882"/>
                </a:lnTo>
                <a:lnTo>
                  <a:pt x="2179003" y="567645"/>
                </a:lnTo>
                <a:lnTo>
                  <a:pt x="2174016" y="571954"/>
                </a:lnTo>
                <a:lnTo>
                  <a:pt x="2169029" y="576263"/>
                </a:lnTo>
                <a:lnTo>
                  <a:pt x="2164042" y="580572"/>
                </a:lnTo>
                <a:lnTo>
                  <a:pt x="2158602" y="584654"/>
                </a:lnTo>
                <a:lnTo>
                  <a:pt x="2153388" y="588283"/>
                </a:lnTo>
                <a:lnTo>
                  <a:pt x="2147947" y="592138"/>
                </a:lnTo>
                <a:lnTo>
                  <a:pt x="2142507" y="595766"/>
                </a:lnTo>
                <a:lnTo>
                  <a:pt x="2137067" y="598941"/>
                </a:lnTo>
                <a:lnTo>
                  <a:pt x="2131399" y="602343"/>
                </a:lnTo>
                <a:lnTo>
                  <a:pt x="2125506" y="605291"/>
                </a:lnTo>
                <a:lnTo>
                  <a:pt x="2120065" y="608240"/>
                </a:lnTo>
                <a:lnTo>
                  <a:pt x="2114171" y="611188"/>
                </a:lnTo>
                <a:lnTo>
                  <a:pt x="2108278" y="613683"/>
                </a:lnTo>
                <a:lnTo>
                  <a:pt x="2102384" y="615950"/>
                </a:lnTo>
                <a:lnTo>
                  <a:pt x="2096263" y="618218"/>
                </a:lnTo>
                <a:lnTo>
                  <a:pt x="2090369" y="620259"/>
                </a:lnTo>
                <a:lnTo>
                  <a:pt x="2084022" y="622300"/>
                </a:lnTo>
                <a:lnTo>
                  <a:pt x="2077902" y="623661"/>
                </a:lnTo>
                <a:lnTo>
                  <a:pt x="2071555" y="625249"/>
                </a:lnTo>
                <a:lnTo>
                  <a:pt x="2065434" y="626609"/>
                </a:lnTo>
                <a:lnTo>
                  <a:pt x="2059087" y="627743"/>
                </a:lnTo>
                <a:lnTo>
                  <a:pt x="2052740" y="628424"/>
                </a:lnTo>
                <a:lnTo>
                  <a:pt x="2046166" y="629331"/>
                </a:lnTo>
                <a:lnTo>
                  <a:pt x="2039592" y="629784"/>
                </a:lnTo>
                <a:lnTo>
                  <a:pt x="2033018" y="630011"/>
                </a:lnTo>
                <a:lnTo>
                  <a:pt x="2026444" y="630238"/>
                </a:lnTo>
                <a:lnTo>
                  <a:pt x="2019870" y="630011"/>
                </a:lnTo>
                <a:lnTo>
                  <a:pt x="2013297" y="629784"/>
                </a:lnTo>
                <a:lnTo>
                  <a:pt x="2006949" y="629331"/>
                </a:lnTo>
                <a:lnTo>
                  <a:pt x="2000602" y="628424"/>
                </a:lnTo>
                <a:lnTo>
                  <a:pt x="1994255" y="627743"/>
                </a:lnTo>
                <a:lnTo>
                  <a:pt x="1987681" y="626609"/>
                </a:lnTo>
                <a:lnTo>
                  <a:pt x="1981334" y="625249"/>
                </a:lnTo>
                <a:lnTo>
                  <a:pt x="1975213" y="623661"/>
                </a:lnTo>
                <a:lnTo>
                  <a:pt x="1968866" y="622300"/>
                </a:lnTo>
                <a:lnTo>
                  <a:pt x="1962972" y="620259"/>
                </a:lnTo>
                <a:lnTo>
                  <a:pt x="1956852" y="618218"/>
                </a:lnTo>
                <a:lnTo>
                  <a:pt x="1950731" y="615950"/>
                </a:lnTo>
                <a:lnTo>
                  <a:pt x="1944838" y="613683"/>
                </a:lnTo>
                <a:lnTo>
                  <a:pt x="1938944" y="611188"/>
                </a:lnTo>
                <a:lnTo>
                  <a:pt x="1933050" y="608240"/>
                </a:lnTo>
                <a:lnTo>
                  <a:pt x="1927383" y="605291"/>
                </a:lnTo>
                <a:lnTo>
                  <a:pt x="1921716" y="602343"/>
                </a:lnTo>
                <a:lnTo>
                  <a:pt x="1916049" y="598941"/>
                </a:lnTo>
                <a:lnTo>
                  <a:pt x="1910381" y="595766"/>
                </a:lnTo>
                <a:lnTo>
                  <a:pt x="1905168" y="592138"/>
                </a:lnTo>
                <a:lnTo>
                  <a:pt x="1899954" y="588283"/>
                </a:lnTo>
                <a:lnTo>
                  <a:pt x="1894514" y="584654"/>
                </a:lnTo>
                <a:lnTo>
                  <a:pt x="1889300" y="580572"/>
                </a:lnTo>
                <a:lnTo>
                  <a:pt x="1884313" y="576263"/>
                </a:lnTo>
                <a:lnTo>
                  <a:pt x="1879099" y="571954"/>
                </a:lnTo>
                <a:lnTo>
                  <a:pt x="1874112" y="567645"/>
                </a:lnTo>
                <a:lnTo>
                  <a:pt x="1869352" y="562882"/>
                </a:lnTo>
                <a:lnTo>
                  <a:pt x="1864591" y="558347"/>
                </a:lnTo>
                <a:lnTo>
                  <a:pt x="1859831" y="553357"/>
                </a:lnTo>
                <a:lnTo>
                  <a:pt x="1855297" y="548368"/>
                </a:lnTo>
                <a:lnTo>
                  <a:pt x="1850763" y="543152"/>
                </a:lnTo>
                <a:lnTo>
                  <a:pt x="1846456" y="537936"/>
                </a:lnTo>
                <a:lnTo>
                  <a:pt x="1842149" y="532720"/>
                </a:lnTo>
                <a:lnTo>
                  <a:pt x="1838069" y="527050"/>
                </a:lnTo>
                <a:lnTo>
                  <a:pt x="1833989" y="521154"/>
                </a:lnTo>
                <a:lnTo>
                  <a:pt x="1829908" y="515484"/>
                </a:lnTo>
                <a:lnTo>
                  <a:pt x="1826281" y="509588"/>
                </a:lnTo>
                <a:lnTo>
                  <a:pt x="1822428" y="503691"/>
                </a:lnTo>
                <a:lnTo>
                  <a:pt x="1818801" y="497568"/>
                </a:lnTo>
                <a:lnTo>
                  <a:pt x="1815400" y="491218"/>
                </a:lnTo>
                <a:lnTo>
                  <a:pt x="1811774" y="484868"/>
                </a:lnTo>
                <a:lnTo>
                  <a:pt x="1808827" y="478518"/>
                </a:lnTo>
                <a:lnTo>
                  <a:pt x="1805426" y="471941"/>
                </a:lnTo>
                <a:lnTo>
                  <a:pt x="1802479" y="465138"/>
                </a:lnTo>
                <a:lnTo>
                  <a:pt x="1799759" y="458561"/>
                </a:lnTo>
                <a:lnTo>
                  <a:pt x="1797039" y="451757"/>
                </a:lnTo>
                <a:lnTo>
                  <a:pt x="1794545" y="444727"/>
                </a:lnTo>
                <a:lnTo>
                  <a:pt x="1791825" y="437697"/>
                </a:lnTo>
                <a:lnTo>
                  <a:pt x="1789332" y="430666"/>
                </a:lnTo>
                <a:lnTo>
                  <a:pt x="1787292" y="423636"/>
                </a:lnTo>
                <a:lnTo>
                  <a:pt x="1785025" y="416152"/>
                </a:lnTo>
                <a:lnTo>
                  <a:pt x="1783438" y="408895"/>
                </a:lnTo>
                <a:lnTo>
                  <a:pt x="1781624" y="401411"/>
                </a:lnTo>
                <a:lnTo>
                  <a:pt x="1779811" y="393700"/>
                </a:lnTo>
                <a:lnTo>
                  <a:pt x="1778682" y="388377"/>
                </a:lnTo>
                <a:lnTo>
                  <a:pt x="1777853" y="389411"/>
                </a:lnTo>
                <a:lnTo>
                  <a:pt x="1775596" y="390987"/>
                </a:lnTo>
                <a:lnTo>
                  <a:pt x="1773114" y="391663"/>
                </a:lnTo>
                <a:lnTo>
                  <a:pt x="1771986" y="391888"/>
                </a:lnTo>
                <a:lnTo>
                  <a:pt x="1770632" y="392113"/>
                </a:lnTo>
                <a:lnTo>
                  <a:pt x="1769729" y="391888"/>
                </a:lnTo>
                <a:lnTo>
                  <a:pt x="1768375" y="391663"/>
                </a:lnTo>
                <a:lnTo>
                  <a:pt x="1766118" y="390987"/>
                </a:lnTo>
                <a:lnTo>
                  <a:pt x="1763861" y="389411"/>
                </a:lnTo>
                <a:lnTo>
                  <a:pt x="1761830" y="387160"/>
                </a:lnTo>
                <a:lnTo>
                  <a:pt x="1760025" y="384683"/>
                </a:lnTo>
                <a:lnTo>
                  <a:pt x="1757994" y="381306"/>
                </a:lnTo>
                <a:lnTo>
                  <a:pt x="1756188" y="377929"/>
                </a:lnTo>
                <a:lnTo>
                  <a:pt x="1754609" y="373877"/>
                </a:lnTo>
                <a:lnTo>
                  <a:pt x="1753029" y="369599"/>
                </a:lnTo>
                <a:lnTo>
                  <a:pt x="1751675" y="364871"/>
                </a:lnTo>
                <a:lnTo>
                  <a:pt x="1750546" y="359918"/>
                </a:lnTo>
                <a:lnTo>
                  <a:pt x="1749644" y="354290"/>
                </a:lnTo>
                <a:lnTo>
                  <a:pt x="1748967" y="348662"/>
                </a:lnTo>
                <a:lnTo>
                  <a:pt x="1748290" y="342808"/>
                </a:lnTo>
                <a:lnTo>
                  <a:pt x="1747838" y="336504"/>
                </a:lnTo>
                <a:lnTo>
                  <a:pt x="1747838" y="330200"/>
                </a:lnTo>
                <a:lnTo>
                  <a:pt x="1747838" y="323897"/>
                </a:lnTo>
                <a:lnTo>
                  <a:pt x="1748290" y="317818"/>
                </a:lnTo>
                <a:lnTo>
                  <a:pt x="1748967" y="311964"/>
                </a:lnTo>
                <a:lnTo>
                  <a:pt x="1749644" y="306111"/>
                </a:lnTo>
                <a:lnTo>
                  <a:pt x="1750546" y="300708"/>
                </a:lnTo>
                <a:lnTo>
                  <a:pt x="1751675" y="295755"/>
                </a:lnTo>
                <a:lnTo>
                  <a:pt x="1753029" y="291027"/>
                </a:lnTo>
                <a:lnTo>
                  <a:pt x="1754609" y="286524"/>
                </a:lnTo>
                <a:lnTo>
                  <a:pt x="1756188" y="282472"/>
                </a:lnTo>
                <a:lnTo>
                  <a:pt x="1757994" y="278869"/>
                </a:lnTo>
                <a:lnTo>
                  <a:pt x="1760025" y="275943"/>
                </a:lnTo>
                <a:lnTo>
                  <a:pt x="1761830" y="273466"/>
                </a:lnTo>
                <a:lnTo>
                  <a:pt x="1763861" y="271215"/>
                </a:lnTo>
                <a:lnTo>
                  <a:pt x="1766118" y="269639"/>
                </a:lnTo>
                <a:lnTo>
                  <a:pt x="1768375" y="268738"/>
                </a:lnTo>
                <a:lnTo>
                  <a:pt x="1769729" y="268288"/>
                </a:lnTo>
                <a:lnTo>
                  <a:pt x="1770632" y="268288"/>
                </a:lnTo>
                <a:lnTo>
                  <a:pt x="1771986" y="268288"/>
                </a:lnTo>
                <a:lnTo>
                  <a:pt x="1773114" y="268738"/>
                </a:lnTo>
                <a:lnTo>
                  <a:pt x="1774524" y="269250"/>
                </a:lnTo>
                <a:lnTo>
                  <a:pt x="1774824" y="267154"/>
                </a:lnTo>
                <a:lnTo>
                  <a:pt x="1775731" y="259443"/>
                </a:lnTo>
                <a:lnTo>
                  <a:pt x="1777091" y="251732"/>
                </a:lnTo>
                <a:lnTo>
                  <a:pt x="1778224" y="244022"/>
                </a:lnTo>
                <a:lnTo>
                  <a:pt x="1779811" y="236538"/>
                </a:lnTo>
                <a:lnTo>
                  <a:pt x="1781624" y="229054"/>
                </a:lnTo>
                <a:lnTo>
                  <a:pt x="1783438" y="221343"/>
                </a:lnTo>
                <a:lnTo>
                  <a:pt x="1785025" y="214086"/>
                </a:lnTo>
                <a:lnTo>
                  <a:pt x="1787292" y="206829"/>
                </a:lnTo>
                <a:lnTo>
                  <a:pt x="1789332" y="199798"/>
                </a:lnTo>
                <a:lnTo>
                  <a:pt x="1791825" y="192541"/>
                </a:lnTo>
                <a:lnTo>
                  <a:pt x="1794545" y="185511"/>
                </a:lnTo>
                <a:lnTo>
                  <a:pt x="1797039" y="178480"/>
                </a:lnTo>
                <a:lnTo>
                  <a:pt x="1799759" y="171677"/>
                </a:lnTo>
                <a:lnTo>
                  <a:pt x="1802479" y="165100"/>
                </a:lnTo>
                <a:lnTo>
                  <a:pt x="1805426" y="158297"/>
                </a:lnTo>
                <a:lnTo>
                  <a:pt x="1808827" y="151720"/>
                </a:lnTo>
                <a:lnTo>
                  <a:pt x="1811774" y="145370"/>
                </a:lnTo>
                <a:lnTo>
                  <a:pt x="1815400" y="139020"/>
                </a:lnTo>
                <a:lnTo>
                  <a:pt x="1818801" y="132896"/>
                </a:lnTo>
                <a:lnTo>
                  <a:pt x="1822428" y="126773"/>
                </a:lnTo>
                <a:lnTo>
                  <a:pt x="1826281" y="120650"/>
                </a:lnTo>
                <a:lnTo>
                  <a:pt x="1829908" y="114980"/>
                </a:lnTo>
                <a:lnTo>
                  <a:pt x="1833989" y="109084"/>
                </a:lnTo>
                <a:lnTo>
                  <a:pt x="1838069" y="103188"/>
                </a:lnTo>
                <a:lnTo>
                  <a:pt x="1842149" y="97745"/>
                </a:lnTo>
                <a:lnTo>
                  <a:pt x="1846456" y="92529"/>
                </a:lnTo>
                <a:lnTo>
                  <a:pt x="1850763" y="87086"/>
                </a:lnTo>
                <a:lnTo>
                  <a:pt x="1855297" y="82096"/>
                </a:lnTo>
                <a:lnTo>
                  <a:pt x="1859831" y="77107"/>
                </a:lnTo>
                <a:lnTo>
                  <a:pt x="1864591" y="71891"/>
                </a:lnTo>
                <a:lnTo>
                  <a:pt x="1869352" y="67355"/>
                </a:lnTo>
                <a:lnTo>
                  <a:pt x="1874112" y="62593"/>
                </a:lnTo>
                <a:lnTo>
                  <a:pt x="1879099" y="58284"/>
                </a:lnTo>
                <a:lnTo>
                  <a:pt x="1884313" y="53975"/>
                </a:lnTo>
                <a:lnTo>
                  <a:pt x="1889300" y="49893"/>
                </a:lnTo>
                <a:lnTo>
                  <a:pt x="1894514" y="45811"/>
                </a:lnTo>
                <a:lnTo>
                  <a:pt x="1899954" y="41955"/>
                </a:lnTo>
                <a:lnTo>
                  <a:pt x="1905168" y="38100"/>
                </a:lnTo>
                <a:lnTo>
                  <a:pt x="1910381" y="34698"/>
                </a:lnTo>
                <a:lnTo>
                  <a:pt x="1916049" y="31296"/>
                </a:lnTo>
                <a:lnTo>
                  <a:pt x="1921716" y="28121"/>
                </a:lnTo>
                <a:lnTo>
                  <a:pt x="1927383" y="24946"/>
                </a:lnTo>
                <a:lnTo>
                  <a:pt x="1933050" y="21998"/>
                </a:lnTo>
                <a:lnTo>
                  <a:pt x="1938944" y="19277"/>
                </a:lnTo>
                <a:lnTo>
                  <a:pt x="1944838" y="16782"/>
                </a:lnTo>
                <a:lnTo>
                  <a:pt x="1950731" y="14514"/>
                </a:lnTo>
                <a:lnTo>
                  <a:pt x="1956852" y="12246"/>
                </a:lnTo>
                <a:lnTo>
                  <a:pt x="1962972" y="10205"/>
                </a:lnTo>
                <a:lnTo>
                  <a:pt x="1968866" y="8164"/>
                </a:lnTo>
                <a:lnTo>
                  <a:pt x="1975213" y="6577"/>
                </a:lnTo>
                <a:lnTo>
                  <a:pt x="1981334" y="5216"/>
                </a:lnTo>
                <a:lnTo>
                  <a:pt x="1987681" y="3855"/>
                </a:lnTo>
                <a:lnTo>
                  <a:pt x="1994255" y="2948"/>
                </a:lnTo>
                <a:lnTo>
                  <a:pt x="2000602" y="1814"/>
                </a:lnTo>
                <a:lnTo>
                  <a:pt x="2006949" y="1134"/>
                </a:lnTo>
                <a:lnTo>
                  <a:pt x="2013297" y="454"/>
                </a:lnTo>
                <a:lnTo>
                  <a:pt x="2019870" y="227"/>
                </a:lnTo>
                <a:lnTo>
                  <a:pt x="2026444" y="0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txBody>
          <a:bodyPr anchor="ctr">
            <a:normAutofit fontScale="85000"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7"/>
            </p:custDataLst>
          </p:nvPr>
        </p:nvSpPr>
        <p:spPr>
          <a:xfrm>
            <a:off x="6305550" y="2049145"/>
            <a:ext cx="2403475" cy="12827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汇聚生态、应用互通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协同服务、聚众创新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产业融合、生态开放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下箭头标注 8"/>
          <p:cNvSpPr/>
          <p:nvPr>
            <p:custDataLst>
              <p:tags r:id="rId18"/>
            </p:custDataLst>
          </p:nvPr>
        </p:nvSpPr>
        <p:spPr>
          <a:xfrm>
            <a:off x="9157085" y="3836519"/>
            <a:ext cx="2421166" cy="322217"/>
          </a:xfrm>
          <a:prstGeom prst="downArrowCallout">
            <a:avLst>
              <a:gd name="adj1" fmla="val 67218"/>
              <a:gd name="adj2" fmla="val 33609"/>
              <a:gd name="adj3" fmla="val 52728"/>
              <a:gd name="adj4" fmla="val 55380"/>
            </a:avLst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>
            <p:custDataLst>
              <p:tags r:id="rId19"/>
            </p:custDataLst>
          </p:nvPr>
        </p:nvSpPr>
        <p:spPr>
          <a:xfrm>
            <a:off x="9157085" y="3766509"/>
            <a:ext cx="2421166" cy="81915"/>
          </a:xfrm>
          <a:prstGeom prst="rect">
            <a:avLst/>
          </a:prstGeom>
          <a:solidFill>
            <a:srgbClr val="69A35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20"/>
            </p:custDataLst>
          </p:nvPr>
        </p:nvSpPr>
        <p:spPr>
          <a:xfrm>
            <a:off x="9147175" y="2081530"/>
            <a:ext cx="2403475" cy="1289050"/>
          </a:xfrm>
          <a:prstGeom prst="rect">
            <a:avLst/>
          </a:prstGeom>
          <a:noFill/>
          <a:ln w="19050" cap="flat" cmpd="sng" algn="ctr">
            <a:solidFill>
              <a:srgbClr val="69A35B"/>
            </a:solidFill>
            <a:prstDash val="lgDash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lvl="0" algn="ctr"/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1"/>
            </p:custDataLst>
          </p:nvPr>
        </p:nvSpPr>
        <p:spPr>
          <a:xfrm>
            <a:off x="9113253" y="5120227"/>
            <a:ext cx="261043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spc="300">
                <a:solidFill>
                  <a:srgbClr val="69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共创价值</a:t>
            </a:r>
            <a:endParaRPr lang="zh-CN" altLang="en-US" sz="2000" b="1" spc="300">
              <a:solidFill>
                <a:srgbClr val="69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2"/>
            </p:custDataLst>
          </p:nvPr>
        </p:nvSpPr>
        <p:spPr>
          <a:xfrm>
            <a:off x="9194800" y="2088515"/>
            <a:ext cx="2403475" cy="12090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助力企业数智化转型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企业平台的价值释放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60020" indent="-94615" algn="just" fontAlgn="auto">
              <a:lnSpc>
                <a:spcPct val="200000"/>
              </a:lnSpc>
              <a:buFont typeface="Wingdings" panose="05000000000000000000" charset="0"/>
              <a:buChar char=""/>
              <a:extLst>
                <a:ext uri="{35155182-B16C-46BC-9424-99874614C6A1}">
                  <wpsdc:indentchars xmlns:wpsdc="http://www.wps.cn/officeDocument/2017/drawingmlCustomData" val="-48" checksum="3650916791"/>
                  <wpsdc:marlchars xmlns:wpsdc="http://www.wps.cn/officeDocument/2017/drawingmlCustomData" val="70" checksum="2483043484"/>
                </a:ext>
              </a:extLst>
            </a:pP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助力能源行业“</a:t>
            </a:r>
            <a:r>
              <a:rPr lang="en-US" altLang="zh-CN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3060</a:t>
            </a:r>
            <a:r>
              <a:rPr lang="zh-CN" altLang="en-US" sz="1400" spc="1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1400" spc="15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KSO_Shape"/>
          <p:cNvSpPr/>
          <p:nvPr>
            <p:custDataLst>
              <p:tags r:id="rId23"/>
            </p:custDataLst>
          </p:nvPr>
        </p:nvSpPr>
        <p:spPr bwMode="auto">
          <a:xfrm>
            <a:off x="4407535" y="4458970"/>
            <a:ext cx="381635" cy="354330"/>
          </a:xfrm>
          <a:custGeom>
            <a:avLst/>
            <a:gdLst>
              <a:gd name="T0" fmla="*/ 0 w 8970958"/>
              <a:gd name="T1" fmla="*/ 599920 h 8375651"/>
              <a:gd name="T2" fmla="*/ 300757 w 8970958"/>
              <a:gd name="T3" fmla="*/ 599920 h 8375651"/>
              <a:gd name="T4" fmla="*/ 300757 w 8970958"/>
              <a:gd name="T5" fmla="*/ 1680923 h 8375651"/>
              <a:gd name="T6" fmla="*/ 0 w 8970958"/>
              <a:gd name="T7" fmla="*/ 1680923 h 8375651"/>
              <a:gd name="T8" fmla="*/ 982536 w 8970958"/>
              <a:gd name="T9" fmla="*/ 0 h 8375651"/>
              <a:gd name="T10" fmla="*/ 1076703 w 8970958"/>
              <a:gd name="T11" fmla="*/ 47488 h 8375651"/>
              <a:gd name="T12" fmla="*/ 1124163 w 8970958"/>
              <a:gd name="T13" fmla="*/ 600007 h 8375651"/>
              <a:gd name="T14" fmla="*/ 1593490 w 8970958"/>
              <a:gd name="T15" fmla="*/ 600007 h 8375651"/>
              <a:gd name="T16" fmla="*/ 1751690 w 8970958"/>
              <a:gd name="T17" fmla="*/ 654279 h 8375651"/>
              <a:gd name="T18" fmla="*/ 1799150 w 8970958"/>
              <a:gd name="T19" fmla="*/ 828401 h 8375651"/>
              <a:gd name="T20" fmla="*/ 1789357 w 8970958"/>
              <a:gd name="T21" fmla="*/ 957297 h 8375651"/>
              <a:gd name="T22" fmla="*/ 1170117 w 8970958"/>
              <a:gd name="T23" fmla="*/ 1680923 h 8375651"/>
              <a:gd name="T24" fmla="*/ 750510 w 8970958"/>
              <a:gd name="T25" fmla="*/ 1570872 h 8375651"/>
              <a:gd name="T26" fmla="*/ 487596 w 8970958"/>
              <a:gd name="T27" fmla="*/ 1498509 h 8375651"/>
              <a:gd name="T28" fmla="*/ 420550 w 8970958"/>
              <a:gd name="T29" fmla="*/ 1498509 h 8375651"/>
              <a:gd name="T30" fmla="*/ 420550 w 8970958"/>
              <a:gd name="T31" fmla="*/ 618097 h 8375651"/>
              <a:gd name="T32" fmla="*/ 840910 w 8970958"/>
              <a:gd name="T33" fmla="*/ 186183 h 8375651"/>
              <a:gd name="T34" fmla="*/ 982536 w 8970958"/>
              <a:gd name="T35" fmla="*/ 0 h 837565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970958" h="8375651">
                <a:moveTo>
                  <a:pt x="0" y="2989262"/>
                </a:moveTo>
                <a:lnTo>
                  <a:pt x="1498600" y="2989262"/>
                </a:lnTo>
                <a:lnTo>
                  <a:pt x="1498600" y="8375650"/>
                </a:lnTo>
                <a:lnTo>
                  <a:pt x="0" y="8375650"/>
                </a:lnTo>
                <a:lnTo>
                  <a:pt x="0" y="2989262"/>
                </a:lnTo>
                <a:close/>
                <a:moveTo>
                  <a:pt x="4895750" y="0"/>
                </a:moveTo>
                <a:cubicBezTo>
                  <a:pt x="5094695" y="11268"/>
                  <a:pt x="5244843" y="93898"/>
                  <a:pt x="5364961" y="236622"/>
                </a:cubicBezTo>
                <a:cubicBezTo>
                  <a:pt x="5751590" y="691085"/>
                  <a:pt x="5717807" y="1686398"/>
                  <a:pt x="5601443" y="2989694"/>
                </a:cubicBezTo>
                <a:cubicBezTo>
                  <a:pt x="5601443" y="2989694"/>
                  <a:pt x="5601443" y="2989694"/>
                  <a:pt x="7939989" y="2989694"/>
                </a:cubicBezTo>
                <a:cubicBezTo>
                  <a:pt x="8138935" y="2989694"/>
                  <a:pt x="8499289" y="3008474"/>
                  <a:pt x="8728264" y="3260119"/>
                </a:cubicBezTo>
                <a:cubicBezTo>
                  <a:pt x="8915948" y="3462937"/>
                  <a:pt x="8994775" y="3770921"/>
                  <a:pt x="8964746" y="4127731"/>
                </a:cubicBezTo>
                <a:cubicBezTo>
                  <a:pt x="8964746" y="4127731"/>
                  <a:pt x="8964746" y="4127731"/>
                  <a:pt x="8915948" y="4769990"/>
                </a:cubicBezTo>
                <a:cubicBezTo>
                  <a:pt x="8690727" y="7680810"/>
                  <a:pt x="8638175" y="8375651"/>
                  <a:pt x="5830418" y="8375651"/>
                </a:cubicBezTo>
                <a:cubicBezTo>
                  <a:pt x="4580440" y="8375651"/>
                  <a:pt x="4133752" y="8078935"/>
                  <a:pt x="3739615" y="7827290"/>
                </a:cubicBezTo>
                <a:cubicBezTo>
                  <a:pt x="3420551" y="7624472"/>
                  <a:pt x="3169054" y="7466724"/>
                  <a:pt x="2429578" y="7466724"/>
                </a:cubicBezTo>
                <a:cubicBezTo>
                  <a:pt x="2429578" y="7466724"/>
                  <a:pt x="2429578" y="7466724"/>
                  <a:pt x="2095500" y="7466724"/>
                </a:cubicBezTo>
                <a:cubicBezTo>
                  <a:pt x="2095500" y="7466724"/>
                  <a:pt x="2095500" y="7466724"/>
                  <a:pt x="2095500" y="3079836"/>
                </a:cubicBezTo>
                <a:cubicBezTo>
                  <a:pt x="3889762" y="2662932"/>
                  <a:pt x="4043663" y="1660107"/>
                  <a:pt x="4190057" y="927707"/>
                </a:cubicBezTo>
                <a:cubicBezTo>
                  <a:pt x="4276392" y="492023"/>
                  <a:pt x="4377741" y="0"/>
                  <a:pt x="4895750" y="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 anchorCtr="1">
            <a:normAutofit fontScale="85000"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KSO_Shape"/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10095865" y="4479290"/>
            <a:ext cx="548640" cy="402590"/>
          </a:xfrm>
          <a:custGeom>
            <a:avLst/>
            <a:gdLst>
              <a:gd name="T0" fmla="*/ 1197133 w 1928813"/>
              <a:gd name="T1" fmla="*/ 740567 h 1412875"/>
              <a:gd name="T2" fmla="*/ 1236336 w 1928813"/>
              <a:gd name="T3" fmla="*/ 765368 h 1412875"/>
              <a:gd name="T4" fmla="*/ 1216264 w 1928813"/>
              <a:gd name="T5" fmla="*/ 799272 h 1412875"/>
              <a:gd name="T6" fmla="*/ 1105552 w 1928813"/>
              <a:gd name="T7" fmla="*/ 845421 h 1412875"/>
              <a:gd name="T8" fmla="*/ 876287 w 1928813"/>
              <a:gd name="T9" fmla="*/ 908521 h 1412875"/>
              <a:gd name="T10" fmla="*/ 866565 w 1928813"/>
              <a:gd name="T11" fmla="*/ 925160 h 1412875"/>
              <a:gd name="T12" fmla="*/ 1011462 w 1928813"/>
              <a:gd name="T13" fmla="*/ 952158 h 1412875"/>
              <a:gd name="T14" fmla="*/ 1178629 w 1928813"/>
              <a:gd name="T15" fmla="*/ 958437 h 1412875"/>
              <a:gd name="T16" fmla="*/ 1485047 w 1928813"/>
              <a:gd name="T17" fmla="*/ 829410 h 1412875"/>
              <a:gd name="T18" fmla="*/ 1666012 w 1928813"/>
              <a:gd name="T19" fmla="*/ 772274 h 1412875"/>
              <a:gd name="T20" fmla="*/ 1752261 w 1928813"/>
              <a:gd name="T21" fmla="*/ 772274 h 1412875"/>
              <a:gd name="T22" fmla="*/ 1779861 w 1928813"/>
              <a:gd name="T23" fmla="*/ 801470 h 1412875"/>
              <a:gd name="T24" fmla="*/ 1544383 w 1928813"/>
              <a:gd name="T25" fmla="*/ 1003014 h 1412875"/>
              <a:gd name="T26" fmla="*/ 1794288 w 1928813"/>
              <a:gd name="T27" fmla="*/ 892196 h 1412875"/>
              <a:gd name="T28" fmla="*/ 1863287 w 1928813"/>
              <a:gd name="T29" fmla="*/ 893452 h 1412875"/>
              <a:gd name="T30" fmla="*/ 1899040 w 1928813"/>
              <a:gd name="T31" fmla="*/ 917311 h 1412875"/>
              <a:gd name="T32" fmla="*/ 1900923 w 1928813"/>
              <a:gd name="T33" fmla="*/ 948391 h 1412875"/>
              <a:gd name="T34" fmla="*/ 1805265 w 1928813"/>
              <a:gd name="T35" fmla="*/ 1006154 h 1412875"/>
              <a:gd name="T36" fmla="*/ 1199328 w 1928813"/>
              <a:gd name="T37" fmla="*/ 1336412 h 1412875"/>
              <a:gd name="T38" fmla="*/ 1037181 w 1928813"/>
              <a:gd name="T39" fmla="*/ 1391036 h 1412875"/>
              <a:gd name="T40" fmla="*/ 917374 w 1928813"/>
              <a:gd name="T41" fmla="*/ 1389152 h 1412875"/>
              <a:gd name="T42" fmla="*/ 440339 w 1928813"/>
              <a:gd name="T43" fmla="*/ 1286182 h 1412875"/>
              <a:gd name="T44" fmla="*/ 218915 w 1928813"/>
              <a:gd name="T45" fmla="*/ 1268916 h 1412875"/>
              <a:gd name="T46" fmla="*/ 105381 w 1928813"/>
              <a:gd name="T47" fmla="*/ 970994 h 1412875"/>
              <a:gd name="T48" fmla="*/ 235538 w 1928813"/>
              <a:gd name="T49" fmla="*/ 960634 h 1412875"/>
              <a:gd name="T50" fmla="*/ 328686 w 1928813"/>
              <a:gd name="T51" fmla="*/ 907580 h 1412875"/>
              <a:gd name="T52" fmla="*/ 523765 w 1928813"/>
              <a:gd name="T53" fmla="*/ 801784 h 1412875"/>
              <a:gd name="T54" fmla="*/ 733585 w 1928813"/>
              <a:gd name="T55" fmla="*/ 760345 h 1412875"/>
              <a:gd name="T56" fmla="*/ 1072307 w 1928813"/>
              <a:gd name="T57" fmla="*/ 731463 h 1412875"/>
              <a:gd name="T58" fmla="*/ 1427018 w 1928813"/>
              <a:gd name="T59" fmla="*/ 561219 h 1412875"/>
              <a:gd name="T60" fmla="*/ 1446437 w 1928813"/>
              <a:gd name="T61" fmla="*/ 513169 h 1412875"/>
              <a:gd name="T62" fmla="*/ 1406031 w 1928813"/>
              <a:gd name="T63" fmla="*/ 477994 h 1412875"/>
              <a:gd name="T64" fmla="*/ 1289513 w 1928813"/>
              <a:gd name="T65" fmla="*/ 211360 h 1412875"/>
              <a:gd name="T66" fmla="*/ 1271659 w 1928813"/>
              <a:gd name="T67" fmla="*/ 252187 h 1412875"/>
              <a:gd name="T68" fmla="*/ 1305174 w 1928813"/>
              <a:gd name="T69" fmla="*/ 283279 h 1412875"/>
              <a:gd name="T70" fmla="*/ 1387238 w 1928813"/>
              <a:gd name="T71" fmla="*/ 68778 h 1412875"/>
              <a:gd name="T72" fmla="*/ 1491541 w 1928813"/>
              <a:gd name="T73" fmla="*/ 90763 h 1412875"/>
              <a:gd name="T74" fmla="*/ 1568907 w 1928813"/>
              <a:gd name="T75" fmla="*/ 152004 h 1412875"/>
              <a:gd name="T76" fmla="*/ 1602422 w 1928813"/>
              <a:gd name="T77" fmla="*/ 256270 h 1412875"/>
              <a:gd name="T78" fmla="*/ 1422320 w 1928813"/>
              <a:gd name="T79" fmla="*/ 223608 h 1412875"/>
              <a:gd name="T80" fmla="*/ 1396635 w 1928813"/>
              <a:gd name="T81" fmla="*/ 305577 h 1412875"/>
              <a:gd name="T82" fmla="*/ 1543223 w 1928813"/>
              <a:gd name="T83" fmla="*/ 358025 h 1412875"/>
              <a:gd name="T84" fmla="*/ 1609313 w 1928813"/>
              <a:gd name="T85" fmla="*/ 423662 h 1412875"/>
              <a:gd name="T86" fmla="*/ 1625914 w 1928813"/>
              <a:gd name="T87" fmla="*/ 504374 h 1412875"/>
              <a:gd name="T88" fmla="*/ 1608686 w 1928813"/>
              <a:gd name="T89" fmla="*/ 592310 h 1412875"/>
              <a:gd name="T90" fmla="*/ 1544476 w 1928813"/>
              <a:gd name="T91" fmla="*/ 667998 h 1412875"/>
              <a:gd name="T92" fmla="*/ 1424198 w 1928813"/>
              <a:gd name="T93" fmla="*/ 709453 h 1412875"/>
              <a:gd name="T94" fmla="*/ 1268840 w 1928813"/>
              <a:gd name="T95" fmla="*/ 707568 h 1412875"/>
              <a:gd name="T96" fmla="*/ 1154201 w 1928813"/>
              <a:gd name="T97" fmla="*/ 659204 h 1412875"/>
              <a:gd name="T98" fmla="*/ 1093123 w 1928813"/>
              <a:gd name="T99" fmla="*/ 574723 h 1412875"/>
              <a:gd name="T100" fmla="*/ 1260697 w 1928813"/>
              <a:gd name="T101" fmla="*/ 498722 h 1412875"/>
              <a:gd name="T102" fmla="*/ 1278237 w 1928813"/>
              <a:gd name="T103" fmla="*/ 553368 h 1412875"/>
              <a:gd name="T104" fmla="*/ 1315198 w 1928813"/>
              <a:gd name="T105" fmla="*/ 574095 h 1412875"/>
              <a:gd name="T106" fmla="*/ 1240337 w 1928813"/>
              <a:gd name="T107" fmla="*/ 427431 h 1412875"/>
              <a:gd name="T108" fmla="*/ 1149190 w 1928813"/>
              <a:gd name="T109" fmla="*/ 380950 h 1412875"/>
              <a:gd name="T110" fmla="*/ 1109723 w 1928813"/>
              <a:gd name="T111" fmla="*/ 325676 h 1412875"/>
              <a:gd name="T112" fmla="*/ 1104086 w 1928813"/>
              <a:gd name="T113" fmla="*/ 232402 h 1412875"/>
              <a:gd name="T114" fmla="*/ 1152948 w 1928813"/>
              <a:gd name="T115" fmla="*/ 136615 h 1412875"/>
              <a:gd name="T116" fmla="*/ 1240337 w 1928813"/>
              <a:gd name="T117" fmla="*/ 83540 h 1412875"/>
              <a:gd name="T118" fmla="*/ 1331798 w 1928813"/>
              <a:gd name="T119" fmla="*/ 0 h 141287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28813" h="1412875">
                <a:moveTo>
                  <a:pt x="1085711" y="739775"/>
                </a:moveTo>
                <a:lnTo>
                  <a:pt x="1111116" y="739775"/>
                </a:lnTo>
                <a:lnTo>
                  <a:pt x="1134932" y="740093"/>
                </a:lnTo>
                <a:lnTo>
                  <a:pt x="1157161" y="741363"/>
                </a:lnTo>
                <a:lnTo>
                  <a:pt x="1167640" y="741998"/>
                </a:lnTo>
                <a:lnTo>
                  <a:pt x="1177484" y="742950"/>
                </a:lnTo>
                <a:lnTo>
                  <a:pt x="1187011" y="744220"/>
                </a:lnTo>
                <a:lnTo>
                  <a:pt x="1195902" y="745808"/>
                </a:lnTo>
                <a:lnTo>
                  <a:pt x="1204159" y="747078"/>
                </a:lnTo>
                <a:lnTo>
                  <a:pt x="1212097" y="748983"/>
                </a:lnTo>
                <a:lnTo>
                  <a:pt x="1219401" y="750570"/>
                </a:lnTo>
                <a:lnTo>
                  <a:pt x="1225752" y="753110"/>
                </a:lnTo>
                <a:lnTo>
                  <a:pt x="1231786" y="755333"/>
                </a:lnTo>
                <a:lnTo>
                  <a:pt x="1236549" y="757555"/>
                </a:lnTo>
                <a:lnTo>
                  <a:pt x="1241312" y="760730"/>
                </a:lnTo>
                <a:lnTo>
                  <a:pt x="1245123" y="763588"/>
                </a:lnTo>
                <a:lnTo>
                  <a:pt x="1247981" y="767080"/>
                </a:lnTo>
                <a:lnTo>
                  <a:pt x="1249251" y="768668"/>
                </a:lnTo>
                <a:lnTo>
                  <a:pt x="1250204" y="770255"/>
                </a:lnTo>
                <a:lnTo>
                  <a:pt x="1251791" y="774065"/>
                </a:lnTo>
                <a:lnTo>
                  <a:pt x="1252427" y="777558"/>
                </a:lnTo>
                <a:lnTo>
                  <a:pt x="1252427" y="781050"/>
                </a:lnTo>
                <a:lnTo>
                  <a:pt x="1252109" y="784860"/>
                </a:lnTo>
                <a:lnTo>
                  <a:pt x="1250839" y="788035"/>
                </a:lnTo>
                <a:lnTo>
                  <a:pt x="1248933" y="791845"/>
                </a:lnTo>
                <a:lnTo>
                  <a:pt x="1246393" y="795020"/>
                </a:lnTo>
                <a:lnTo>
                  <a:pt x="1243217" y="798513"/>
                </a:lnTo>
                <a:lnTo>
                  <a:pt x="1240042" y="801688"/>
                </a:lnTo>
                <a:lnTo>
                  <a:pt x="1235914" y="805180"/>
                </a:lnTo>
                <a:lnTo>
                  <a:pt x="1231468" y="808355"/>
                </a:lnTo>
                <a:lnTo>
                  <a:pt x="1226387" y="811848"/>
                </a:lnTo>
                <a:lnTo>
                  <a:pt x="1220989" y="815023"/>
                </a:lnTo>
                <a:lnTo>
                  <a:pt x="1214955" y="818515"/>
                </a:lnTo>
                <a:lnTo>
                  <a:pt x="1208922" y="821373"/>
                </a:lnTo>
                <a:lnTo>
                  <a:pt x="1202253" y="824865"/>
                </a:lnTo>
                <a:lnTo>
                  <a:pt x="1187963" y="831215"/>
                </a:lnTo>
                <a:lnTo>
                  <a:pt x="1172086" y="837248"/>
                </a:lnTo>
                <a:lnTo>
                  <a:pt x="1155255" y="843280"/>
                </a:lnTo>
                <a:lnTo>
                  <a:pt x="1137790" y="849313"/>
                </a:lnTo>
                <a:lnTo>
                  <a:pt x="1119372" y="855028"/>
                </a:lnTo>
                <a:lnTo>
                  <a:pt x="1100319" y="860425"/>
                </a:lnTo>
                <a:lnTo>
                  <a:pt x="1080948" y="865823"/>
                </a:lnTo>
                <a:lnTo>
                  <a:pt x="1061577" y="871220"/>
                </a:lnTo>
                <a:lnTo>
                  <a:pt x="1022836" y="881380"/>
                </a:lnTo>
                <a:lnTo>
                  <a:pt x="985683" y="890905"/>
                </a:lnTo>
                <a:lnTo>
                  <a:pt x="951387" y="900113"/>
                </a:lnTo>
                <a:lnTo>
                  <a:pt x="921219" y="908050"/>
                </a:lnTo>
                <a:lnTo>
                  <a:pt x="908200" y="911860"/>
                </a:lnTo>
                <a:lnTo>
                  <a:pt x="897085" y="915670"/>
                </a:lnTo>
                <a:lnTo>
                  <a:pt x="887241" y="918845"/>
                </a:lnTo>
                <a:lnTo>
                  <a:pt x="879938" y="922338"/>
                </a:lnTo>
                <a:lnTo>
                  <a:pt x="876762" y="923925"/>
                </a:lnTo>
                <a:lnTo>
                  <a:pt x="874539" y="925195"/>
                </a:lnTo>
                <a:lnTo>
                  <a:pt x="872634" y="927100"/>
                </a:lnTo>
                <a:lnTo>
                  <a:pt x="871681" y="928370"/>
                </a:lnTo>
                <a:lnTo>
                  <a:pt x="871046" y="929640"/>
                </a:lnTo>
                <a:lnTo>
                  <a:pt x="871046" y="930910"/>
                </a:lnTo>
                <a:lnTo>
                  <a:pt x="871681" y="932498"/>
                </a:lnTo>
                <a:lnTo>
                  <a:pt x="873269" y="933450"/>
                </a:lnTo>
                <a:lnTo>
                  <a:pt x="877397" y="935673"/>
                </a:lnTo>
                <a:lnTo>
                  <a:pt x="882160" y="937895"/>
                </a:lnTo>
                <a:lnTo>
                  <a:pt x="888511" y="940435"/>
                </a:lnTo>
                <a:lnTo>
                  <a:pt x="895498" y="942658"/>
                </a:lnTo>
                <a:lnTo>
                  <a:pt x="903436" y="944563"/>
                </a:lnTo>
                <a:lnTo>
                  <a:pt x="912010" y="946785"/>
                </a:lnTo>
                <a:lnTo>
                  <a:pt x="931063" y="950278"/>
                </a:lnTo>
                <a:lnTo>
                  <a:pt x="952339" y="954088"/>
                </a:lnTo>
                <a:lnTo>
                  <a:pt x="975521" y="957263"/>
                </a:lnTo>
                <a:lnTo>
                  <a:pt x="999655" y="960438"/>
                </a:lnTo>
                <a:lnTo>
                  <a:pt x="1024106" y="962978"/>
                </a:lnTo>
                <a:lnTo>
                  <a:pt x="1048875" y="965518"/>
                </a:lnTo>
                <a:lnTo>
                  <a:pt x="1073009" y="967423"/>
                </a:lnTo>
                <a:lnTo>
                  <a:pt x="1096191" y="969328"/>
                </a:lnTo>
                <a:lnTo>
                  <a:pt x="1117467" y="970915"/>
                </a:lnTo>
                <a:lnTo>
                  <a:pt x="1153033" y="972820"/>
                </a:lnTo>
                <a:lnTo>
                  <a:pt x="1166052" y="973138"/>
                </a:lnTo>
                <a:lnTo>
                  <a:pt x="1175579" y="973455"/>
                </a:lnTo>
                <a:lnTo>
                  <a:pt x="1180025" y="972820"/>
                </a:lnTo>
                <a:lnTo>
                  <a:pt x="1185741" y="971550"/>
                </a:lnTo>
                <a:lnTo>
                  <a:pt x="1193362" y="969328"/>
                </a:lnTo>
                <a:lnTo>
                  <a:pt x="1202253" y="966470"/>
                </a:lnTo>
                <a:lnTo>
                  <a:pt x="1212415" y="962343"/>
                </a:lnTo>
                <a:lnTo>
                  <a:pt x="1223529" y="958215"/>
                </a:lnTo>
                <a:lnTo>
                  <a:pt x="1249569" y="947420"/>
                </a:lnTo>
                <a:lnTo>
                  <a:pt x="1279736" y="934403"/>
                </a:lnTo>
                <a:lnTo>
                  <a:pt x="1312761" y="920115"/>
                </a:lnTo>
                <a:lnTo>
                  <a:pt x="1386434" y="888048"/>
                </a:lnTo>
                <a:lnTo>
                  <a:pt x="1425175" y="871220"/>
                </a:lnTo>
                <a:lnTo>
                  <a:pt x="1464551" y="854393"/>
                </a:lnTo>
                <a:lnTo>
                  <a:pt x="1503610" y="838835"/>
                </a:lnTo>
                <a:lnTo>
                  <a:pt x="1542034" y="823913"/>
                </a:lnTo>
                <a:lnTo>
                  <a:pt x="1560770" y="816928"/>
                </a:lnTo>
                <a:lnTo>
                  <a:pt x="1578553" y="810578"/>
                </a:lnTo>
                <a:lnTo>
                  <a:pt x="1596336" y="804545"/>
                </a:lnTo>
                <a:lnTo>
                  <a:pt x="1613483" y="798830"/>
                </a:lnTo>
                <a:lnTo>
                  <a:pt x="1629679" y="793750"/>
                </a:lnTo>
                <a:lnTo>
                  <a:pt x="1645556" y="789623"/>
                </a:lnTo>
                <a:lnTo>
                  <a:pt x="1660164" y="786130"/>
                </a:lnTo>
                <a:lnTo>
                  <a:pt x="1673819" y="783273"/>
                </a:lnTo>
                <a:lnTo>
                  <a:pt x="1686838" y="781050"/>
                </a:lnTo>
                <a:lnTo>
                  <a:pt x="1698905" y="779463"/>
                </a:lnTo>
                <a:lnTo>
                  <a:pt x="1710019" y="778193"/>
                </a:lnTo>
                <a:lnTo>
                  <a:pt x="1720499" y="776923"/>
                </a:lnTo>
                <a:lnTo>
                  <a:pt x="1730343" y="776605"/>
                </a:lnTo>
                <a:lnTo>
                  <a:pt x="1739234" y="776288"/>
                </a:lnTo>
                <a:lnTo>
                  <a:pt x="1747808" y="776605"/>
                </a:lnTo>
                <a:lnTo>
                  <a:pt x="1755112" y="777558"/>
                </a:lnTo>
                <a:lnTo>
                  <a:pt x="1762098" y="778193"/>
                </a:lnTo>
                <a:lnTo>
                  <a:pt x="1768449" y="779463"/>
                </a:lnTo>
                <a:lnTo>
                  <a:pt x="1774165" y="781050"/>
                </a:lnTo>
                <a:lnTo>
                  <a:pt x="1779563" y="782638"/>
                </a:lnTo>
                <a:lnTo>
                  <a:pt x="1783692" y="785178"/>
                </a:lnTo>
                <a:lnTo>
                  <a:pt x="1787820" y="787400"/>
                </a:lnTo>
                <a:lnTo>
                  <a:pt x="1791313" y="789940"/>
                </a:lnTo>
                <a:lnTo>
                  <a:pt x="1794488" y="792798"/>
                </a:lnTo>
                <a:lnTo>
                  <a:pt x="1796711" y="795973"/>
                </a:lnTo>
                <a:lnTo>
                  <a:pt x="1798934" y="799465"/>
                </a:lnTo>
                <a:lnTo>
                  <a:pt x="1800522" y="802640"/>
                </a:lnTo>
                <a:lnTo>
                  <a:pt x="1801475" y="806450"/>
                </a:lnTo>
                <a:lnTo>
                  <a:pt x="1802110" y="810578"/>
                </a:lnTo>
                <a:lnTo>
                  <a:pt x="1802427" y="814388"/>
                </a:lnTo>
                <a:lnTo>
                  <a:pt x="1802427" y="818833"/>
                </a:lnTo>
                <a:lnTo>
                  <a:pt x="1802110" y="822960"/>
                </a:lnTo>
                <a:lnTo>
                  <a:pt x="1801475" y="827405"/>
                </a:lnTo>
                <a:lnTo>
                  <a:pt x="1800522" y="831850"/>
                </a:lnTo>
                <a:lnTo>
                  <a:pt x="1799252" y="836613"/>
                </a:lnTo>
                <a:lnTo>
                  <a:pt x="1797664" y="841058"/>
                </a:lnTo>
                <a:lnTo>
                  <a:pt x="1793853" y="850583"/>
                </a:lnTo>
                <a:lnTo>
                  <a:pt x="1792177" y="854173"/>
                </a:lnTo>
                <a:lnTo>
                  <a:pt x="1563688" y="1014412"/>
                </a:lnTo>
                <a:lnTo>
                  <a:pt x="1716974" y="935228"/>
                </a:lnTo>
                <a:lnTo>
                  <a:pt x="1725262" y="931228"/>
                </a:lnTo>
                <a:lnTo>
                  <a:pt x="1739869" y="924878"/>
                </a:lnTo>
                <a:lnTo>
                  <a:pt x="1749078" y="921703"/>
                </a:lnTo>
                <a:lnTo>
                  <a:pt x="1758923" y="917893"/>
                </a:lnTo>
                <a:lnTo>
                  <a:pt x="1769402" y="914718"/>
                </a:lnTo>
                <a:lnTo>
                  <a:pt x="1780834" y="910908"/>
                </a:lnTo>
                <a:lnTo>
                  <a:pt x="1792583" y="907733"/>
                </a:lnTo>
                <a:lnTo>
                  <a:pt x="1804650" y="904875"/>
                </a:lnTo>
                <a:lnTo>
                  <a:pt x="1816717" y="902335"/>
                </a:lnTo>
                <a:lnTo>
                  <a:pt x="1829101" y="900748"/>
                </a:lnTo>
                <a:lnTo>
                  <a:pt x="1841486" y="899160"/>
                </a:lnTo>
                <a:lnTo>
                  <a:pt x="1847520" y="898843"/>
                </a:lnTo>
                <a:lnTo>
                  <a:pt x="1853553" y="898843"/>
                </a:lnTo>
                <a:lnTo>
                  <a:pt x="1859587" y="898843"/>
                </a:lnTo>
                <a:lnTo>
                  <a:pt x="1865303" y="899160"/>
                </a:lnTo>
                <a:lnTo>
                  <a:pt x="1871019" y="900113"/>
                </a:lnTo>
                <a:lnTo>
                  <a:pt x="1876417" y="901065"/>
                </a:lnTo>
                <a:lnTo>
                  <a:pt x="1881498" y="902335"/>
                </a:lnTo>
                <a:lnTo>
                  <a:pt x="1886579" y="903605"/>
                </a:lnTo>
                <a:lnTo>
                  <a:pt x="1891342" y="905193"/>
                </a:lnTo>
                <a:lnTo>
                  <a:pt x="1896105" y="907415"/>
                </a:lnTo>
                <a:lnTo>
                  <a:pt x="1900233" y="909320"/>
                </a:lnTo>
                <a:lnTo>
                  <a:pt x="1904361" y="911543"/>
                </a:lnTo>
                <a:lnTo>
                  <a:pt x="1908172" y="914083"/>
                </a:lnTo>
                <a:lnTo>
                  <a:pt x="1911665" y="916305"/>
                </a:lnTo>
                <a:lnTo>
                  <a:pt x="1915158" y="918845"/>
                </a:lnTo>
                <a:lnTo>
                  <a:pt x="1917699" y="922020"/>
                </a:lnTo>
                <a:lnTo>
                  <a:pt x="1920239" y="924560"/>
                </a:lnTo>
                <a:lnTo>
                  <a:pt x="1922779" y="927735"/>
                </a:lnTo>
                <a:lnTo>
                  <a:pt x="1924685" y="930593"/>
                </a:lnTo>
                <a:lnTo>
                  <a:pt x="1925955" y="934085"/>
                </a:lnTo>
                <a:lnTo>
                  <a:pt x="1927543" y="936943"/>
                </a:lnTo>
                <a:lnTo>
                  <a:pt x="1928495" y="940435"/>
                </a:lnTo>
                <a:lnTo>
                  <a:pt x="1928813" y="943293"/>
                </a:lnTo>
                <a:lnTo>
                  <a:pt x="1928813" y="946785"/>
                </a:lnTo>
                <a:lnTo>
                  <a:pt x="1928495" y="949643"/>
                </a:lnTo>
                <a:lnTo>
                  <a:pt x="1927860" y="953135"/>
                </a:lnTo>
                <a:lnTo>
                  <a:pt x="1926273" y="955993"/>
                </a:lnTo>
                <a:lnTo>
                  <a:pt x="1924685" y="959168"/>
                </a:lnTo>
                <a:lnTo>
                  <a:pt x="1922779" y="962025"/>
                </a:lnTo>
                <a:lnTo>
                  <a:pt x="1919921" y="965200"/>
                </a:lnTo>
                <a:lnTo>
                  <a:pt x="1917064" y="968058"/>
                </a:lnTo>
                <a:lnTo>
                  <a:pt x="1913571" y="970915"/>
                </a:lnTo>
                <a:lnTo>
                  <a:pt x="1909760" y="973455"/>
                </a:lnTo>
                <a:lnTo>
                  <a:pt x="1904997" y="975678"/>
                </a:lnTo>
                <a:lnTo>
                  <a:pt x="1885308" y="986155"/>
                </a:lnTo>
                <a:lnTo>
                  <a:pt x="1865303" y="996950"/>
                </a:lnTo>
                <a:lnTo>
                  <a:pt x="1845932" y="1007428"/>
                </a:lnTo>
                <a:lnTo>
                  <a:pt x="1827831" y="1017588"/>
                </a:lnTo>
                <a:lnTo>
                  <a:pt x="1800204" y="1033463"/>
                </a:lnTo>
                <a:lnTo>
                  <a:pt x="1789407" y="1039813"/>
                </a:lnTo>
                <a:lnTo>
                  <a:pt x="1853553" y="1001395"/>
                </a:lnTo>
                <a:lnTo>
                  <a:pt x="1352773" y="1283970"/>
                </a:lnTo>
                <a:lnTo>
                  <a:pt x="1342294" y="1289685"/>
                </a:lnTo>
                <a:lnTo>
                  <a:pt x="1312444" y="1304925"/>
                </a:lnTo>
                <a:lnTo>
                  <a:pt x="1291803" y="1315403"/>
                </a:lnTo>
                <a:lnTo>
                  <a:pt x="1268304" y="1326833"/>
                </a:lnTo>
                <a:lnTo>
                  <a:pt x="1242265" y="1338898"/>
                </a:lnTo>
                <a:lnTo>
                  <a:pt x="1214320" y="1351598"/>
                </a:lnTo>
                <a:lnTo>
                  <a:pt x="1184788" y="1363980"/>
                </a:lnTo>
                <a:lnTo>
                  <a:pt x="1169863" y="1370013"/>
                </a:lnTo>
                <a:lnTo>
                  <a:pt x="1154620" y="1375410"/>
                </a:lnTo>
                <a:lnTo>
                  <a:pt x="1139378" y="1381125"/>
                </a:lnTo>
                <a:lnTo>
                  <a:pt x="1124135" y="1386523"/>
                </a:lnTo>
                <a:lnTo>
                  <a:pt x="1109210" y="1391603"/>
                </a:lnTo>
                <a:lnTo>
                  <a:pt x="1093968" y="1396048"/>
                </a:lnTo>
                <a:lnTo>
                  <a:pt x="1079043" y="1400175"/>
                </a:lnTo>
                <a:lnTo>
                  <a:pt x="1064753" y="1403985"/>
                </a:lnTo>
                <a:lnTo>
                  <a:pt x="1050146" y="1406843"/>
                </a:lnTo>
                <a:lnTo>
                  <a:pt x="1036491" y="1409700"/>
                </a:lnTo>
                <a:lnTo>
                  <a:pt x="1023154" y="1411288"/>
                </a:lnTo>
                <a:lnTo>
                  <a:pt x="1010452" y="1412558"/>
                </a:lnTo>
                <a:lnTo>
                  <a:pt x="998385" y="1412875"/>
                </a:lnTo>
                <a:lnTo>
                  <a:pt x="992669" y="1412875"/>
                </a:lnTo>
                <a:lnTo>
                  <a:pt x="987270" y="1412558"/>
                </a:lnTo>
                <a:lnTo>
                  <a:pt x="975203" y="1411605"/>
                </a:lnTo>
                <a:lnTo>
                  <a:pt x="961549" y="1410018"/>
                </a:lnTo>
                <a:lnTo>
                  <a:pt x="945671" y="1407478"/>
                </a:lnTo>
                <a:lnTo>
                  <a:pt x="928841" y="1404938"/>
                </a:lnTo>
                <a:lnTo>
                  <a:pt x="910105" y="1401445"/>
                </a:lnTo>
                <a:lnTo>
                  <a:pt x="890417" y="1397635"/>
                </a:lnTo>
                <a:lnTo>
                  <a:pt x="846912" y="1388745"/>
                </a:lnTo>
                <a:lnTo>
                  <a:pt x="799914" y="1378903"/>
                </a:lnTo>
                <a:lnTo>
                  <a:pt x="749741" y="1367473"/>
                </a:lnTo>
                <a:lnTo>
                  <a:pt x="645266" y="1344295"/>
                </a:lnTo>
                <a:lnTo>
                  <a:pt x="592235" y="1332548"/>
                </a:lnTo>
                <a:lnTo>
                  <a:pt x="540792" y="1320800"/>
                </a:lnTo>
                <a:lnTo>
                  <a:pt x="491889" y="1310323"/>
                </a:lnTo>
                <a:lnTo>
                  <a:pt x="445843" y="1300798"/>
                </a:lnTo>
                <a:lnTo>
                  <a:pt x="403927" y="1293178"/>
                </a:lnTo>
                <a:lnTo>
                  <a:pt x="384873" y="1289685"/>
                </a:lnTo>
                <a:lnTo>
                  <a:pt x="367408" y="1286828"/>
                </a:lnTo>
                <a:lnTo>
                  <a:pt x="351530" y="1284605"/>
                </a:lnTo>
                <a:lnTo>
                  <a:pt x="337241" y="1283018"/>
                </a:lnTo>
                <a:lnTo>
                  <a:pt x="324539" y="1282065"/>
                </a:lnTo>
                <a:lnTo>
                  <a:pt x="313742" y="1281430"/>
                </a:lnTo>
                <a:lnTo>
                  <a:pt x="293418" y="1281748"/>
                </a:lnTo>
                <a:lnTo>
                  <a:pt x="270872" y="1282065"/>
                </a:lnTo>
                <a:lnTo>
                  <a:pt x="221652" y="1283335"/>
                </a:lnTo>
                <a:lnTo>
                  <a:pt x="169573" y="1284923"/>
                </a:lnTo>
                <a:lnTo>
                  <a:pt x="118447" y="1287463"/>
                </a:lnTo>
                <a:lnTo>
                  <a:pt x="34613" y="1290955"/>
                </a:lnTo>
                <a:lnTo>
                  <a:pt x="0" y="1293178"/>
                </a:lnTo>
                <a:lnTo>
                  <a:pt x="17783" y="975678"/>
                </a:lnTo>
                <a:lnTo>
                  <a:pt x="26992" y="976630"/>
                </a:lnTo>
                <a:lnTo>
                  <a:pt x="50808" y="979170"/>
                </a:lnTo>
                <a:lnTo>
                  <a:pt x="67321" y="980123"/>
                </a:lnTo>
                <a:lnTo>
                  <a:pt x="86057" y="981075"/>
                </a:lnTo>
                <a:lnTo>
                  <a:pt x="106698" y="982028"/>
                </a:lnTo>
                <a:lnTo>
                  <a:pt x="128291" y="982028"/>
                </a:lnTo>
                <a:lnTo>
                  <a:pt x="151155" y="981710"/>
                </a:lnTo>
                <a:lnTo>
                  <a:pt x="162587" y="981393"/>
                </a:lnTo>
                <a:lnTo>
                  <a:pt x="173701" y="980758"/>
                </a:lnTo>
                <a:lnTo>
                  <a:pt x="185133" y="980123"/>
                </a:lnTo>
                <a:lnTo>
                  <a:pt x="196247" y="978853"/>
                </a:lnTo>
                <a:lnTo>
                  <a:pt x="207362" y="977583"/>
                </a:lnTo>
                <a:lnTo>
                  <a:pt x="218158" y="975678"/>
                </a:lnTo>
                <a:lnTo>
                  <a:pt x="228638" y="973773"/>
                </a:lnTo>
                <a:lnTo>
                  <a:pt x="238482" y="971550"/>
                </a:lnTo>
                <a:lnTo>
                  <a:pt x="248326" y="969010"/>
                </a:lnTo>
                <a:lnTo>
                  <a:pt x="257217" y="966153"/>
                </a:lnTo>
                <a:lnTo>
                  <a:pt x="265791" y="962660"/>
                </a:lnTo>
                <a:lnTo>
                  <a:pt x="273730" y="958850"/>
                </a:lnTo>
                <a:lnTo>
                  <a:pt x="281034" y="954723"/>
                </a:lnTo>
                <a:lnTo>
                  <a:pt x="284209" y="952500"/>
                </a:lnTo>
                <a:lnTo>
                  <a:pt x="287385" y="949960"/>
                </a:lnTo>
                <a:lnTo>
                  <a:pt x="300405" y="940118"/>
                </a:lnTo>
                <a:lnTo>
                  <a:pt x="315647" y="929323"/>
                </a:lnTo>
                <a:lnTo>
                  <a:pt x="332795" y="917893"/>
                </a:lnTo>
                <a:lnTo>
                  <a:pt x="351530" y="906463"/>
                </a:lnTo>
                <a:lnTo>
                  <a:pt x="370901" y="894398"/>
                </a:lnTo>
                <a:lnTo>
                  <a:pt x="391225" y="882333"/>
                </a:lnTo>
                <a:lnTo>
                  <a:pt x="412183" y="870268"/>
                </a:lnTo>
                <a:lnTo>
                  <a:pt x="433459" y="858520"/>
                </a:lnTo>
                <a:lnTo>
                  <a:pt x="454417" y="847408"/>
                </a:lnTo>
                <a:lnTo>
                  <a:pt x="474741" y="836930"/>
                </a:lnTo>
                <a:lnTo>
                  <a:pt x="494429" y="827088"/>
                </a:lnTo>
                <a:lnTo>
                  <a:pt x="513165" y="818515"/>
                </a:lnTo>
                <a:lnTo>
                  <a:pt x="530312" y="810895"/>
                </a:lnTo>
                <a:lnTo>
                  <a:pt x="545555" y="804545"/>
                </a:lnTo>
                <a:lnTo>
                  <a:pt x="558892" y="799465"/>
                </a:lnTo>
                <a:lnTo>
                  <a:pt x="564608" y="797560"/>
                </a:lnTo>
                <a:lnTo>
                  <a:pt x="569689" y="795973"/>
                </a:lnTo>
                <a:lnTo>
                  <a:pt x="576040" y="794703"/>
                </a:lnTo>
                <a:lnTo>
                  <a:pt x="585249" y="792798"/>
                </a:lnTo>
                <a:lnTo>
                  <a:pt x="611923" y="788035"/>
                </a:lnTo>
                <a:lnTo>
                  <a:pt x="648442" y="782320"/>
                </a:lnTo>
                <a:lnTo>
                  <a:pt x="692264" y="775653"/>
                </a:lnTo>
                <a:lnTo>
                  <a:pt x="742755" y="768985"/>
                </a:lnTo>
                <a:lnTo>
                  <a:pt x="797374" y="762000"/>
                </a:lnTo>
                <a:lnTo>
                  <a:pt x="855486" y="755333"/>
                </a:lnTo>
                <a:lnTo>
                  <a:pt x="885018" y="752475"/>
                </a:lnTo>
                <a:lnTo>
                  <a:pt x="914868" y="749618"/>
                </a:lnTo>
                <a:lnTo>
                  <a:pt x="944718" y="747078"/>
                </a:lnTo>
                <a:lnTo>
                  <a:pt x="974251" y="744538"/>
                </a:lnTo>
                <a:lnTo>
                  <a:pt x="1003148" y="742950"/>
                </a:lnTo>
                <a:lnTo>
                  <a:pt x="1031728" y="741363"/>
                </a:lnTo>
                <a:lnTo>
                  <a:pt x="1059355" y="740410"/>
                </a:lnTo>
                <a:lnTo>
                  <a:pt x="1085711" y="739775"/>
                </a:lnTo>
                <a:close/>
                <a:moveTo>
                  <a:pt x="1393479" y="472309"/>
                </a:moveTo>
                <a:lnTo>
                  <a:pt x="1393479" y="582842"/>
                </a:lnTo>
                <a:lnTo>
                  <a:pt x="1401091" y="581889"/>
                </a:lnTo>
                <a:lnTo>
                  <a:pt x="1408385" y="580936"/>
                </a:lnTo>
                <a:lnTo>
                  <a:pt x="1415362" y="579666"/>
                </a:lnTo>
                <a:lnTo>
                  <a:pt x="1422022" y="577760"/>
                </a:lnTo>
                <a:lnTo>
                  <a:pt x="1428365" y="575854"/>
                </a:lnTo>
                <a:lnTo>
                  <a:pt x="1434073" y="573631"/>
                </a:lnTo>
                <a:lnTo>
                  <a:pt x="1439781" y="570772"/>
                </a:lnTo>
                <a:lnTo>
                  <a:pt x="1444856" y="567596"/>
                </a:lnTo>
                <a:lnTo>
                  <a:pt x="1449296" y="564102"/>
                </a:lnTo>
                <a:lnTo>
                  <a:pt x="1453418" y="560608"/>
                </a:lnTo>
                <a:lnTo>
                  <a:pt x="1457224" y="556479"/>
                </a:lnTo>
                <a:lnTo>
                  <a:pt x="1460078" y="551715"/>
                </a:lnTo>
                <a:lnTo>
                  <a:pt x="1462298" y="546951"/>
                </a:lnTo>
                <a:lnTo>
                  <a:pt x="1464201" y="541551"/>
                </a:lnTo>
                <a:lnTo>
                  <a:pt x="1465152" y="535834"/>
                </a:lnTo>
                <a:lnTo>
                  <a:pt x="1465470" y="529799"/>
                </a:lnTo>
                <a:lnTo>
                  <a:pt x="1465152" y="524082"/>
                </a:lnTo>
                <a:lnTo>
                  <a:pt x="1464518" y="519000"/>
                </a:lnTo>
                <a:lnTo>
                  <a:pt x="1462933" y="514553"/>
                </a:lnTo>
                <a:lnTo>
                  <a:pt x="1460713" y="510106"/>
                </a:lnTo>
                <a:lnTo>
                  <a:pt x="1458175" y="505659"/>
                </a:lnTo>
                <a:lnTo>
                  <a:pt x="1454687" y="502165"/>
                </a:lnTo>
                <a:lnTo>
                  <a:pt x="1450881" y="498354"/>
                </a:lnTo>
                <a:lnTo>
                  <a:pt x="1446441" y="495178"/>
                </a:lnTo>
                <a:lnTo>
                  <a:pt x="1441367" y="492001"/>
                </a:lnTo>
                <a:lnTo>
                  <a:pt x="1435976" y="489143"/>
                </a:lnTo>
                <a:lnTo>
                  <a:pt x="1429950" y="485967"/>
                </a:lnTo>
                <a:lnTo>
                  <a:pt x="1423607" y="483426"/>
                </a:lnTo>
                <a:lnTo>
                  <a:pt x="1416630" y="480249"/>
                </a:lnTo>
                <a:lnTo>
                  <a:pt x="1409336" y="477708"/>
                </a:lnTo>
                <a:lnTo>
                  <a:pt x="1393479" y="472309"/>
                </a:lnTo>
                <a:close/>
                <a:moveTo>
                  <a:pt x="1336712" y="207092"/>
                </a:moveTo>
                <a:lnTo>
                  <a:pt x="1331003" y="207727"/>
                </a:lnTo>
                <a:lnTo>
                  <a:pt x="1325295" y="208362"/>
                </a:lnTo>
                <a:lnTo>
                  <a:pt x="1319903" y="208998"/>
                </a:lnTo>
                <a:lnTo>
                  <a:pt x="1315146" y="210268"/>
                </a:lnTo>
                <a:lnTo>
                  <a:pt x="1310389" y="212174"/>
                </a:lnTo>
                <a:lnTo>
                  <a:pt x="1305632" y="213762"/>
                </a:lnTo>
                <a:lnTo>
                  <a:pt x="1301509" y="215985"/>
                </a:lnTo>
                <a:lnTo>
                  <a:pt x="1298021" y="219162"/>
                </a:lnTo>
                <a:lnTo>
                  <a:pt x="1294532" y="222020"/>
                </a:lnTo>
                <a:lnTo>
                  <a:pt x="1291995" y="226149"/>
                </a:lnTo>
                <a:lnTo>
                  <a:pt x="1289775" y="230596"/>
                </a:lnTo>
                <a:lnTo>
                  <a:pt x="1287873" y="235043"/>
                </a:lnTo>
                <a:lnTo>
                  <a:pt x="1286921" y="240760"/>
                </a:lnTo>
                <a:lnTo>
                  <a:pt x="1286604" y="246795"/>
                </a:lnTo>
                <a:lnTo>
                  <a:pt x="1286921" y="251242"/>
                </a:lnTo>
                <a:lnTo>
                  <a:pt x="1287555" y="255053"/>
                </a:lnTo>
                <a:lnTo>
                  <a:pt x="1288824" y="259182"/>
                </a:lnTo>
                <a:lnTo>
                  <a:pt x="1290727" y="263311"/>
                </a:lnTo>
                <a:lnTo>
                  <a:pt x="1292630" y="266488"/>
                </a:lnTo>
                <a:lnTo>
                  <a:pt x="1295167" y="269982"/>
                </a:lnTo>
                <a:lnTo>
                  <a:pt x="1298655" y="273158"/>
                </a:lnTo>
                <a:lnTo>
                  <a:pt x="1302461" y="276334"/>
                </a:lnTo>
                <a:lnTo>
                  <a:pt x="1306267" y="279193"/>
                </a:lnTo>
                <a:lnTo>
                  <a:pt x="1311024" y="282051"/>
                </a:lnTo>
                <a:lnTo>
                  <a:pt x="1316098" y="284275"/>
                </a:lnTo>
                <a:lnTo>
                  <a:pt x="1321489" y="286498"/>
                </a:lnTo>
                <a:lnTo>
                  <a:pt x="1327198" y="288721"/>
                </a:lnTo>
                <a:lnTo>
                  <a:pt x="1333857" y="290627"/>
                </a:lnTo>
                <a:lnTo>
                  <a:pt x="1341152" y="292215"/>
                </a:lnTo>
                <a:lnTo>
                  <a:pt x="1348446" y="293803"/>
                </a:lnTo>
                <a:lnTo>
                  <a:pt x="1348446" y="207092"/>
                </a:lnTo>
                <a:lnTo>
                  <a:pt x="1336712" y="207092"/>
                </a:lnTo>
                <a:close/>
                <a:moveTo>
                  <a:pt x="1348446" y="0"/>
                </a:moveTo>
                <a:lnTo>
                  <a:pt x="1393479" y="0"/>
                </a:lnTo>
                <a:lnTo>
                  <a:pt x="1393479" y="69560"/>
                </a:lnTo>
                <a:lnTo>
                  <a:pt x="1404579" y="69560"/>
                </a:lnTo>
                <a:lnTo>
                  <a:pt x="1415996" y="70195"/>
                </a:lnTo>
                <a:lnTo>
                  <a:pt x="1427096" y="71148"/>
                </a:lnTo>
                <a:lnTo>
                  <a:pt x="1438196" y="72419"/>
                </a:lnTo>
                <a:lnTo>
                  <a:pt x="1448978" y="74007"/>
                </a:lnTo>
                <a:lnTo>
                  <a:pt x="1459761" y="76230"/>
                </a:lnTo>
                <a:lnTo>
                  <a:pt x="1470544" y="78454"/>
                </a:lnTo>
                <a:lnTo>
                  <a:pt x="1480375" y="80995"/>
                </a:lnTo>
                <a:lnTo>
                  <a:pt x="1490841" y="84489"/>
                </a:lnTo>
                <a:lnTo>
                  <a:pt x="1500355" y="87665"/>
                </a:lnTo>
                <a:lnTo>
                  <a:pt x="1510186" y="91794"/>
                </a:lnTo>
                <a:lnTo>
                  <a:pt x="1519383" y="96241"/>
                </a:lnTo>
                <a:lnTo>
                  <a:pt x="1528580" y="100687"/>
                </a:lnTo>
                <a:lnTo>
                  <a:pt x="1537143" y="106087"/>
                </a:lnTo>
                <a:lnTo>
                  <a:pt x="1545705" y="111487"/>
                </a:lnTo>
                <a:lnTo>
                  <a:pt x="1553951" y="117522"/>
                </a:lnTo>
                <a:lnTo>
                  <a:pt x="1561562" y="123874"/>
                </a:lnTo>
                <a:lnTo>
                  <a:pt x="1568856" y="130862"/>
                </a:lnTo>
                <a:lnTo>
                  <a:pt x="1575833" y="137850"/>
                </a:lnTo>
                <a:lnTo>
                  <a:pt x="1582176" y="145473"/>
                </a:lnTo>
                <a:lnTo>
                  <a:pt x="1588519" y="153731"/>
                </a:lnTo>
                <a:lnTo>
                  <a:pt x="1594227" y="162307"/>
                </a:lnTo>
                <a:lnTo>
                  <a:pt x="1599302" y="171200"/>
                </a:lnTo>
                <a:lnTo>
                  <a:pt x="1604059" y="180729"/>
                </a:lnTo>
                <a:lnTo>
                  <a:pt x="1608181" y="190258"/>
                </a:lnTo>
                <a:lnTo>
                  <a:pt x="1612304" y="200739"/>
                </a:lnTo>
                <a:lnTo>
                  <a:pt x="1615159" y="211539"/>
                </a:lnTo>
                <a:lnTo>
                  <a:pt x="1618013" y="222655"/>
                </a:lnTo>
                <a:lnTo>
                  <a:pt x="1620233" y="234408"/>
                </a:lnTo>
                <a:lnTo>
                  <a:pt x="1621501" y="246477"/>
                </a:lnTo>
                <a:lnTo>
                  <a:pt x="1622453" y="259182"/>
                </a:lnTo>
                <a:lnTo>
                  <a:pt x="1622770" y="272205"/>
                </a:lnTo>
                <a:lnTo>
                  <a:pt x="1457224" y="272205"/>
                </a:lnTo>
                <a:lnTo>
                  <a:pt x="1455955" y="264264"/>
                </a:lnTo>
                <a:lnTo>
                  <a:pt x="1454687" y="256959"/>
                </a:lnTo>
                <a:lnTo>
                  <a:pt x="1453418" y="250289"/>
                </a:lnTo>
                <a:lnTo>
                  <a:pt x="1451516" y="244254"/>
                </a:lnTo>
                <a:lnTo>
                  <a:pt x="1448978" y="238854"/>
                </a:lnTo>
                <a:lnTo>
                  <a:pt x="1446758" y="234090"/>
                </a:lnTo>
                <a:lnTo>
                  <a:pt x="1443904" y="229643"/>
                </a:lnTo>
                <a:lnTo>
                  <a:pt x="1440099" y="226149"/>
                </a:lnTo>
                <a:lnTo>
                  <a:pt x="1436293" y="222655"/>
                </a:lnTo>
                <a:lnTo>
                  <a:pt x="1431853" y="219797"/>
                </a:lnTo>
                <a:lnTo>
                  <a:pt x="1427096" y="216938"/>
                </a:lnTo>
                <a:lnTo>
                  <a:pt x="1421387" y="214715"/>
                </a:lnTo>
                <a:lnTo>
                  <a:pt x="1415362" y="212809"/>
                </a:lnTo>
                <a:lnTo>
                  <a:pt x="1408702" y="210586"/>
                </a:lnTo>
                <a:lnTo>
                  <a:pt x="1401408" y="208680"/>
                </a:lnTo>
                <a:lnTo>
                  <a:pt x="1393479" y="207092"/>
                </a:lnTo>
                <a:lnTo>
                  <a:pt x="1393479" y="304285"/>
                </a:lnTo>
                <a:lnTo>
                  <a:pt x="1414093" y="309049"/>
                </a:lnTo>
                <a:lnTo>
                  <a:pt x="1433439" y="313496"/>
                </a:lnTo>
                <a:lnTo>
                  <a:pt x="1451833" y="318578"/>
                </a:lnTo>
                <a:lnTo>
                  <a:pt x="1468641" y="323660"/>
                </a:lnTo>
                <a:lnTo>
                  <a:pt x="1485132" y="328742"/>
                </a:lnTo>
                <a:lnTo>
                  <a:pt x="1500355" y="334142"/>
                </a:lnTo>
                <a:lnTo>
                  <a:pt x="1514626" y="339224"/>
                </a:lnTo>
                <a:lnTo>
                  <a:pt x="1527946" y="344623"/>
                </a:lnTo>
                <a:lnTo>
                  <a:pt x="1540314" y="350341"/>
                </a:lnTo>
                <a:lnTo>
                  <a:pt x="1551731" y="356058"/>
                </a:lnTo>
                <a:lnTo>
                  <a:pt x="1562514" y="362093"/>
                </a:lnTo>
                <a:lnTo>
                  <a:pt x="1572345" y="368128"/>
                </a:lnTo>
                <a:lnTo>
                  <a:pt x="1581542" y="374163"/>
                </a:lnTo>
                <a:lnTo>
                  <a:pt x="1589787" y="380515"/>
                </a:lnTo>
                <a:lnTo>
                  <a:pt x="1597082" y="386868"/>
                </a:lnTo>
                <a:lnTo>
                  <a:pt x="1604059" y="393538"/>
                </a:lnTo>
                <a:lnTo>
                  <a:pt x="1610401" y="400208"/>
                </a:lnTo>
                <a:lnTo>
                  <a:pt x="1616110" y="407196"/>
                </a:lnTo>
                <a:lnTo>
                  <a:pt x="1621184" y="414183"/>
                </a:lnTo>
                <a:lnTo>
                  <a:pt x="1625624" y="421171"/>
                </a:lnTo>
                <a:lnTo>
                  <a:pt x="1629430" y="428476"/>
                </a:lnTo>
                <a:lnTo>
                  <a:pt x="1632918" y="435782"/>
                </a:lnTo>
                <a:lnTo>
                  <a:pt x="1635772" y="443722"/>
                </a:lnTo>
                <a:lnTo>
                  <a:pt x="1638627" y="451345"/>
                </a:lnTo>
                <a:lnTo>
                  <a:pt x="1640529" y="459286"/>
                </a:lnTo>
                <a:lnTo>
                  <a:pt x="1642115" y="467227"/>
                </a:lnTo>
                <a:lnTo>
                  <a:pt x="1643701" y="475803"/>
                </a:lnTo>
                <a:lnTo>
                  <a:pt x="1644652" y="484061"/>
                </a:lnTo>
                <a:lnTo>
                  <a:pt x="1645287" y="492637"/>
                </a:lnTo>
                <a:lnTo>
                  <a:pt x="1645921" y="501530"/>
                </a:lnTo>
                <a:lnTo>
                  <a:pt x="1646238" y="510106"/>
                </a:lnTo>
                <a:lnTo>
                  <a:pt x="1646238" y="519000"/>
                </a:lnTo>
                <a:lnTo>
                  <a:pt x="1645921" y="528211"/>
                </a:lnTo>
                <a:lnTo>
                  <a:pt x="1645604" y="536787"/>
                </a:lnTo>
                <a:lnTo>
                  <a:pt x="1644652" y="545998"/>
                </a:lnTo>
                <a:lnTo>
                  <a:pt x="1643067" y="554891"/>
                </a:lnTo>
                <a:lnTo>
                  <a:pt x="1640847" y="563785"/>
                </a:lnTo>
                <a:lnTo>
                  <a:pt x="1638627" y="572678"/>
                </a:lnTo>
                <a:lnTo>
                  <a:pt x="1635772" y="581572"/>
                </a:lnTo>
                <a:lnTo>
                  <a:pt x="1632601" y="590148"/>
                </a:lnTo>
                <a:lnTo>
                  <a:pt x="1628795" y="599041"/>
                </a:lnTo>
                <a:lnTo>
                  <a:pt x="1624990" y="607617"/>
                </a:lnTo>
                <a:lnTo>
                  <a:pt x="1619916" y="615875"/>
                </a:lnTo>
                <a:lnTo>
                  <a:pt x="1614841" y="624133"/>
                </a:lnTo>
                <a:lnTo>
                  <a:pt x="1609133" y="632074"/>
                </a:lnTo>
                <a:lnTo>
                  <a:pt x="1602790" y="640015"/>
                </a:lnTo>
                <a:lnTo>
                  <a:pt x="1596130" y="647638"/>
                </a:lnTo>
                <a:lnTo>
                  <a:pt x="1588836" y="654943"/>
                </a:lnTo>
                <a:lnTo>
                  <a:pt x="1581225" y="662248"/>
                </a:lnTo>
                <a:lnTo>
                  <a:pt x="1572979" y="668919"/>
                </a:lnTo>
                <a:lnTo>
                  <a:pt x="1563782" y="675589"/>
                </a:lnTo>
                <a:lnTo>
                  <a:pt x="1554585" y="681624"/>
                </a:lnTo>
                <a:lnTo>
                  <a:pt x="1544120" y="687023"/>
                </a:lnTo>
                <a:lnTo>
                  <a:pt x="1533971" y="692423"/>
                </a:lnTo>
                <a:lnTo>
                  <a:pt x="1522554" y="697505"/>
                </a:lnTo>
                <a:lnTo>
                  <a:pt x="1510820" y="702269"/>
                </a:lnTo>
                <a:lnTo>
                  <a:pt x="1498135" y="706081"/>
                </a:lnTo>
                <a:lnTo>
                  <a:pt x="1485132" y="709892"/>
                </a:lnTo>
                <a:lnTo>
                  <a:pt x="1471495" y="712751"/>
                </a:lnTo>
                <a:lnTo>
                  <a:pt x="1457224" y="715609"/>
                </a:lnTo>
                <a:lnTo>
                  <a:pt x="1442001" y="717515"/>
                </a:lnTo>
                <a:lnTo>
                  <a:pt x="1426779" y="718786"/>
                </a:lnTo>
                <a:lnTo>
                  <a:pt x="1410288" y="720056"/>
                </a:lnTo>
                <a:lnTo>
                  <a:pt x="1393479" y="720374"/>
                </a:lnTo>
                <a:lnTo>
                  <a:pt x="1393479" y="806450"/>
                </a:lnTo>
                <a:lnTo>
                  <a:pt x="1348446" y="806450"/>
                </a:lnTo>
                <a:lnTo>
                  <a:pt x="1348446" y="720374"/>
                </a:lnTo>
                <a:lnTo>
                  <a:pt x="1331320" y="720056"/>
                </a:lnTo>
                <a:lnTo>
                  <a:pt x="1315464" y="718786"/>
                </a:lnTo>
                <a:lnTo>
                  <a:pt x="1299607" y="717515"/>
                </a:lnTo>
                <a:lnTo>
                  <a:pt x="1284701" y="715609"/>
                </a:lnTo>
                <a:lnTo>
                  <a:pt x="1270747" y="712751"/>
                </a:lnTo>
                <a:lnTo>
                  <a:pt x="1257110" y="709575"/>
                </a:lnTo>
                <a:lnTo>
                  <a:pt x="1243473" y="705763"/>
                </a:lnTo>
                <a:lnTo>
                  <a:pt x="1231422" y="701634"/>
                </a:lnTo>
                <a:lnTo>
                  <a:pt x="1219371" y="696870"/>
                </a:lnTo>
                <a:lnTo>
                  <a:pt x="1208271" y="691788"/>
                </a:lnTo>
                <a:lnTo>
                  <a:pt x="1197488" y="686070"/>
                </a:lnTo>
                <a:lnTo>
                  <a:pt x="1187340" y="680035"/>
                </a:lnTo>
                <a:lnTo>
                  <a:pt x="1177509" y="673683"/>
                </a:lnTo>
                <a:lnTo>
                  <a:pt x="1168629" y="666695"/>
                </a:lnTo>
                <a:lnTo>
                  <a:pt x="1160066" y="659707"/>
                </a:lnTo>
                <a:lnTo>
                  <a:pt x="1152138" y="652084"/>
                </a:lnTo>
                <a:lnTo>
                  <a:pt x="1144844" y="644144"/>
                </a:lnTo>
                <a:lnTo>
                  <a:pt x="1137866" y="636203"/>
                </a:lnTo>
                <a:lnTo>
                  <a:pt x="1131524" y="627310"/>
                </a:lnTo>
                <a:lnTo>
                  <a:pt x="1125498" y="618734"/>
                </a:lnTo>
                <a:lnTo>
                  <a:pt x="1120107" y="609523"/>
                </a:lnTo>
                <a:lnTo>
                  <a:pt x="1115033" y="600312"/>
                </a:lnTo>
                <a:lnTo>
                  <a:pt x="1110910" y="591100"/>
                </a:lnTo>
                <a:lnTo>
                  <a:pt x="1106787" y="581254"/>
                </a:lnTo>
                <a:lnTo>
                  <a:pt x="1103299" y="571090"/>
                </a:lnTo>
                <a:lnTo>
                  <a:pt x="1100127" y="561244"/>
                </a:lnTo>
                <a:lnTo>
                  <a:pt x="1097590" y="550762"/>
                </a:lnTo>
                <a:lnTo>
                  <a:pt x="1095053" y="540598"/>
                </a:lnTo>
                <a:lnTo>
                  <a:pt x="1093150" y="530116"/>
                </a:lnTo>
                <a:lnTo>
                  <a:pt x="1091882" y="519635"/>
                </a:lnTo>
                <a:lnTo>
                  <a:pt x="1090930" y="509153"/>
                </a:lnTo>
                <a:lnTo>
                  <a:pt x="1090613" y="498354"/>
                </a:lnTo>
                <a:lnTo>
                  <a:pt x="1276456" y="498354"/>
                </a:lnTo>
                <a:lnTo>
                  <a:pt x="1276456" y="504389"/>
                </a:lnTo>
                <a:lnTo>
                  <a:pt x="1276773" y="510424"/>
                </a:lnTo>
                <a:lnTo>
                  <a:pt x="1277407" y="517094"/>
                </a:lnTo>
                <a:lnTo>
                  <a:pt x="1278358" y="523764"/>
                </a:lnTo>
                <a:lnTo>
                  <a:pt x="1279944" y="530434"/>
                </a:lnTo>
                <a:lnTo>
                  <a:pt x="1281847" y="537104"/>
                </a:lnTo>
                <a:lnTo>
                  <a:pt x="1284701" y="543774"/>
                </a:lnTo>
                <a:lnTo>
                  <a:pt x="1287873" y="550444"/>
                </a:lnTo>
                <a:lnTo>
                  <a:pt x="1290093" y="553621"/>
                </a:lnTo>
                <a:lnTo>
                  <a:pt x="1291995" y="556479"/>
                </a:lnTo>
                <a:lnTo>
                  <a:pt x="1294215" y="559656"/>
                </a:lnTo>
                <a:lnTo>
                  <a:pt x="1297070" y="562197"/>
                </a:lnTo>
                <a:lnTo>
                  <a:pt x="1299607" y="564738"/>
                </a:lnTo>
                <a:lnTo>
                  <a:pt x="1302778" y="567596"/>
                </a:lnTo>
                <a:lnTo>
                  <a:pt x="1305949" y="569820"/>
                </a:lnTo>
                <a:lnTo>
                  <a:pt x="1309755" y="572043"/>
                </a:lnTo>
                <a:lnTo>
                  <a:pt x="1313244" y="574266"/>
                </a:lnTo>
                <a:lnTo>
                  <a:pt x="1317683" y="575854"/>
                </a:lnTo>
                <a:lnTo>
                  <a:pt x="1322123" y="577443"/>
                </a:lnTo>
                <a:lnTo>
                  <a:pt x="1326563" y="579348"/>
                </a:lnTo>
                <a:lnTo>
                  <a:pt x="1331638" y="580619"/>
                </a:lnTo>
                <a:lnTo>
                  <a:pt x="1336712" y="581572"/>
                </a:lnTo>
                <a:lnTo>
                  <a:pt x="1342420" y="582207"/>
                </a:lnTo>
                <a:lnTo>
                  <a:pt x="1348446" y="582842"/>
                </a:lnTo>
                <a:lnTo>
                  <a:pt x="1348446" y="459921"/>
                </a:lnTo>
                <a:lnTo>
                  <a:pt x="1330686" y="454839"/>
                </a:lnTo>
                <a:lnTo>
                  <a:pt x="1312292" y="450393"/>
                </a:lnTo>
                <a:lnTo>
                  <a:pt x="1293264" y="444993"/>
                </a:lnTo>
                <a:lnTo>
                  <a:pt x="1283750" y="441499"/>
                </a:lnTo>
                <a:lnTo>
                  <a:pt x="1273601" y="438323"/>
                </a:lnTo>
                <a:lnTo>
                  <a:pt x="1255842" y="432288"/>
                </a:lnTo>
                <a:lnTo>
                  <a:pt x="1239351" y="425935"/>
                </a:lnTo>
                <a:lnTo>
                  <a:pt x="1223494" y="419265"/>
                </a:lnTo>
                <a:lnTo>
                  <a:pt x="1208588" y="412595"/>
                </a:lnTo>
                <a:lnTo>
                  <a:pt x="1201294" y="408784"/>
                </a:lnTo>
                <a:lnTo>
                  <a:pt x="1194317" y="405290"/>
                </a:lnTo>
                <a:lnTo>
                  <a:pt x="1187657" y="401478"/>
                </a:lnTo>
                <a:lnTo>
                  <a:pt x="1181314" y="397984"/>
                </a:lnTo>
                <a:lnTo>
                  <a:pt x="1175289" y="393538"/>
                </a:lnTo>
                <a:lnTo>
                  <a:pt x="1169263" y="389409"/>
                </a:lnTo>
                <a:lnTo>
                  <a:pt x="1163555" y="385279"/>
                </a:lnTo>
                <a:lnTo>
                  <a:pt x="1158163" y="380515"/>
                </a:lnTo>
                <a:lnTo>
                  <a:pt x="1153089" y="375751"/>
                </a:lnTo>
                <a:lnTo>
                  <a:pt x="1148649" y="370669"/>
                </a:lnTo>
                <a:lnTo>
                  <a:pt x="1143892" y="365904"/>
                </a:lnTo>
                <a:lnTo>
                  <a:pt x="1139769" y="360187"/>
                </a:lnTo>
                <a:lnTo>
                  <a:pt x="1135964" y="354470"/>
                </a:lnTo>
                <a:lnTo>
                  <a:pt x="1132158" y="348753"/>
                </a:lnTo>
                <a:lnTo>
                  <a:pt x="1128987" y="342400"/>
                </a:lnTo>
                <a:lnTo>
                  <a:pt x="1126132" y="336048"/>
                </a:lnTo>
                <a:lnTo>
                  <a:pt x="1123595" y="329377"/>
                </a:lnTo>
                <a:lnTo>
                  <a:pt x="1121058" y="322390"/>
                </a:lnTo>
                <a:lnTo>
                  <a:pt x="1119155" y="315084"/>
                </a:lnTo>
                <a:lnTo>
                  <a:pt x="1117570" y="307144"/>
                </a:lnTo>
                <a:lnTo>
                  <a:pt x="1116301" y="299203"/>
                </a:lnTo>
                <a:lnTo>
                  <a:pt x="1115667" y="290945"/>
                </a:lnTo>
                <a:lnTo>
                  <a:pt x="1114715" y="282369"/>
                </a:lnTo>
                <a:lnTo>
                  <a:pt x="1114398" y="272840"/>
                </a:lnTo>
                <a:lnTo>
                  <a:pt x="1114715" y="259818"/>
                </a:lnTo>
                <a:lnTo>
                  <a:pt x="1116301" y="247113"/>
                </a:lnTo>
                <a:lnTo>
                  <a:pt x="1117887" y="235043"/>
                </a:lnTo>
                <a:lnTo>
                  <a:pt x="1120107" y="223291"/>
                </a:lnTo>
                <a:lnTo>
                  <a:pt x="1123278" y="212174"/>
                </a:lnTo>
                <a:lnTo>
                  <a:pt x="1126767" y="201375"/>
                </a:lnTo>
                <a:lnTo>
                  <a:pt x="1131207" y="190893"/>
                </a:lnTo>
                <a:lnTo>
                  <a:pt x="1135964" y="181047"/>
                </a:lnTo>
                <a:lnTo>
                  <a:pt x="1141355" y="171518"/>
                </a:lnTo>
                <a:lnTo>
                  <a:pt x="1146746" y="162624"/>
                </a:lnTo>
                <a:lnTo>
                  <a:pt x="1153089" y="154048"/>
                </a:lnTo>
                <a:lnTo>
                  <a:pt x="1159749" y="145790"/>
                </a:lnTo>
                <a:lnTo>
                  <a:pt x="1167360" y="138167"/>
                </a:lnTo>
                <a:lnTo>
                  <a:pt x="1174654" y="130862"/>
                </a:lnTo>
                <a:lnTo>
                  <a:pt x="1182583" y="124192"/>
                </a:lnTo>
                <a:lnTo>
                  <a:pt x="1190828" y="117839"/>
                </a:lnTo>
                <a:lnTo>
                  <a:pt x="1199391" y="111804"/>
                </a:lnTo>
                <a:lnTo>
                  <a:pt x="1208271" y="106087"/>
                </a:lnTo>
                <a:lnTo>
                  <a:pt x="1217151" y="100687"/>
                </a:lnTo>
                <a:lnTo>
                  <a:pt x="1226665" y="96241"/>
                </a:lnTo>
                <a:lnTo>
                  <a:pt x="1236179" y="91794"/>
                </a:lnTo>
                <a:lnTo>
                  <a:pt x="1246010" y="87665"/>
                </a:lnTo>
                <a:lnTo>
                  <a:pt x="1255842" y="84489"/>
                </a:lnTo>
                <a:lnTo>
                  <a:pt x="1265990" y="80995"/>
                </a:lnTo>
                <a:lnTo>
                  <a:pt x="1276456" y="78454"/>
                </a:lnTo>
                <a:lnTo>
                  <a:pt x="1286287" y="76230"/>
                </a:lnTo>
                <a:lnTo>
                  <a:pt x="1296752" y="74007"/>
                </a:lnTo>
                <a:lnTo>
                  <a:pt x="1306901" y="72419"/>
                </a:lnTo>
                <a:lnTo>
                  <a:pt x="1317683" y="71148"/>
                </a:lnTo>
                <a:lnTo>
                  <a:pt x="1328149" y="70195"/>
                </a:lnTo>
                <a:lnTo>
                  <a:pt x="1337980" y="69560"/>
                </a:lnTo>
                <a:lnTo>
                  <a:pt x="1348446" y="69560"/>
                </a:lnTo>
                <a:lnTo>
                  <a:pt x="1348446" y="0"/>
                </a:lnTo>
                <a:close/>
              </a:path>
            </a:pathLst>
          </a:custGeom>
          <a:solidFill>
            <a:srgbClr val="69A35B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合作</a:t>
            </a:r>
            <a:endParaRPr lang="zh-CN" altLang="en-US" sz="2400" dirty="0">
              <a:solidFill>
                <a:schemeClr val="bg1"/>
              </a:solidFill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8593" y="96565"/>
            <a:ext cx="9899988" cy="576000"/>
          </a:xfrm>
        </p:spPr>
        <p:txBody>
          <a:bodyPr/>
          <a:lstStyle/>
          <a:p>
            <a:pPr algn="l"/>
            <a:r>
              <a:rPr dirty="0"/>
              <a:t>宇动源—多个大型工业互联网平台及应用的核心建设者</a:t>
            </a:r>
            <a:endParaRPr dirty="0"/>
          </a:p>
        </p:txBody>
      </p:sp>
      <p:pic>
        <p:nvPicPr>
          <p:cNvPr id="3" name="图片 2" descr="宇动源二维码 15-0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215" y="1048385"/>
            <a:ext cx="5361305" cy="5361305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7640955" y="4772025"/>
            <a:ext cx="32753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王启迪</a:t>
            </a:r>
            <a:r>
              <a:rPr lang="en-US" altLang="zh-CN" sz="2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  </a:t>
            </a:r>
            <a:endParaRPr lang="en-US" altLang="zh-CN" sz="24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18511893513</a:t>
            </a: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（同微信）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192645" y="1884680"/>
            <a:ext cx="384302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期待交流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合作共享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能源互联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pic>
        <p:nvPicPr>
          <p:cNvPr id="70" name="图片 69" descr="452394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6450" y="2613025"/>
            <a:ext cx="1088390" cy="1088390"/>
          </a:xfrm>
          <a:prstGeom prst="rect">
            <a:avLst/>
          </a:prstGeom>
        </p:spPr>
      </p:pic>
      <p:sp>
        <p:nvSpPr>
          <p:cNvPr id="158" name="文本框 157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交流</a:t>
            </a:r>
            <a:endParaRPr lang="zh-CN" altLang="en-US" sz="2400" dirty="0">
              <a:solidFill>
                <a:schemeClr val="bg1"/>
              </a:solidFill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"/>
          <p:cNvSpPr/>
          <p:nvPr/>
        </p:nvSpPr>
        <p:spPr>
          <a:xfrm>
            <a:off x="624015" y="1989304"/>
            <a:ext cx="4176000" cy="4176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20" name="About Us"/>
          <p:cNvSpPr txBox="1"/>
          <p:nvPr/>
        </p:nvSpPr>
        <p:spPr>
          <a:xfrm>
            <a:off x="875579" y="2348880"/>
            <a:ext cx="2376264" cy="216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050" spc="860" dirty="0">
                <a:solidFill>
                  <a:srgbClr val="C00000"/>
                </a:solidFill>
              </a:rPr>
              <a:t>COSMOSOURCE</a:t>
            </a:r>
            <a:endParaRPr sz="1050" spc="860" dirty="0">
              <a:solidFill>
                <a:srgbClr val="C00000"/>
              </a:solidFill>
            </a:endParaRPr>
          </a:p>
        </p:txBody>
      </p:sp>
      <p:sp>
        <p:nvSpPr>
          <p:cNvPr id="2" name="About Us"/>
          <p:cNvSpPr txBox="1"/>
          <p:nvPr/>
        </p:nvSpPr>
        <p:spPr>
          <a:xfrm>
            <a:off x="9961600" y="5547895"/>
            <a:ext cx="1642166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Cosmo++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bout Us"/>
          <p:cNvSpPr txBox="1"/>
          <p:nvPr/>
        </p:nvSpPr>
        <p:spPr>
          <a:xfrm>
            <a:off x="7666725" y="5547895"/>
            <a:ext cx="165102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Cosmo++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bout Us"/>
          <p:cNvSpPr txBox="1"/>
          <p:nvPr/>
        </p:nvSpPr>
        <p:spPr>
          <a:xfrm>
            <a:off x="5358528" y="5547895"/>
            <a:ext cx="170754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Cosmo++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bout Us"/>
          <p:cNvSpPr txBox="1"/>
          <p:nvPr/>
        </p:nvSpPr>
        <p:spPr>
          <a:xfrm>
            <a:off x="867739" y="5547895"/>
            <a:ext cx="2066498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>
                <a:solidFill>
                  <a:srgbClr val="6E8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Cosmo++</a:t>
            </a:r>
            <a:endParaRPr sz="1200" dirty="0">
              <a:solidFill>
                <a:srgbClr val="6E8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"/>
          <p:cNvSpPr/>
          <p:nvPr/>
        </p:nvSpPr>
        <p:spPr>
          <a:xfrm>
            <a:off x="5232063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8" name="典型案例"/>
          <p:cNvSpPr txBox="1"/>
          <p:nvPr/>
        </p:nvSpPr>
        <p:spPr>
          <a:xfrm>
            <a:off x="5358528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优秀案例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02"/>
          <p:cNvSpPr txBox="1"/>
          <p:nvPr/>
        </p:nvSpPr>
        <p:spPr>
          <a:xfrm>
            <a:off x="5358527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02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公司简介"/>
          <p:cNvSpPr txBox="1"/>
          <p:nvPr/>
        </p:nvSpPr>
        <p:spPr>
          <a:xfrm>
            <a:off x="867739" y="5085232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公司简介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867739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FFFFFF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01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矩形"/>
          <p:cNvSpPr/>
          <p:nvPr/>
        </p:nvSpPr>
        <p:spPr>
          <a:xfrm>
            <a:off x="7501979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3" name="产品平台"/>
          <p:cNvSpPr txBox="1"/>
          <p:nvPr/>
        </p:nvSpPr>
        <p:spPr>
          <a:xfrm>
            <a:off x="7610206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协同共享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" name="03"/>
          <p:cNvSpPr txBox="1"/>
          <p:nvPr/>
        </p:nvSpPr>
        <p:spPr>
          <a:xfrm>
            <a:off x="7610205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03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" name="矩形"/>
          <p:cNvSpPr/>
          <p:nvPr/>
        </p:nvSpPr>
        <p:spPr>
          <a:xfrm>
            <a:off x="9770231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6" name="解决方案"/>
          <p:cNvSpPr txBox="1"/>
          <p:nvPr/>
        </p:nvSpPr>
        <p:spPr>
          <a:xfrm>
            <a:off x="9896224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合作交流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04"/>
          <p:cNvSpPr txBox="1"/>
          <p:nvPr/>
        </p:nvSpPr>
        <p:spPr>
          <a:xfrm>
            <a:off x="9896223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04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" name="公司简介"/>
          <p:cNvSpPr txBox="1"/>
          <p:nvPr/>
        </p:nvSpPr>
        <p:spPr>
          <a:xfrm>
            <a:off x="803571" y="3501008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工业互联网</a:t>
            </a:r>
            <a:r>
              <a:rPr lang="en-US" altLang="zh-CN" sz="2400" b="1" dirty="0"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平台服务商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边形 24"/>
          <p:cNvSpPr/>
          <p:nvPr/>
        </p:nvSpPr>
        <p:spPr>
          <a:xfrm>
            <a:off x="953" y="2564904"/>
            <a:ext cx="12190413" cy="1080000"/>
          </a:xfrm>
          <a:prstGeom prst="homePlate">
            <a:avLst>
              <a:gd name="adj" fmla="val 0"/>
            </a:avLst>
          </a:prstGeom>
          <a:solidFill>
            <a:srgbClr val="31859C">
              <a:alpha val="10196"/>
            </a:srgbClr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26" name="五边形 25"/>
          <p:cNvSpPr/>
          <p:nvPr/>
        </p:nvSpPr>
        <p:spPr>
          <a:xfrm>
            <a:off x="-4127" y="3933056"/>
            <a:ext cx="12190413" cy="1080000"/>
          </a:xfrm>
          <a:prstGeom prst="homePlate">
            <a:avLst>
              <a:gd name="adj" fmla="val 0"/>
            </a:avLst>
          </a:prstGeom>
          <a:solidFill>
            <a:srgbClr val="31859C">
              <a:alpha val="10196"/>
            </a:srgbClr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30" name="五边形 29"/>
          <p:cNvSpPr/>
          <p:nvPr/>
        </p:nvSpPr>
        <p:spPr>
          <a:xfrm>
            <a:off x="953" y="5301208"/>
            <a:ext cx="12190413" cy="1080000"/>
          </a:xfrm>
          <a:prstGeom prst="homePlate">
            <a:avLst>
              <a:gd name="adj" fmla="val 0"/>
            </a:avLst>
          </a:prstGeom>
          <a:solidFill>
            <a:srgbClr val="31859C">
              <a:alpha val="10196"/>
            </a:srgbClr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27" name="五边形 26"/>
          <p:cNvSpPr/>
          <p:nvPr/>
        </p:nvSpPr>
        <p:spPr>
          <a:xfrm>
            <a:off x="953" y="1232756"/>
            <a:ext cx="12190413" cy="1080000"/>
          </a:xfrm>
          <a:prstGeom prst="homePlate">
            <a:avLst>
              <a:gd name="adj" fmla="val 0"/>
            </a:avLst>
          </a:prstGeom>
          <a:solidFill>
            <a:srgbClr val="31859C">
              <a:alpha val="10196"/>
            </a:srgbClr>
          </a:solidFill>
          <a:ln w="6350" cap="flat">
            <a:noFill/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flipH="1">
            <a:off x="3457529" y="224704"/>
            <a:ext cx="8363266" cy="540000"/>
          </a:xfrm>
        </p:spPr>
        <p:txBody>
          <a:bodyPr wrap="none" lIns="0" tIns="0" rIns="0" bIns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智慧企业和工业互联网平台产品服务商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371843" y="2996832"/>
            <a:ext cx="2880000" cy="612000"/>
          </a:xfrm>
          <a:prstGeom prst="rect">
            <a:avLst/>
          </a:prstGeom>
        </p:spPr>
        <p:txBody>
          <a:bodyPr wrap="none" lIns="0" tIns="0" rIns="36000" bIns="0" anchor="t" anchorCtr="0"/>
          <a:lstStyle>
            <a:defPPr>
              <a:defRPr lang="zh-CN"/>
            </a:defPPr>
            <a:lvl1pPr marL="2022475" indent="-2022475">
              <a:spcBef>
                <a:spcPct val="0"/>
              </a:spcBef>
              <a:buNone/>
              <a:defRPr sz="2000">
                <a:solidFill>
                  <a:srgbClr val="E5D4C2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 algn="dist">
              <a:lnSpc>
                <a:spcPct val="110000"/>
              </a:lnSpc>
            </a:pPr>
            <a:r>
              <a:rPr lang="zh-CN" altLang="en-US" dirty="0"/>
              <a:t>成为企业软件的核心引擎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为国产软件铸魂，为中国制造赋能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371843" y="1664804"/>
            <a:ext cx="2880000" cy="684000"/>
          </a:xfrm>
          <a:prstGeom prst="rect">
            <a:avLst/>
          </a:prstGeom>
        </p:spPr>
        <p:txBody>
          <a:bodyPr wrap="none" lIns="0" tIns="0" rIns="36000" bIns="0" anchor="t" anchorCtr="0"/>
          <a:lstStyle>
            <a:defPPr>
              <a:defRPr lang="zh-CN"/>
            </a:defPPr>
            <a:lvl1pPr marL="2022475" indent="-2022475">
              <a:spcBef>
                <a:spcPct val="0"/>
              </a:spcBef>
              <a:buNone/>
              <a:defRPr sz="2000">
                <a:solidFill>
                  <a:srgbClr val="E5D4C2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dirty="0"/>
              <a:t>让数字化成为生产力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持续为客户创造最大价值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371843" y="2636912"/>
            <a:ext cx="1440000" cy="324000"/>
          </a:xfrm>
          <a:prstGeom prst="homePlate">
            <a:avLst/>
          </a:prstGeom>
          <a:solidFill>
            <a:srgbClr val="886D48"/>
          </a:solidFill>
          <a:ln w="6350">
            <a:noFill/>
          </a:ln>
        </p:spPr>
        <p:txBody>
          <a:bodyPr wrap="none" anchor="ctr">
            <a:noAutofit/>
          </a:bodyPr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愿景</a:t>
            </a:r>
            <a:endParaRPr lang="zh-CN" altLang="en-US" sz="16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371843" y="5805264"/>
            <a:ext cx="2880000" cy="360000"/>
          </a:xfrm>
          <a:prstGeom prst="rect">
            <a:avLst/>
          </a:prstGeom>
        </p:spPr>
        <p:txBody>
          <a:bodyPr wrap="none" lIns="0" tIns="0" rIns="36000" bIns="0" anchor="t" anchorCtr="0"/>
          <a:lstStyle>
            <a:defPPr>
              <a:defRPr lang="zh-CN"/>
            </a:defPPr>
            <a:lvl1pPr>
              <a:spcBef>
                <a:spcPct val="0"/>
              </a:spcBef>
              <a:buNone/>
              <a:defRPr sz="2000">
                <a:solidFill>
                  <a:srgbClr val="E5D4C2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dirty="0"/>
              <a:t>他需故我在，益世方长益</a:t>
            </a:r>
            <a:endParaRPr lang="zh-CN" altLang="en-US" dirty="0"/>
          </a:p>
        </p:txBody>
      </p:sp>
      <p:sp>
        <p:nvSpPr>
          <p:cNvPr id="8" name="五边形 7"/>
          <p:cNvSpPr/>
          <p:nvPr/>
        </p:nvSpPr>
        <p:spPr>
          <a:xfrm>
            <a:off x="371923" y="5445224"/>
            <a:ext cx="1440000" cy="324000"/>
          </a:xfrm>
          <a:prstGeom prst="homePlate">
            <a:avLst/>
          </a:prstGeom>
          <a:solidFill>
            <a:srgbClr val="886D48"/>
          </a:solidFill>
          <a:ln w="6350">
            <a:noFill/>
          </a:ln>
        </p:spPr>
        <p:txBody>
          <a:bodyPr wrap="none" anchor="ctr">
            <a:noAutofit/>
          </a:bodyPr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核心价值观</a:t>
            </a:r>
            <a:endParaRPr lang="zh-CN" altLang="en-US" sz="16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371843" y="4365104"/>
            <a:ext cx="2880000" cy="684000"/>
          </a:xfrm>
          <a:prstGeom prst="rect">
            <a:avLst/>
          </a:prstGeom>
        </p:spPr>
        <p:txBody>
          <a:bodyPr wrap="none" lIns="0" tIns="0" rIns="36000" bIns="0" anchor="t" anchorCtr="0"/>
          <a:lstStyle>
            <a:defPPr>
              <a:defRPr lang="zh-CN"/>
            </a:defPPr>
            <a:lvl1pPr>
              <a:spcBef>
                <a:spcPct val="0"/>
              </a:spcBef>
              <a:buNone/>
              <a:defRPr sz="2000">
                <a:solidFill>
                  <a:srgbClr val="E5D4C2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dirty="0"/>
              <a:t>让软件开发艺术化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zh-CN" altLang="en-US" sz="1400" spc="680" dirty="0">
                <a:solidFill>
                  <a:schemeClr val="bg1"/>
                </a:solidFill>
              </a:rPr>
              <a:t>数据发掘去技术化</a:t>
            </a:r>
            <a:endParaRPr lang="zh-CN" altLang="en-US" sz="1400" spc="680" dirty="0">
              <a:solidFill>
                <a:schemeClr val="bg1"/>
              </a:solidFill>
            </a:endParaRPr>
          </a:p>
        </p:txBody>
      </p:sp>
      <p:sp>
        <p:nvSpPr>
          <p:cNvPr id="10" name="五边形 9"/>
          <p:cNvSpPr/>
          <p:nvPr/>
        </p:nvSpPr>
        <p:spPr>
          <a:xfrm>
            <a:off x="363848" y="4005064"/>
            <a:ext cx="1440000" cy="324000"/>
          </a:xfrm>
          <a:prstGeom prst="homePlate">
            <a:avLst/>
          </a:prstGeom>
          <a:solidFill>
            <a:srgbClr val="886D48"/>
          </a:solidFill>
          <a:ln w="6350">
            <a:noFill/>
          </a:ln>
        </p:spPr>
        <p:txBody>
          <a:bodyPr wrap="none" anchor="ctr">
            <a:noAutofit/>
          </a:bodyPr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产品理念</a:t>
            </a:r>
            <a:endParaRPr lang="zh-CN" altLang="en-US" sz="16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数据中间件&amp;低代码开发"/>
          <p:cNvSpPr txBox="1"/>
          <p:nvPr/>
        </p:nvSpPr>
        <p:spPr>
          <a:xfrm>
            <a:off x="3684795" y="1556768"/>
            <a:ext cx="8136000" cy="684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0" rIns="0" bIns="0" anchor="t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D7C8B4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国内最完整的一体化赋能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(</a:t>
            </a:r>
            <a:r>
              <a:rPr lang="en-US" altLang="zh-CN" sz="2000" b="1" dirty="0" err="1">
                <a:solidFill>
                  <a:srgbClr val="FF0000"/>
                </a:solidFill>
                <a:sym typeface="+mn-ea"/>
              </a:rPr>
              <a:t>PaaS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)</a:t>
            </a: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平台产品创造者。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通过数字化平台赋能客户，基于数字化平台服务客户；助其数字化，使其产业化。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3" name="数据中间件&amp;低代码开发"/>
          <p:cNvSpPr txBox="1"/>
          <p:nvPr/>
        </p:nvSpPr>
        <p:spPr>
          <a:xfrm>
            <a:off x="3684795" y="4257092"/>
            <a:ext cx="8136000" cy="684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0" rIns="0" bIns="0" anchor="t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D7C8B4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 algn="just">
              <a:lnSpc>
                <a:spcPct val="110000"/>
              </a:lnSpc>
            </a:pP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国内低代码开发理论提出者和产品践行者。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面向业务绘制心之所想，构建新型劳动组织形式和生产关系，实现快速响应和聚众创新。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3684795" y="2888820"/>
            <a:ext cx="8136000" cy="684000"/>
          </a:xfrm>
          <a:prstGeom prst="rect">
            <a:avLst/>
          </a:prstGeom>
        </p:spPr>
        <p:txBody>
          <a:bodyPr wrap="square" lIns="36000" tIns="0" rIns="0" bIns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E5D4C2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US" altLang="zh-CN" sz="2000" b="1" dirty="0">
                <a:solidFill>
                  <a:srgbClr val="FF0000"/>
                </a:solidFill>
              </a:rPr>
              <a:t>18</a:t>
            </a:r>
            <a:r>
              <a:rPr lang="zh-CN" altLang="en-US" sz="2000" b="1" dirty="0">
                <a:solidFill>
                  <a:srgbClr val="FF0000"/>
                </a:solidFill>
              </a:rPr>
              <a:t>年执着于“更卓越、更中国”的企业底层软件研发者</a:t>
            </a:r>
            <a:r>
              <a:rPr lang="zh-CN" altLang="en-US" sz="2000" dirty="0">
                <a:solidFill>
                  <a:srgbClr val="FF0000"/>
                </a:solidFill>
              </a:rPr>
              <a:t>。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一整套体系化、场景化、图形化的基础软件，支撑各类企业软件的快速开发和应用。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标题 1"/>
          <p:cNvSpPr>
            <a:spLocks noGrp="1"/>
          </p:cNvSpPr>
          <p:nvPr/>
        </p:nvSpPr>
        <p:spPr>
          <a:xfrm>
            <a:off x="3684795" y="5625320"/>
            <a:ext cx="8136000" cy="684000"/>
          </a:xfrm>
          <a:prstGeom prst="rect">
            <a:avLst/>
          </a:prstGeom>
        </p:spPr>
        <p:txBody>
          <a:bodyPr wrap="square" lIns="36000" tIns="0" rIns="0" bIns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E5D4C2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由一群主张“利他、益世”，并付诸行动者组成的公司。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用工业互联网赋能能源、新能源和装备制造行业，用数字化服务企业、政府和部队。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3684795" y="1340768"/>
            <a:ext cx="2520000" cy="216000"/>
          </a:xfrm>
          <a:prstGeom prst="rect">
            <a:avLst/>
          </a:prstGeom>
          <a:ln w="3175">
            <a:noFill/>
          </a:ln>
        </p:spPr>
        <p:txBody>
          <a:bodyPr wrap="square" lIns="36000" tIns="0" rIns="0" bIns="0" anchor="ctr" anchorCtr="0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pPr algn="l"/>
            <a:r>
              <a:rPr lang="en-US" altLang="zh-CN" dirty="0">
                <a:solidFill>
                  <a:srgbClr val="C00000"/>
                </a:solidFill>
              </a:rPr>
              <a:t>2012</a:t>
            </a:r>
            <a:r>
              <a:rPr lang="zh-CN" altLang="en-US" dirty="0">
                <a:solidFill>
                  <a:srgbClr val="C00000"/>
                </a:solidFill>
              </a:rPr>
              <a:t>，</a:t>
            </a:r>
            <a:r>
              <a:rPr lang="en-US" altLang="zh-CN" dirty="0" err="1">
                <a:solidFill>
                  <a:srgbClr val="C00000"/>
                </a:solidFill>
              </a:rPr>
              <a:t>PaaS</a:t>
            </a:r>
            <a:r>
              <a:rPr lang="zh-CN" altLang="en-US" dirty="0">
                <a:solidFill>
                  <a:srgbClr val="C00000"/>
                </a:solidFill>
              </a:rPr>
              <a:t>是核心引擎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8" name="标题 3"/>
          <p:cNvSpPr txBox="1"/>
          <p:nvPr/>
        </p:nvSpPr>
        <p:spPr>
          <a:xfrm>
            <a:off x="3684795" y="2672916"/>
            <a:ext cx="2520000" cy="216000"/>
          </a:xfrm>
          <a:prstGeom prst="rect">
            <a:avLst/>
          </a:prstGeom>
          <a:ln w="3175">
            <a:noFill/>
          </a:ln>
        </p:spPr>
        <p:txBody>
          <a:bodyPr wrap="square" lIns="36000" tIns="0" rIns="0" bIns="0" anchor="ctr" anchorCtr="0"/>
          <a:lstStyle>
            <a:defPPr>
              <a:defRPr lang="zh-CN"/>
            </a:defPPr>
            <a:lvl1pPr>
              <a:spcBef>
                <a:spcPct val="0"/>
              </a:spcBef>
              <a:buNone/>
              <a:defRPr sz="120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r>
              <a:rPr lang="en-US" altLang="zh-CN" dirty="0"/>
              <a:t>Since 2004</a:t>
            </a:r>
            <a:r>
              <a:rPr lang="zh-CN" altLang="en-US" dirty="0"/>
              <a:t>，</a:t>
            </a:r>
            <a:r>
              <a:rPr lang="en-US" altLang="zh-CN" dirty="0"/>
              <a:t>2B&gt;2C</a:t>
            </a:r>
            <a:endParaRPr lang="zh-CN" altLang="en-US" dirty="0"/>
          </a:p>
        </p:txBody>
      </p:sp>
      <p:sp>
        <p:nvSpPr>
          <p:cNvPr id="19" name="标题 3"/>
          <p:cNvSpPr txBox="1"/>
          <p:nvPr/>
        </p:nvSpPr>
        <p:spPr>
          <a:xfrm>
            <a:off x="3684795" y="4041068"/>
            <a:ext cx="2520000" cy="216000"/>
          </a:xfrm>
          <a:prstGeom prst="rect">
            <a:avLst/>
          </a:prstGeom>
          <a:ln w="3175">
            <a:noFill/>
          </a:ln>
        </p:spPr>
        <p:txBody>
          <a:bodyPr wrap="square" lIns="36000" tIns="0" rIns="0" bIns="0" anchor="ctr" anchorCtr="0"/>
          <a:lstStyle>
            <a:defPPr>
              <a:defRPr lang="zh-CN"/>
            </a:defPPr>
            <a:lvl1pPr>
              <a:spcBef>
                <a:spcPct val="0"/>
              </a:spcBef>
              <a:buNone/>
              <a:defRPr sz="120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r>
              <a:rPr lang="en-US" altLang="zh-CN" dirty="0"/>
              <a:t>2008</a:t>
            </a:r>
            <a:r>
              <a:rPr lang="zh-CN" altLang="en-US" dirty="0"/>
              <a:t>，软件</a:t>
            </a:r>
            <a:r>
              <a:rPr lang="en-US" altLang="zh-CN" dirty="0"/>
              <a:t>=</a:t>
            </a:r>
            <a:r>
              <a:rPr lang="zh-CN" altLang="en-US" dirty="0"/>
              <a:t>数据</a:t>
            </a:r>
            <a:r>
              <a:rPr lang="en-US" altLang="zh-CN" dirty="0"/>
              <a:t>+</a:t>
            </a:r>
            <a:r>
              <a:rPr lang="zh-CN" altLang="en-US" dirty="0"/>
              <a:t>逻辑</a:t>
            </a:r>
            <a:r>
              <a:rPr lang="en-US" altLang="zh-CN" dirty="0"/>
              <a:t>+</a:t>
            </a:r>
            <a:r>
              <a:rPr lang="zh-CN" altLang="en-US" dirty="0"/>
              <a:t>展现</a:t>
            </a:r>
            <a:endParaRPr lang="zh-CN" altLang="en-US" dirty="0"/>
          </a:p>
        </p:txBody>
      </p:sp>
      <p:sp>
        <p:nvSpPr>
          <p:cNvPr id="20" name="标题 3"/>
          <p:cNvSpPr txBox="1"/>
          <p:nvPr/>
        </p:nvSpPr>
        <p:spPr>
          <a:xfrm>
            <a:off x="3684795" y="5409296"/>
            <a:ext cx="2520000" cy="216000"/>
          </a:xfrm>
          <a:prstGeom prst="rect">
            <a:avLst/>
          </a:prstGeom>
          <a:ln w="3175">
            <a:noFill/>
          </a:ln>
        </p:spPr>
        <p:txBody>
          <a:bodyPr wrap="square" lIns="36000" tIns="0" rIns="0" bIns="0" anchor="ctr" anchorCtr="0"/>
          <a:lstStyle>
            <a:defPPr>
              <a:defRPr lang="zh-CN"/>
            </a:defPPr>
            <a:lvl1pPr>
              <a:spcBef>
                <a:spcPct val="0"/>
              </a:spcBef>
              <a:buNone/>
              <a:defRPr sz="120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+mj-cs"/>
              </a:defRPr>
            </a:lvl1pPr>
          </a:lstStyle>
          <a:p>
            <a:r>
              <a:rPr lang="en-US" altLang="zh-CN" dirty="0"/>
              <a:t>Forever</a:t>
            </a:r>
            <a:r>
              <a:rPr lang="zh-CN" altLang="en-US" dirty="0"/>
              <a:t>，</a:t>
            </a:r>
            <a:r>
              <a:rPr lang="en-US" altLang="zh-CN" dirty="0"/>
              <a:t>Give=Gain</a:t>
            </a:r>
            <a:endParaRPr lang="zh-CN" altLang="en-US" dirty="0"/>
          </a:p>
        </p:txBody>
      </p:sp>
      <p:sp>
        <p:nvSpPr>
          <p:cNvPr id="21" name="五边形 20"/>
          <p:cNvSpPr/>
          <p:nvPr/>
        </p:nvSpPr>
        <p:spPr>
          <a:xfrm>
            <a:off x="372717" y="1304764"/>
            <a:ext cx="1440000" cy="324000"/>
          </a:xfrm>
          <a:prstGeom prst="homePlate">
            <a:avLst/>
          </a:prstGeom>
          <a:solidFill>
            <a:srgbClr val="886D48"/>
          </a:solidFill>
          <a:ln w="6350">
            <a:noFill/>
          </a:ln>
        </p:spPr>
        <p:txBody>
          <a:bodyPr wrap="none" anchor="ctr">
            <a:noAutofit/>
          </a:bodyPr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使命</a:t>
            </a:r>
            <a:endParaRPr lang="zh-CN" altLang="en-US" sz="16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2" name="五边形 21"/>
          <p:cNvSpPr/>
          <p:nvPr/>
        </p:nvSpPr>
        <p:spPr>
          <a:xfrm>
            <a:off x="3367530" y="2816932"/>
            <a:ext cx="180000" cy="612000"/>
          </a:xfrm>
          <a:prstGeom prst="homePlate">
            <a:avLst/>
          </a:prstGeom>
          <a:solidFill>
            <a:srgbClr val="31859C"/>
          </a:solidFill>
          <a:ln w="635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28" name="五边形 27"/>
          <p:cNvSpPr/>
          <p:nvPr/>
        </p:nvSpPr>
        <p:spPr>
          <a:xfrm>
            <a:off x="3367530" y="4185084"/>
            <a:ext cx="180000" cy="612000"/>
          </a:xfrm>
          <a:prstGeom prst="homePlate">
            <a:avLst/>
          </a:prstGeom>
          <a:solidFill>
            <a:srgbClr val="31859C"/>
          </a:solidFill>
          <a:ln w="635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29" name="五边形 28"/>
          <p:cNvSpPr/>
          <p:nvPr/>
        </p:nvSpPr>
        <p:spPr>
          <a:xfrm>
            <a:off x="3367530" y="5553236"/>
            <a:ext cx="180000" cy="612000"/>
          </a:xfrm>
          <a:prstGeom prst="homePlate">
            <a:avLst/>
          </a:prstGeom>
          <a:solidFill>
            <a:srgbClr val="31859C"/>
          </a:solidFill>
          <a:ln w="635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54" y="112765"/>
            <a:ext cx="1638124" cy="648000"/>
          </a:xfrm>
          <a:prstGeom prst="rect">
            <a:avLst/>
          </a:prstGeom>
          <a:noFill/>
        </p:spPr>
      </p:pic>
      <p:cxnSp>
        <p:nvCxnSpPr>
          <p:cNvPr id="33" name="直接连接符 32"/>
          <p:cNvCxnSpPr/>
          <p:nvPr/>
        </p:nvCxnSpPr>
        <p:spPr>
          <a:xfrm>
            <a:off x="4007927" y="800636"/>
            <a:ext cx="7344816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五边形 34"/>
          <p:cNvSpPr/>
          <p:nvPr/>
        </p:nvSpPr>
        <p:spPr>
          <a:xfrm>
            <a:off x="3367530" y="1520788"/>
            <a:ext cx="180000" cy="612000"/>
          </a:xfrm>
          <a:prstGeom prst="homePlate">
            <a:avLst/>
          </a:prstGeom>
          <a:solidFill>
            <a:srgbClr val="31859C"/>
          </a:solidFill>
          <a:ln w="635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txBody>
          <a:bodyPr wrap="none" lIns="0" tIns="0" rIns="0" bIns="0" numCol="1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rgbClr val="6D665D"/>
              </a:solidFill>
              <a:latin typeface="等线" panose="02010600030101010101" charset="-122"/>
              <a:ea typeface="等线" panose="02010600030101010101" charset="-122"/>
              <a:cs typeface="+mj-cs"/>
              <a:sym typeface="PingFang SC Regular" panose="020B0400000000000000" charset="-122"/>
            </a:endParaRPr>
          </a:p>
        </p:txBody>
      </p:sp>
      <p:sp>
        <p:nvSpPr>
          <p:cNvPr id="189" name="文本框 41"/>
          <p:cNvSpPr txBox="1"/>
          <p:nvPr/>
        </p:nvSpPr>
        <p:spPr>
          <a:xfrm>
            <a:off x="318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等线" panose="02010600030101010101" charset="-122"/>
              </a:rPr>
              <a:t>文化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44466" y="1844884"/>
            <a:ext cx="3179385" cy="540000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E7D5C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他需故我在，益世方长益</a:t>
            </a:r>
            <a:endParaRPr lang="zh-CN" altLang="en-US" sz="2000" b="1" dirty="0">
              <a:solidFill>
                <a:srgbClr val="E7D5C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677133" y="1778238"/>
            <a:ext cx="2340000" cy="1548000"/>
          </a:xfrm>
          <a:prstGeom prst="roundRect">
            <a:avLst>
              <a:gd name="adj" fmla="val 2870"/>
            </a:avLst>
          </a:prstGeom>
          <a:solidFill>
            <a:schemeClr val="accent1">
              <a:lumMod val="50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187947" y="1778238"/>
            <a:ext cx="2340000" cy="1548000"/>
          </a:xfrm>
          <a:prstGeom prst="roundRect">
            <a:avLst>
              <a:gd name="adj" fmla="val 2870"/>
            </a:avLst>
          </a:prstGeom>
          <a:solidFill>
            <a:schemeClr val="accent1">
              <a:lumMod val="50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4696393" y="1994090"/>
            <a:ext cx="540060" cy="590001"/>
            <a:chOff x="5166751" y="2893300"/>
            <a:chExt cx="1043690" cy="1140204"/>
          </a:xfrm>
        </p:grpSpPr>
        <p:sp>
          <p:nvSpPr>
            <p:cNvPr id="10" name="Freeform 153"/>
            <p:cNvSpPr>
              <a:spLocks noEditPoints="1"/>
            </p:cNvSpPr>
            <p:nvPr/>
          </p:nvSpPr>
          <p:spPr bwMode="auto">
            <a:xfrm>
              <a:off x="5792965" y="2965124"/>
              <a:ext cx="98758" cy="525212"/>
            </a:xfrm>
            <a:custGeom>
              <a:avLst/>
              <a:gdLst>
                <a:gd name="T0" fmla="*/ 44 w 44"/>
                <a:gd name="T1" fmla="*/ 234 h 234"/>
                <a:gd name="T2" fmla="*/ 0 w 44"/>
                <a:gd name="T3" fmla="*/ 234 h 234"/>
                <a:gd name="T4" fmla="*/ 20 w 44"/>
                <a:gd name="T5" fmla="*/ 0 h 234"/>
                <a:gd name="T6" fmla="*/ 25 w 44"/>
                <a:gd name="T7" fmla="*/ 0 h 234"/>
                <a:gd name="T8" fmla="*/ 44 w 44"/>
                <a:gd name="T9" fmla="*/ 234 h 234"/>
                <a:gd name="T10" fmla="*/ 6 w 44"/>
                <a:gd name="T11" fmla="*/ 230 h 234"/>
                <a:gd name="T12" fmla="*/ 40 w 44"/>
                <a:gd name="T13" fmla="*/ 230 h 234"/>
                <a:gd name="T14" fmla="*/ 23 w 44"/>
                <a:gd name="T15" fmla="*/ 26 h 234"/>
                <a:gd name="T16" fmla="*/ 6 w 44"/>
                <a:gd name="T17" fmla="*/ 23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34">
                  <a:moveTo>
                    <a:pt x="44" y="234"/>
                  </a:moveTo>
                  <a:lnTo>
                    <a:pt x="0" y="234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44" y="234"/>
                  </a:lnTo>
                  <a:close/>
                  <a:moveTo>
                    <a:pt x="6" y="230"/>
                  </a:moveTo>
                  <a:lnTo>
                    <a:pt x="40" y="230"/>
                  </a:lnTo>
                  <a:lnTo>
                    <a:pt x="23" y="26"/>
                  </a:lnTo>
                  <a:lnTo>
                    <a:pt x="6" y="23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" name="Freeform 154"/>
            <p:cNvSpPr>
              <a:spLocks noEditPoints="1"/>
            </p:cNvSpPr>
            <p:nvPr/>
          </p:nvSpPr>
          <p:spPr bwMode="auto">
            <a:xfrm>
              <a:off x="5732363" y="3528493"/>
              <a:ext cx="222205" cy="505011"/>
            </a:xfrm>
            <a:custGeom>
              <a:avLst/>
              <a:gdLst>
                <a:gd name="T0" fmla="*/ 99 w 99"/>
                <a:gd name="T1" fmla="*/ 225 h 225"/>
                <a:gd name="T2" fmla="*/ 0 w 99"/>
                <a:gd name="T3" fmla="*/ 225 h 225"/>
                <a:gd name="T4" fmla="*/ 27 w 99"/>
                <a:gd name="T5" fmla="*/ 0 h 225"/>
                <a:gd name="T6" fmla="*/ 73 w 99"/>
                <a:gd name="T7" fmla="*/ 0 h 225"/>
                <a:gd name="T8" fmla="*/ 73 w 99"/>
                <a:gd name="T9" fmla="*/ 1 h 225"/>
                <a:gd name="T10" fmla="*/ 99 w 99"/>
                <a:gd name="T11" fmla="*/ 225 h 225"/>
                <a:gd name="T12" fmla="*/ 5 w 99"/>
                <a:gd name="T13" fmla="*/ 221 h 225"/>
                <a:gd name="T14" fmla="*/ 94 w 99"/>
                <a:gd name="T15" fmla="*/ 221 h 225"/>
                <a:gd name="T16" fmla="*/ 69 w 99"/>
                <a:gd name="T17" fmla="*/ 4 h 225"/>
                <a:gd name="T18" fmla="*/ 30 w 99"/>
                <a:gd name="T19" fmla="*/ 4 h 225"/>
                <a:gd name="T20" fmla="*/ 5 w 99"/>
                <a:gd name="T21" fmla="*/ 22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225">
                  <a:moveTo>
                    <a:pt x="99" y="225"/>
                  </a:moveTo>
                  <a:lnTo>
                    <a:pt x="0" y="225"/>
                  </a:lnTo>
                  <a:lnTo>
                    <a:pt x="27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99" y="225"/>
                  </a:lnTo>
                  <a:close/>
                  <a:moveTo>
                    <a:pt x="5" y="221"/>
                  </a:moveTo>
                  <a:lnTo>
                    <a:pt x="94" y="221"/>
                  </a:lnTo>
                  <a:lnTo>
                    <a:pt x="69" y="4"/>
                  </a:lnTo>
                  <a:lnTo>
                    <a:pt x="30" y="4"/>
                  </a:lnTo>
                  <a:lnTo>
                    <a:pt x="5" y="221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" name="Freeform 155"/>
            <p:cNvSpPr>
              <a:spLocks noEditPoints="1"/>
            </p:cNvSpPr>
            <p:nvPr/>
          </p:nvSpPr>
          <p:spPr bwMode="auto">
            <a:xfrm>
              <a:off x="5653806" y="3146929"/>
              <a:ext cx="179560" cy="53868"/>
            </a:xfrm>
            <a:custGeom>
              <a:avLst/>
              <a:gdLst>
                <a:gd name="T0" fmla="*/ 78 w 80"/>
                <a:gd name="T1" fmla="*/ 24 h 24"/>
                <a:gd name="T2" fmla="*/ 0 w 80"/>
                <a:gd name="T3" fmla="*/ 0 h 24"/>
                <a:gd name="T4" fmla="*/ 80 w 80"/>
                <a:gd name="T5" fmla="*/ 0 h 24"/>
                <a:gd name="T6" fmla="*/ 78 w 80"/>
                <a:gd name="T7" fmla="*/ 24 h 24"/>
                <a:gd name="T8" fmla="*/ 29 w 80"/>
                <a:gd name="T9" fmla="*/ 4 h 24"/>
                <a:gd name="T10" fmla="*/ 74 w 80"/>
                <a:gd name="T11" fmla="*/ 18 h 24"/>
                <a:gd name="T12" fmla="*/ 75 w 80"/>
                <a:gd name="T13" fmla="*/ 4 h 24"/>
                <a:gd name="T14" fmla="*/ 29 w 80"/>
                <a:gd name="T1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4">
                  <a:moveTo>
                    <a:pt x="78" y="24"/>
                  </a:moveTo>
                  <a:lnTo>
                    <a:pt x="0" y="0"/>
                  </a:lnTo>
                  <a:lnTo>
                    <a:pt x="80" y="0"/>
                  </a:lnTo>
                  <a:lnTo>
                    <a:pt x="78" y="24"/>
                  </a:lnTo>
                  <a:close/>
                  <a:moveTo>
                    <a:pt x="29" y="4"/>
                  </a:moveTo>
                  <a:lnTo>
                    <a:pt x="74" y="18"/>
                  </a:lnTo>
                  <a:lnTo>
                    <a:pt x="75" y="4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" name="Freeform 156"/>
            <p:cNvSpPr>
              <a:spLocks noEditPoints="1"/>
            </p:cNvSpPr>
            <p:nvPr/>
          </p:nvSpPr>
          <p:spPr bwMode="auto">
            <a:xfrm>
              <a:off x="5853566" y="3146929"/>
              <a:ext cx="179560" cy="53868"/>
            </a:xfrm>
            <a:custGeom>
              <a:avLst/>
              <a:gdLst>
                <a:gd name="T0" fmla="*/ 2 w 80"/>
                <a:gd name="T1" fmla="*/ 24 h 24"/>
                <a:gd name="T2" fmla="*/ 0 w 80"/>
                <a:gd name="T3" fmla="*/ 0 h 24"/>
                <a:gd name="T4" fmla="*/ 80 w 80"/>
                <a:gd name="T5" fmla="*/ 0 h 24"/>
                <a:gd name="T6" fmla="*/ 2 w 80"/>
                <a:gd name="T7" fmla="*/ 24 h 24"/>
                <a:gd name="T8" fmla="*/ 5 w 80"/>
                <a:gd name="T9" fmla="*/ 4 h 24"/>
                <a:gd name="T10" fmla="*/ 6 w 80"/>
                <a:gd name="T11" fmla="*/ 18 h 24"/>
                <a:gd name="T12" fmla="*/ 51 w 80"/>
                <a:gd name="T13" fmla="*/ 4 h 24"/>
                <a:gd name="T14" fmla="*/ 5 w 80"/>
                <a:gd name="T1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4">
                  <a:moveTo>
                    <a:pt x="2" y="24"/>
                  </a:moveTo>
                  <a:lnTo>
                    <a:pt x="0" y="0"/>
                  </a:lnTo>
                  <a:lnTo>
                    <a:pt x="80" y="0"/>
                  </a:lnTo>
                  <a:lnTo>
                    <a:pt x="2" y="24"/>
                  </a:lnTo>
                  <a:close/>
                  <a:moveTo>
                    <a:pt x="5" y="4"/>
                  </a:moveTo>
                  <a:lnTo>
                    <a:pt x="6" y="18"/>
                  </a:lnTo>
                  <a:lnTo>
                    <a:pt x="51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" name="Freeform 157"/>
            <p:cNvSpPr>
              <a:spLocks noEditPoints="1"/>
            </p:cNvSpPr>
            <p:nvPr/>
          </p:nvSpPr>
          <p:spPr bwMode="auto">
            <a:xfrm>
              <a:off x="5869278" y="3319755"/>
              <a:ext cx="341163" cy="65090"/>
            </a:xfrm>
            <a:custGeom>
              <a:avLst/>
              <a:gdLst>
                <a:gd name="T0" fmla="*/ 152 w 152"/>
                <a:gd name="T1" fmla="*/ 29 h 29"/>
                <a:gd name="T2" fmla="*/ 2 w 152"/>
                <a:gd name="T3" fmla="*/ 29 h 29"/>
                <a:gd name="T4" fmla="*/ 0 w 152"/>
                <a:gd name="T5" fmla="*/ 0 h 29"/>
                <a:gd name="T6" fmla="*/ 152 w 152"/>
                <a:gd name="T7" fmla="*/ 25 h 29"/>
                <a:gd name="T8" fmla="*/ 152 w 152"/>
                <a:gd name="T9" fmla="*/ 29 h 29"/>
                <a:gd name="T10" fmla="*/ 6 w 152"/>
                <a:gd name="T11" fmla="*/ 25 h 29"/>
                <a:gd name="T12" fmla="*/ 125 w 152"/>
                <a:gd name="T13" fmla="*/ 25 h 29"/>
                <a:gd name="T14" fmla="*/ 4 w 152"/>
                <a:gd name="T15" fmla="*/ 5 h 29"/>
                <a:gd name="T16" fmla="*/ 6 w 152"/>
                <a:gd name="T17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29">
                  <a:moveTo>
                    <a:pt x="152" y="29"/>
                  </a:moveTo>
                  <a:lnTo>
                    <a:pt x="2" y="29"/>
                  </a:lnTo>
                  <a:lnTo>
                    <a:pt x="0" y="0"/>
                  </a:lnTo>
                  <a:lnTo>
                    <a:pt x="152" y="25"/>
                  </a:lnTo>
                  <a:lnTo>
                    <a:pt x="152" y="29"/>
                  </a:lnTo>
                  <a:close/>
                  <a:moveTo>
                    <a:pt x="6" y="25"/>
                  </a:moveTo>
                  <a:lnTo>
                    <a:pt x="125" y="25"/>
                  </a:lnTo>
                  <a:lnTo>
                    <a:pt x="4" y="5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" name="Freeform 158"/>
            <p:cNvSpPr>
              <a:spLocks noEditPoints="1"/>
            </p:cNvSpPr>
            <p:nvPr/>
          </p:nvSpPr>
          <p:spPr bwMode="auto">
            <a:xfrm>
              <a:off x="5476491" y="3319755"/>
              <a:ext cx="343408" cy="65090"/>
            </a:xfrm>
            <a:custGeom>
              <a:avLst/>
              <a:gdLst>
                <a:gd name="T0" fmla="*/ 150 w 153"/>
                <a:gd name="T1" fmla="*/ 29 h 29"/>
                <a:gd name="T2" fmla="*/ 0 w 153"/>
                <a:gd name="T3" fmla="*/ 29 h 29"/>
                <a:gd name="T4" fmla="*/ 0 w 153"/>
                <a:gd name="T5" fmla="*/ 25 h 29"/>
                <a:gd name="T6" fmla="*/ 153 w 153"/>
                <a:gd name="T7" fmla="*/ 0 h 29"/>
                <a:gd name="T8" fmla="*/ 150 w 153"/>
                <a:gd name="T9" fmla="*/ 29 h 29"/>
                <a:gd name="T10" fmla="*/ 27 w 153"/>
                <a:gd name="T11" fmla="*/ 25 h 29"/>
                <a:gd name="T12" fmla="*/ 146 w 153"/>
                <a:gd name="T13" fmla="*/ 25 h 29"/>
                <a:gd name="T14" fmla="*/ 148 w 153"/>
                <a:gd name="T15" fmla="*/ 5 h 29"/>
                <a:gd name="T16" fmla="*/ 27 w 153"/>
                <a:gd name="T17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29">
                  <a:moveTo>
                    <a:pt x="150" y="29"/>
                  </a:moveTo>
                  <a:lnTo>
                    <a:pt x="0" y="29"/>
                  </a:lnTo>
                  <a:lnTo>
                    <a:pt x="0" y="25"/>
                  </a:lnTo>
                  <a:lnTo>
                    <a:pt x="153" y="0"/>
                  </a:lnTo>
                  <a:lnTo>
                    <a:pt x="150" y="29"/>
                  </a:lnTo>
                  <a:close/>
                  <a:moveTo>
                    <a:pt x="27" y="25"/>
                  </a:moveTo>
                  <a:lnTo>
                    <a:pt x="146" y="25"/>
                  </a:lnTo>
                  <a:lnTo>
                    <a:pt x="148" y="5"/>
                  </a:lnTo>
                  <a:lnTo>
                    <a:pt x="27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" name="Freeform 159"/>
            <p:cNvSpPr>
              <a:spLocks noEditPoints="1"/>
            </p:cNvSpPr>
            <p:nvPr/>
          </p:nvSpPr>
          <p:spPr bwMode="auto">
            <a:xfrm>
              <a:off x="5573004" y="3479114"/>
              <a:ext cx="233427" cy="58357"/>
            </a:xfrm>
            <a:custGeom>
              <a:avLst/>
              <a:gdLst>
                <a:gd name="T0" fmla="*/ 101 w 104"/>
                <a:gd name="T1" fmla="*/ 26 h 26"/>
                <a:gd name="T2" fmla="*/ 0 w 104"/>
                <a:gd name="T3" fmla="*/ 26 h 26"/>
                <a:gd name="T4" fmla="*/ 104 w 104"/>
                <a:gd name="T5" fmla="*/ 0 h 26"/>
                <a:gd name="T6" fmla="*/ 101 w 104"/>
                <a:gd name="T7" fmla="*/ 26 h 26"/>
                <a:gd name="T8" fmla="*/ 35 w 104"/>
                <a:gd name="T9" fmla="*/ 22 h 26"/>
                <a:gd name="T10" fmla="*/ 97 w 104"/>
                <a:gd name="T11" fmla="*/ 22 h 26"/>
                <a:gd name="T12" fmla="*/ 98 w 104"/>
                <a:gd name="T13" fmla="*/ 6 h 26"/>
                <a:gd name="T14" fmla="*/ 35 w 104"/>
                <a:gd name="T15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26">
                  <a:moveTo>
                    <a:pt x="101" y="26"/>
                  </a:moveTo>
                  <a:lnTo>
                    <a:pt x="0" y="26"/>
                  </a:lnTo>
                  <a:lnTo>
                    <a:pt x="104" y="0"/>
                  </a:lnTo>
                  <a:lnTo>
                    <a:pt x="101" y="26"/>
                  </a:lnTo>
                  <a:close/>
                  <a:moveTo>
                    <a:pt x="35" y="22"/>
                  </a:moveTo>
                  <a:lnTo>
                    <a:pt x="97" y="22"/>
                  </a:lnTo>
                  <a:lnTo>
                    <a:pt x="98" y="6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" name="Freeform 160"/>
            <p:cNvSpPr>
              <a:spLocks noEditPoints="1"/>
            </p:cNvSpPr>
            <p:nvPr/>
          </p:nvSpPr>
          <p:spPr bwMode="auto">
            <a:xfrm>
              <a:off x="5882745" y="3479114"/>
              <a:ext cx="231183" cy="58357"/>
            </a:xfrm>
            <a:custGeom>
              <a:avLst/>
              <a:gdLst>
                <a:gd name="T0" fmla="*/ 103 w 103"/>
                <a:gd name="T1" fmla="*/ 26 h 26"/>
                <a:gd name="T2" fmla="*/ 2 w 103"/>
                <a:gd name="T3" fmla="*/ 26 h 26"/>
                <a:gd name="T4" fmla="*/ 0 w 103"/>
                <a:gd name="T5" fmla="*/ 0 h 26"/>
                <a:gd name="T6" fmla="*/ 103 w 103"/>
                <a:gd name="T7" fmla="*/ 26 h 26"/>
                <a:gd name="T8" fmla="*/ 6 w 103"/>
                <a:gd name="T9" fmla="*/ 22 h 26"/>
                <a:gd name="T10" fmla="*/ 68 w 103"/>
                <a:gd name="T11" fmla="*/ 22 h 26"/>
                <a:gd name="T12" fmla="*/ 4 w 103"/>
                <a:gd name="T13" fmla="*/ 6 h 26"/>
                <a:gd name="T14" fmla="*/ 6 w 103"/>
                <a:gd name="T15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26">
                  <a:moveTo>
                    <a:pt x="103" y="26"/>
                  </a:moveTo>
                  <a:lnTo>
                    <a:pt x="2" y="26"/>
                  </a:lnTo>
                  <a:lnTo>
                    <a:pt x="0" y="0"/>
                  </a:lnTo>
                  <a:lnTo>
                    <a:pt x="103" y="26"/>
                  </a:lnTo>
                  <a:close/>
                  <a:moveTo>
                    <a:pt x="6" y="22"/>
                  </a:moveTo>
                  <a:lnTo>
                    <a:pt x="68" y="22"/>
                  </a:lnTo>
                  <a:lnTo>
                    <a:pt x="4" y="6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" name="Freeform 161"/>
            <p:cNvSpPr/>
            <p:nvPr/>
          </p:nvSpPr>
          <p:spPr bwMode="auto">
            <a:xfrm>
              <a:off x="5736852" y="3950458"/>
              <a:ext cx="206494" cy="83046"/>
            </a:xfrm>
            <a:custGeom>
              <a:avLst/>
              <a:gdLst>
                <a:gd name="T0" fmla="*/ 1 w 92"/>
                <a:gd name="T1" fmla="*/ 37 h 37"/>
                <a:gd name="T2" fmla="*/ 0 w 92"/>
                <a:gd name="T3" fmla="*/ 33 h 37"/>
                <a:gd name="T4" fmla="*/ 90 w 92"/>
                <a:gd name="T5" fmla="*/ 0 h 37"/>
                <a:gd name="T6" fmla="*/ 92 w 92"/>
                <a:gd name="T7" fmla="*/ 4 h 37"/>
                <a:gd name="T8" fmla="*/ 1 w 9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7">
                  <a:moveTo>
                    <a:pt x="1" y="37"/>
                  </a:moveTo>
                  <a:lnTo>
                    <a:pt x="0" y="33"/>
                  </a:lnTo>
                  <a:lnTo>
                    <a:pt x="90" y="0"/>
                  </a:lnTo>
                  <a:lnTo>
                    <a:pt x="92" y="4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" name="Freeform 162"/>
            <p:cNvSpPr/>
            <p:nvPr/>
          </p:nvSpPr>
          <p:spPr bwMode="auto">
            <a:xfrm>
              <a:off x="5745830" y="3950458"/>
              <a:ext cx="204249" cy="83046"/>
            </a:xfrm>
            <a:custGeom>
              <a:avLst/>
              <a:gdLst>
                <a:gd name="T0" fmla="*/ 90 w 91"/>
                <a:gd name="T1" fmla="*/ 37 h 37"/>
                <a:gd name="T2" fmla="*/ 0 w 91"/>
                <a:gd name="T3" fmla="*/ 4 h 37"/>
                <a:gd name="T4" fmla="*/ 1 w 91"/>
                <a:gd name="T5" fmla="*/ 0 h 37"/>
                <a:gd name="T6" fmla="*/ 91 w 91"/>
                <a:gd name="T7" fmla="*/ 33 h 37"/>
                <a:gd name="T8" fmla="*/ 90 w 91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7">
                  <a:moveTo>
                    <a:pt x="90" y="37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91" y="33"/>
                  </a:lnTo>
                  <a:lnTo>
                    <a:pt x="90" y="37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" name="Freeform 163"/>
            <p:cNvSpPr/>
            <p:nvPr/>
          </p:nvSpPr>
          <p:spPr bwMode="auto">
            <a:xfrm>
              <a:off x="5745830" y="3892101"/>
              <a:ext cx="188538" cy="67335"/>
            </a:xfrm>
            <a:custGeom>
              <a:avLst/>
              <a:gdLst>
                <a:gd name="T0" fmla="*/ 1 w 84"/>
                <a:gd name="T1" fmla="*/ 30 h 30"/>
                <a:gd name="T2" fmla="*/ 0 w 84"/>
                <a:gd name="T3" fmla="*/ 26 h 30"/>
                <a:gd name="T4" fmla="*/ 83 w 84"/>
                <a:gd name="T5" fmla="*/ 0 h 30"/>
                <a:gd name="T6" fmla="*/ 84 w 84"/>
                <a:gd name="T7" fmla="*/ 3 h 30"/>
                <a:gd name="T8" fmla="*/ 1 w 8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0">
                  <a:moveTo>
                    <a:pt x="1" y="30"/>
                  </a:moveTo>
                  <a:lnTo>
                    <a:pt x="0" y="26"/>
                  </a:lnTo>
                  <a:lnTo>
                    <a:pt x="83" y="0"/>
                  </a:lnTo>
                  <a:lnTo>
                    <a:pt x="84" y="3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" name="Freeform 164"/>
            <p:cNvSpPr/>
            <p:nvPr/>
          </p:nvSpPr>
          <p:spPr bwMode="auto">
            <a:xfrm>
              <a:off x="5752564" y="3892101"/>
              <a:ext cx="188538" cy="67335"/>
            </a:xfrm>
            <a:custGeom>
              <a:avLst/>
              <a:gdLst>
                <a:gd name="T0" fmla="*/ 83 w 84"/>
                <a:gd name="T1" fmla="*/ 30 h 30"/>
                <a:gd name="T2" fmla="*/ 0 w 84"/>
                <a:gd name="T3" fmla="*/ 3 h 30"/>
                <a:gd name="T4" fmla="*/ 1 w 84"/>
                <a:gd name="T5" fmla="*/ 0 h 30"/>
                <a:gd name="T6" fmla="*/ 84 w 84"/>
                <a:gd name="T7" fmla="*/ 26 h 30"/>
                <a:gd name="T8" fmla="*/ 83 w 8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0">
                  <a:moveTo>
                    <a:pt x="83" y="30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84" y="26"/>
                  </a:lnTo>
                  <a:lnTo>
                    <a:pt x="83" y="3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" name="Freeform 165"/>
            <p:cNvSpPr/>
            <p:nvPr/>
          </p:nvSpPr>
          <p:spPr bwMode="auto">
            <a:xfrm>
              <a:off x="5752564" y="3833744"/>
              <a:ext cx="175071" cy="65090"/>
            </a:xfrm>
            <a:custGeom>
              <a:avLst/>
              <a:gdLst>
                <a:gd name="T0" fmla="*/ 1 w 78"/>
                <a:gd name="T1" fmla="*/ 29 h 29"/>
                <a:gd name="T2" fmla="*/ 0 w 78"/>
                <a:gd name="T3" fmla="*/ 26 h 29"/>
                <a:gd name="T4" fmla="*/ 77 w 78"/>
                <a:gd name="T5" fmla="*/ 0 h 29"/>
                <a:gd name="T6" fmla="*/ 78 w 78"/>
                <a:gd name="T7" fmla="*/ 3 h 29"/>
                <a:gd name="T8" fmla="*/ 1 w 78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9">
                  <a:moveTo>
                    <a:pt x="1" y="29"/>
                  </a:moveTo>
                  <a:lnTo>
                    <a:pt x="0" y="26"/>
                  </a:lnTo>
                  <a:lnTo>
                    <a:pt x="77" y="0"/>
                  </a:lnTo>
                  <a:lnTo>
                    <a:pt x="78" y="3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" name="Freeform 166"/>
            <p:cNvSpPr/>
            <p:nvPr/>
          </p:nvSpPr>
          <p:spPr bwMode="auto">
            <a:xfrm>
              <a:off x="5759297" y="3833744"/>
              <a:ext cx="175071" cy="65090"/>
            </a:xfrm>
            <a:custGeom>
              <a:avLst/>
              <a:gdLst>
                <a:gd name="T0" fmla="*/ 77 w 78"/>
                <a:gd name="T1" fmla="*/ 29 h 29"/>
                <a:gd name="T2" fmla="*/ 0 w 78"/>
                <a:gd name="T3" fmla="*/ 3 h 29"/>
                <a:gd name="T4" fmla="*/ 1 w 78"/>
                <a:gd name="T5" fmla="*/ 0 h 29"/>
                <a:gd name="T6" fmla="*/ 78 w 78"/>
                <a:gd name="T7" fmla="*/ 26 h 29"/>
                <a:gd name="T8" fmla="*/ 77 w 78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9">
                  <a:moveTo>
                    <a:pt x="77" y="29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78" y="26"/>
                  </a:lnTo>
                  <a:lnTo>
                    <a:pt x="77" y="29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5759297" y="3775387"/>
              <a:ext cx="161604" cy="65090"/>
            </a:xfrm>
            <a:custGeom>
              <a:avLst/>
              <a:gdLst>
                <a:gd name="T0" fmla="*/ 1 w 72"/>
                <a:gd name="T1" fmla="*/ 29 h 29"/>
                <a:gd name="T2" fmla="*/ 0 w 72"/>
                <a:gd name="T3" fmla="*/ 26 h 29"/>
                <a:gd name="T4" fmla="*/ 71 w 72"/>
                <a:gd name="T5" fmla="*/ 0 h 29"/>
                <a:gd name="T6" fmla="*/ 72 w 72"/>
                <a:gd name="T7" fmla="*/ 4 h 29"/>
                <a:gd name="T8" fmla="*/ 1 w 72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9">
                  <a:moveTo>
                    <a:pt x="1" y="29"/>
                  </a:moveTo>
                  <a:lnTo>
                    <a:pt x="0" y="26"/>
                  </a:lnTo>
                  <a:lnTo>
                    <a:pt x="71" y="0"/>
                  </a:lnTo>
                  <a:lnTo>
                    <a:pt x="72" y="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5766031" y="3782121"/>
              <a:ext cx="161604" cy="58357"/>
            </a:xfrm>
            <a:custGeom>
              <a:avLst/>
              <a:gdLst>
                <a:gd name="T0" fmla="*/ 71 w 72"/>
                <a:gd name="T1" fmla="*/ 26 h 26"/>
                <a:gd name="T2" fmla="*/ 0 w 72"/>
                <a:gd name="T3" fmla="*/ 4 h 26"/>
                <a:gd name="T4" fmla="*/ 0 w 72"/>
                <a:gd name="T5" fmla="*/ 0 h 26"/>
                <a:gd name="T6" fmla="*/ 72 w 72"/>
                <a:gd name="T7" fmla="*/ 23 h 26"/>
                <a:gd name="T8" fmla="*/ 71 w 7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6">
                  <a:moveTo>
                    <a:pt x="71" y="2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72" y="23"/>
                  </a:lnTo>
                  <a:lnTo>
                    <a:pt x="71" y="2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5766031" y="3728253"/>
              <a:ext cx="150381" cy="62846"/>
            </a:xfrm>
            <a:custGeom>
              <a:avLst/>
              <a:gdLst>
                <a:gd name="T0" fmla="*/ 1 w 67"/>
                <a:gd name="T1" fmla="*/ 28 h 28"/>
                <a:gd name="T2" fmla="*/ 0 w 67"/>
                <a:gd name="T3" fmla="*/ 24 h 28"/>
                <a:gd name="T4" fmla="*/ 65 w 67"/>
                <a:gd name="T5" fmla="*/ 0 h 28"/>
                <a:gd name="T6" fmla="*/ 67 w 67"/>
                <a:gd name="T7" fmla="*/ 3 h 28"/>
                <a:gd name="T8" fmla="*/ 1 w 6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28">
                  <a:moveTo>
                    <a:pt x="1" y="28"/>
                  </a:moveTo>
                  <a:lnTo>
                    <a:pt x="0" y="24"/>
                  </a:lnTo>
                  <a:lnTo>
                    <a:pt x="65" y="0"/>
                  </a:lnTo>
                  <a:lnTo>
                    <a:pt x="67" y="3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5770520" y="3728253"/>
              <a:ext cx="150381" cy="56112"/>
            </a:xfrm>
            <a:custGeom>
              <a:avLst/>
              <a:gdLst>
                <a:gd name="T0" fmla="*/ 66 w 67"/>
                <a:gd name="T1" fmla="*/ 25 h 25"/>
                <a:gd name="T2" fmla="*/ 0 w 67"/>
                <a:gd name="T3" fmla="*/ 3 h 25"/>
                <a:gd name="T4" fmla="*/ 2 w 67"/>
                <a:gd name="T5" fmla="*/ 0 h 25"/>
                <a:gd name="T6" fmla="*/ 67 w 67"/>
                <a:gd name="T7" fmla="*/ 21 h 25"/>
                <a:gd name="T8" fmla="*/ 66 w 6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25">
                  <a:moveTo>
                    <a:pt x="66" y="25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67" y="21"/>
                  </a:lnTo>
                  <a:lnTo>
                    <a:pt x="66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" name="Freeform 171"/>
            <p:cNvSpPr/>
            <p:nvPr/>
          </p:nvSpPr>
          <p:spPr bwMode="auto">
            <a:xfrm>
              <a:off x="5770520" y="3678874"/>
              <a:ext cx="139159" cy="56112"/>
            </a:xfrm>
            <a:custGeom>
              <a:avLst/>
              <a:gdLst>
                <a:gd name="T0" fmla="*/ 2 w 62"/>
                <a:gd name="T1" fmla="*/ 25 h 25"/>
                <a:gd name="T2" fmla="*/ 0 w 62"/>
                <a:gd name="T3" fmla="*/ 22 h 25"/>
                <a:gd name="T4" fmla="*/ 61 w 62"/>
                <a:gd name="T5" fmla="*/ 0 h 25"/>
                <a:gd name="T6" fmla="*/ 62 w 62"/>
                <a:gd name="T7" fmla="*/ 4 h 25"/>
                <a:gd name="T8" fmla="*/ 2 w 62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5">
                  <a:moveTo>
                    <a:pt x="2" y="25"/>
                  </a:moveTo>
                  <a:lnTo>
                    <a:pt x="0" y="22"/>
                  </a:lnTo>
                  <a:lnTo>
                    <a:pt x="61" y="0"/>
                  </a:lnTo>
                  <a:lnTo>
                    <a:pt x="62" y="4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" name="Freeform 172"/>
            <p:cNvSpPr/>
            <p:nvPr/>
          </p:nvSpPr>
          <p:spPr bwMode="auto">
            <a:xfrm>
              <a:off x="5777253" y="3678874"/>
              <a:ext cx="139159" cy="56112"/>
            </a:xfrm>
            <a:custGeom>
              <a:avLst/>
              <a:gdLst>
                <a:gd name="T0" fmla="*/ 60 w 62"/>
                <a:gd name="T1" fmla="*/ 25 h 25"/>
                <a:gd name="T2" fmla="*/ 0 w 62"/>
                <a:gd name="T3" fmla="*/ 4 h 25"/>
                <a:gd name="T4" fmla="*/ 1 w 62"/>
                <a:gd name="T5" fmla="*/ 0 h 25"/>
                <a:gd name="T6" fmla="*/ 62 w 62"/>
                <a:gd name="T7" fmla="*/ 22 h 25"/>
                <a:gd name="T8" fmla="*/ 60 w 62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5">
                  <a:moveTo>
                    <a:pt x="60" y="25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62" y="22"/>
                  </a:lnTo>
                  <a:lnTo>
                    <a:pt x="60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" name="Freeform 173"/>
            <p:cNvSpPr/>
            <p:nvPr/>
          </p:nvSpPr>
          <p:spPr bwMode="auto">
            <a:xfrm>
              <a:off x="5777253" y="3631739"/>
              <a:ext cx="127936" cy="56112"/>
            </a:xfrm>
            <a:custGeom>
              <a:avLst/>
              <a:gdLst>
                <a:gd name="T0" fmla="*/ 1 w 57"/>
                <a:gd name="T1" fmla="*/ 25 h 25"/>
                <a:gd name="T2" fmla="*/ 0 w 57"/>
                <a:gd name="T3" fmla="*/ 21 h 25"/>
                <a:gd name="T4" fmla="*/ 56 w 57"/>
                <a:gd name="T5" fmla="*/ 0 h 25"/>
                <a:gd name="T6" fmla="*/ 57 w 57"/>
                <a:gd name="T7" fmla="*/ 5 h 25"/>
                <a:gd name="T8" fmla="*/ 1 w 5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5">
                  <a:moveTo>
                    <a:pt x="1" y="25"/>
                  </a:moveTo>
                  <a:lnTo>
                    <a:pt x="0" y="21"/>
                  </a:lnTo>
                  <a:lnTo>
                    <a:pt x="56" y="0"/>
                  </a:lnTo>
                  <a:lnTo>
                    <a:pt x="57" y="5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" name="Freeform 174"/>
            <p:cNvSpPr/>
            <p:nvPr/>
          </p:nvSpPr>
          <p:spPr bwMode="auto">
            <a:xfrm>
              <a:off x="5781742" y="3631739"/>
              <a:ext cx="127936" cy="56112"/>
            </a:xfrm>
            <a:custGeom>
              <a:avLst/>
              <a:gdLst>
                <a:gd name="T0" fmla="*/ 56 w 57"/>
                <a:gd name="T1" fmla="*/ 25 h 25"/>
                <a:gd name="T2" fmla="*/ 0 w 57"/>
                <a:gd name="T3" fmla="*/ 5 h 25"/>
                <a:gd name="T4" fmla="*/ 1 w 57"/>
                <a:gd name="T5" fmla="*/ 0 h 25"/>
                <a:gd name="T6" fmla="*/ 57 w 57"/>
                <a:gd name="T7" fmla="*/ 21 h 25"/>
                <a:gd name="T8" fmla="*/ 56 w 5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5">
                  <a:moveTo>
                    <a:pt x="56" y="25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57" y="21"/>
                  </a:lnTo>
                  <a:lnTo>
                    <a:pt x="56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" name="Freeform 175"/>
            <p:cNvSpPr/>
            <p:nvPr/>
          </p:nvSpPr>
          <p:spPr bwMode="auto">
            <a:xfrm>
              <a:off x="5781742" y="3586850"/>
              <a:ext cx="118958" cy="56112"/>
            </a:xfrm>
            <a:custGeom>
              <a:avLst/>
              <a:gdLst>
                <a:gd name="T0" fmla="*/ 1 w 53"/>
                <a:gd name="T1" fmla="*/ 25 h 25"/>
                <a:gd name="T2" fmla="*/ 0 w 53"/>
                <a:gd name="T3" fmla="*/ 21 h 25"/>
                <a:gd name="T4" fmla="*/ 51 w 53"/>
                <a:gd name="T5" fmla="*/ 0 h 25"/>
                <a:gd name="T6" fmla="*/ 53 w 53"/>
                <a:gd name="T7" fmla="*/ 3 h 25"/>
                <a:gd name="T8" fmla="*/ 1 w 53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5">
                  <a:moveTo>
                    <a:pt x="1" y="25"/>
                  </a:moveTo>
                  <a:lnTo>
                    <a:pt x="0" y="21"/>
                  </a:lnTo>
                  <a:lnTo>
                    <a:pt x="51" y="0"/>
                  </a:lnTo>
                  <a:lnTo>
                    <a:pt x="53" y="3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" name="Freeform 176"/>
            <p:cNvSpPr/>
            <p:nvPr/>
          </p:nvSpPr>
          <p:spPr bwMode="auto">
            <a:xfrm>
              <a:off x="5786231" y="3586850"/>
              <a:ext cx="118958" cy="56112"/>
            </a:xfrm>
            <a:custGeom>
              <a:avLst/>
              <a:gdLst>
                <a:gd name="T0" fmla="*/ 52 w 53"/>
                <a:gd name="T1" fmla="*/ 25 h 25"/>
                <a:gd name="T2" fmla="*/ 0 w 53"/>
                <a:gd name="T3" fmla="*/ 3 h 25"/>
                <a:gd name="T4" fmla="*/ 2 w 53"/>
                <a:gd name="T5" fmla="*/ 0 h 25"/>
                <a:gd name="T6" fmla="*/ 53 w 53"/>
                <a:gd name="T7" fmla="*/ 21 h 25"/>
                <a:gd name="T8" fmla="*/ 52 w 53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5">
                  <a:moveTo>
                    <a:pt x="52" y="25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53" y="21"/>
                  </a:lnTo>
                  <a:lnTo>
                    <a:pt x="52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" name="Freeform 177"/>
            <p:cNvSpPr/>
            <p:nvPr/>
          </p:nvSpPr>
          <p:spPr bwMode="auto">
            <a:xfrm>
              <a:off x="5786231" y="3537471"/>
              <a:ext cx="107736" cy="56112"/>
            </a:xfrm>
            <a:custGeom>
              <a:avLst/>
              <a:gdLst>
                <a:gd name="T0" fmla="*/ 2 w 48"/>
                <a:gd name="T1" fmla="*/ 25 h 25"/>
                <a:gd name="T2" fmla="*/ 0 w 48"/>
                <a:gd name="T3" fmla="*/ 22 h 25"/>
                <a:gd name="T4" fmla="*/ 47 w 48"/>
                <a:gd name="T5" fmla="*/ 0 h 25"/>
                <a:gd name="T6" fmla="*/ 48 w 48"/>
                <a:gd name="T7" fmla="*/ 4 h 25"/>
                <a:gd name="T8" fmla="*/ 2 w 48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5">
                  <a:moveTo>
                    <a:pt x="2" y="25"/>
                  </a:moveTo>
                  <a:lnTo>
                    <a:pt x="0" y="22"/>
                  </a:lnTo>
                  <a:lnTo>
                    <a:pt x="47" y="0"/>
                  </a:lnTo>
                  <a:lnTo>
                    <a:pt x="48" y="4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" name="Freeform 178"/>
            <p:cNvSpPr/>
            <p:nvPr/>
          </p:nvSpPr>
          <p:spPr bwMode="auto">
            <a:xfrm>
              <a:off x="5792965" y="3537471"/>
              <a:ext cx="107736" cy="56112"/>
            </a:xfrm>
            <a:custGeom>
              <a:avLst/>
              <a:gdLst>
                <a:gd name="T0" fmla="*/ 46 w 48"/>
                <a:gd name="T1" fmla="*/ 25 h 25"/>
                <a:gd name="T2" fmla="*/ 0 w 48"/>
                <a:gd name="T3" fmla="*/ 4 h 25"/>
                <a:gd name="T4" fmla="*/ 1 w 48"/>
                <a:gd name="T5" fmla="*/ 0 h 25"/>
                <a:gd name="T6" fmla="*/ 48 w 48"/>
                <a:gd name="T7" fmla="*/ 22 h 25"/>
                <a:gd name="T8" fmla="*/ 46 w 48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5">
                  <a:moveTo>
                    <a:pt x="46" y="25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48" y="22"/>
                  </a:lnTo>
                  <a:lnTo>
                    <a:pt x="46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" name="Freeform 179"/>
            <p:cNvSpPr/>
            <p:nvPr/>
          </p:nvSpPr>
          <p:spPr bwMode="auto">
            <a:xfrm>
              <a:off x="5792965" y="3490336"/>
              <a:ext cx="98758" cy="56112"/>
            </a:xfrm>
            <a:custGeom>
              <a:avLst/>
              <a:gdLst>
                <a:gd name="T0" fmla="*/ 1 w 44"/>
                <a:gd name="T1" fmla="*/ 25 h 25"/>
                <a:gd name="T2" fmla="*/ 0 w 44"/>
                <a:gd name="T3" fmla="*/ 21 h 25"/>
                <a:gd name="T4" fmla="*/ 41 w 44"/>
                <a:gd name="T5" fmla="*/ 0 h 25"/>
                <a:gd name="T6" fmla="*/ 44 w 44"/>
                <a:gd name="T7" fmla="*/ 4 h 25"/>
                <a:gd name="T8" fmla="*/ 1 w 44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5">
                  <a:moveTo>
                    <a:pt x="1" y="25"/>
                  </a:moveTo>
                  <a:lnTo>
                    <a:pt x="0" y="21"/>
                  </a:lnTo>
                  <a:lnTo>
                    <a:pt x="41" y="0"/>
                  </a:lnTo>
                  <a:lnTo>
                    <a:pt x="44" y="4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" name="Freeform 180"/>
            <p:cNvSpPr/>
            <p:nvPr/>
          </p:nvSpPr>
          <p:spPr bwMode="auto">
            <a:xfrm>
              <a:off x="5795209" y="3490336"/>
              <a:ext cx="98758" cy="56112"/>
            </a:xfrm>
            <a:custGeom>
              <a:avLst/>
              <a:gdLst>
                <a:gd name="T0" fmla="*/ 43 w 44"/>
                <a:gd name="T1" fmla="*/ 25 h 25"/>
                <a:gd name="T2" fmla="*/ 0 w 44"/>
                <a:gd name="T3" fmla="*/ 4 h 25"/>
                <a:gd name="T4" fmla="*/ 3 w 44"/>
                <a:gd name="T5" fmla="*/ 0 h 25"/>
                <a:gd name="T6" fmla="*/ 44 w 44"/>
                <a:gd name="T7" fmla="*/ 21 h 25"/>
                <a:gd name="T8" fmla="*/ 43 w 44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5">
                  <a:moveTo>
                    <a:pt x="43" y="25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44" y="21"/>
                  </a:lnTo>
                  <a:lnTo>
                    <a:pt x="43" y="25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" name="Freeform 181"/>
            <p:cNvSpPr/>
            <p:nvPr/>
          </p:nvSpPr>
          <p:spPr bwMode="auto">
            <a:xfrm>
              <a:off x="5795209" y="3445446"/>
              <a:ext cx="92024" cy="53868"/>
            </a:xfrm>
            <a:custGeom>
              <a:avLst/>
              <a:gdLst>
                <a:gd name="T0" fmla="*/ 3 w 41"/>
                <a:gd name="T1" fmla="*/ 24 h 24"/>
                <a:gd name="T2" fmla="*/ 0 w 41"/>
                <a:gd name="T3" fmla="*/ 20 h 24"/>
                <a:gd name="T4" fmla="*/ 39 w 41"/>
                <a:gd name="T5" fmla="*/ 0 h 24"/>
                <a:gd name="T6" fmla="*/ 41 w 41"/>
                <a:gd name="T7" fmla="*/ 4 h 24"/>
                <a:gd name="T8" fmla="*/ 3 w 41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4">
                  <a:moveTo>
                    <a:pt x="3" y="24"/>
                  </a:moveTo>
                  <a:lnTo>
                    <a:pt x="0" y="20"/>
                  </a:lnTo>
                  <a:lnTo>
                    <a:pt x="39" y="0"/>
                  </a:lnTo>
                  <a:lnTo>
                    <a:pt x="41" y="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" name="Freeform 182"/>
            <p:cNvSpPr/>
            <p:nvPr/>
          </p:nvSpPr>
          <p:spPr bwMode="auto">
            <a:xfrm>
              <a:off x="5799698" y="3445446"/>
              <a:ext cx="92024" cy="53868"/>
            </a:xfrm>
            <a:custGeom>
              <a:avLst/>
              <a:gdLst>
                <a:gd name="T0" fmla="*/ 38 w 41"/>
                <a:gd name="T1" fmla="*/ 24 h 24"/>
                <a:gd name="T2" fmla="*/ 0 w 41"/>
                <a:gd name="T3" fmla="*/ 4 h 24"/>
                <a:gd name="T4" fmla="*/ 3 w 41"/>
                <a:gd name="T5" fmla="*/ 0 h 24"/>
                <a:gd name="T6" fmla="*/ 41 w 41"/>
                <a:gd name="T7" fmla="*/ 20 h 24"/>
                <a:gd name="T8" fmla="*/ 38 w 41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4">
                  <a:moveTo>
                    <a:pt x="38" y="24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41" y="20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" name="Freeform 183"/>
            <p:cNvSpPr/>
            <p:nvPr/>
          </p:nvSpPr>
          <p:spPr bwMode="auto">
            <a:xfrm>
              <a:off x="5799698" y="3402801"/>
              <a:ext cx="83046" cy="51623"/>
            </a:xfrm>
            <a:custGeom>
              <a:avLst/>
              <a:gdLst>
                <a:gd name="T0" fmla="*/ 3 w 37"/>
                <a:gd name="T1" fmla="*/ 23 h 23"/>
                <a:gd name="T2" fmla="*/ 0 w 37"/>
                <a:gd name="T3" fmla="*/ 19 h 23"/>
                <a:gd name="T4" fmla="*/ 35 w 37"/>
                <a:gd name="T5" fmla="*/ 0 h 23"/>
                <a:gd name="T6" fmla="*/ 37 w 37"/>
                <a:gd name="T7" fmla="*/ 3 h 23"/>
                <a:gd name="T8" fmla="*/ 3 w 3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3" y="23"/>
                  </a:moveTo>
                  <a:lnTo>
                    <a:pt x="0" y="19"/>
                  </a:lnTo>
                  <a:lnTo>
                    <a:pt x="35" y="0"/>
                  </a:lnTo>
                  <a:lnTo>
                    <a:pt x="37" y="3"/>
                  </a:lnTo>
                  <a:lnTo>
                    <a:pt x="3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" name="Freeform 184"/>
            <p:cNvSpPr/>
            <p:nvPr/>
          </p:nvSpPr>
          <p:spPr bwMode="auto">
            <a:xfrm>
              <a:off x="5804187" y="3402801"/>
              <a:ext cx="83046" cy="51623"/>
            </a:xfrm>
            <a:custGeom>
              <a:avLst/>
              <a:gdLst>
                <a:gd name="T0" fmla="*/ 35 w 37"/>
                <a:gd name="T1" fmla="*/ 23 h 23"/>
                <a:gd name="T2" fmla="*/ 0 w 37"/>
                <a:gd name="T3" fmla="*/ 3 h 23"/>
                <a:gd name="T4" fmla="*/ 2 w 37"/>
                <a:gd name="T5" fmla="*/ 0 h 23"/>
                <a:gd name="T6" fmla="*/ 37 w 37"/>
                <a:gd name="T7" fmla="*/ 19 h 23"/>
                <a:gd name="T8" fmla="*/ 35 w 3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35" y="2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7" y="19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" name="Freeform 185"/>
            <p:cNvSpPr/>
            <p:nvPr/>
          </p:nvSpPr>
          <p:spPr bwMode="auto">
            <a:xfrm>
              <a:off x="5804187" y="3357911"/>
              <a:ext cx="74068" cy="51623"/>
            </a:xfrm>
            <a:custGeom>
              <a:avLst/>
              <a:gdLst>
                <a:gd name="T0" fmla="*/ 2 w 33"/>
                <a:gd name="T1" fmla="*/ 23 h 23"/>
                <a:gd name="T2" fmla="*/ 0 w 33"/>
                <a:gd name="T3" fmla="*/ 20 h 23"/>
                <a:gd name="T4" fmla="*/ 32 w 33"/>
                <a:gd name="T5" fmla="*/ 0 h 23"/>
                <a:gd name="T6" fmla="*/ 33 w 33"/>
                <a:gd name="T7" fmla="*/ 4 h 23"/>
                <a:gd name="T8" fmla="*/ 2 w 3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3">
                  <a:moveTo>
                    <a:pt x="2" y="23"/>
                  </a:moveTo>
                  <a:lnTo>
                    <a:pt x="0" y="20"/>
                  </a:lnTo>
                  <a:lnTo>
                    <a:pt x="32" y="0"/>
                  </a:lnTo>
                  <a:lnTo>
                    <a:pt x="33" y="4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" name="Freeform 186"/>
            <p:cNvSpPr/>
            <p:nvPr/>
          </p:nvSpPr>
          <p:spPr bwMode="auto">
            <a:xfrm>
              <a:off x="5808676" y="3357911"/>
              <a:ext cx="74068" cy="51623"/>
            </a:xfrm>
            <a:custGeom>
              <a:avLst/>
              <a:gdLst>
                <a:gd name="T0" fmla="*/ 31 w 33"/>
                <a:gd name="T1" fmla="*/ 23 h 23"/>
                <a:gd name="T2" fmla="*/ 0 w 33"/>
                <a:gd name="T3" fmla="*/ 4 h 23"/>
                <a:gd name="T4" fmla="*/ 2 w 33"/>
                <a:gd name="T5" fmla="*/ 0 h 23"/>
                <a:gd name="T6" fmla="*/ 33 w 33"/>
                <a:gd name="T7" fmla="*/ 20 h 23"/>
                <a:gd name="T8" fmla="*/ 31 w 3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3">
                  <a:moveTo>
                    <a:pt x="31" y="23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33" y="20"/>
                  </a:lnTo>
                  <a:lnTo>
                    <a:pt x="31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" name="Freeform 187"/>
            <p:cNvSpPr/>
            <p:nvPr/>
          </p:nvSpPr>
          <p:spPr bwMode="auto">
            <a:xfrm>
              <a:off x="5808676" y="3317510"/>
              <a:ext cx="69579" cy="49379"/>
            </a:xfrm>
            <a:custGeom>
              <a:avLst/>
              <a:gdLst>
                <a:gd name="T0" fmla="*/ 2 w 31"/>
                <a:gd name="T1" fmla="*/ 22 h 22"/>
                <a:gd name="T2" fmla="*/ 0 w 31"/>
                <a:gd name="T3" fmla="*/ 18 h 22"/>
                <a:gd name="T4" fmla="*/ 28 w 31"/>
                <a:gd name="T5" fmla="*/ 0 h 22"/>
                <a:gd name="T6" fmla="*/ 31 w 31"/>
                <a:gd name="T7" fmla="*/ 3 h 22"/>
                <a:gd name="T8" fmla="*/ 2 w 3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2" y="22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1" y="3"/>
                  </a:lnTo>
                  <a:lnTo>
                    <a:pt x="2" y="22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" name="Freeform 188"/>
            <p:cNvSpPr/>
            <p:nvPr/>
          </p:nvSpPr>
          <p:spPr bwMode="auto">
            <a:xfrm>
              <a:off x="5810921" y="3317510"/>
              <a:ext cx="67335" cy="47134"/>
            </a:xfrm>
            <a:custGeom>
              <a:avLst/>
              <a:gdLst>
                <a:gd name="T0" fmla="*/ 29 w 30"/>
                <a:gd name="T1" fmla="*/ 21 h 21"/>
                <a:gd name="T2" fmla="*/ 0 w 30"/>
                <a:gd name="T3" fmla="*/ 3 h 21"/>
                <a:gd name="T4" fmla="*/ 2 w 30"/>
                <a:gd name="T5" fmla="*/ 0 h 21"/>
                <a:gd name="T6" fmla="*/ 30 w 30"/>
                <a:gd name="T7" fmla="*/ 18 h 21"/>
                <a:gd name="T8" fmla="*/ 29 w 3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1">
                  <a:moveTo>
                    <a:pt x="29" y="21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0" y="18"/>
                  </a:lnTo>
                  <a:lnTo>
                    <a:pt x="29" y="21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" name="Freeform 189"/>
            <p:cNvSpPr/>
            <p:nvPr/>
          </p:nvSpPr>
          <p:spPr bwMode="auto">
            <a:xfrm>
              <a:off x="5808676" y="3272620"/>
              <a:ext cx="65090" cy="51623"/>
            </a:xfrm>
            <a:custGeom>
              <a:avLst/>
              <a:gdLst>
                <a:gd name="T0" fmla="*/ 4 w 29"/>
                <a:gd name="T1" fmla="*/ 23 h 23"/>
                <a:gd name="T2" fmla="*/ 0 w 29"/>
                <a:gd name="T3" fmla="*/ 20 h 23"/>
                <a:gd name="T4" fmla="*/ 26 w 29"/>
                <a:gd name="T5" fmla="*/ 0 h 23"/>
                <a:gd name="T6" fmla="*/ 29 w 29"/>
                <a:gd name="T7" fmla="*/ 2 h 23"/>
                <a:gd name="T8" fmla="*/ 4 w 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4" y="23"/>
                  </a:moveTo>
                  <a:lnTo>
                    <a:pt x="0" y="20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" name="Freeform 190"/>
            <p:cNvSpPr/>
            <p:nvPr/>
          </p:nvSpPr>
          <p:spPr bwMode="auto">
            <a:xfrm>
              <a:off x="5813165" y="3272620"/>
              <a:ext cx="65090" cy="51623"/>
            </a:xfrm>
            <a:custGeom>
              <a:avLst/>
              <a:gdLst>
                <a:gd name="T0" fmla="*/ 26 w 29"/>
                <a:gd name="T1" fmla="*/ 23 h 23"/>
                <a:gd name="T2" fmla="*/ 0 w 29"/>
                <a:gd name="T3" fmla="*/ 2 h 23"/>
                <a:gd name="T4" fmla="*/ 4 w 29"/>
                <a:gd name="T5" fmla="*/ 0 h 23"/>
                <a:gd name="T6" fmla="*/ 29 w 29"/>
                <a:gd name="T7" fmla="*/ 20 h 23"/>
                <a:gd name="T8" fmla="*/ 26 w 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26" y="23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9" y="20"/>
                  </a:lnTo>
                  <a:lnTo>
                    <a:pt x="26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" name="Freeform 191"/>
            <p:cNvSpPr/>
            <p:nvPr/>
          </p:nvSpPr>
          <p:spPr bwMode="auto">
            <a:xfrm>
              <a:off x="5813165" y="3232219"/>
              <a:ext cx="56112" cy="44890"/>
            </a:xfrm>
            <a:custGeom>
              <a:avLst/>
              <a:gdLst>
                <a:gd name="T0" fmla="*/ 4 w 25"/>
                <a:gd name="T1" fmla="*/ 20 h 20"/>
                <a:gd name="T2" fmla="*/ 0 w 25"/>
                <a:gd name="T3" fmla="*/ 18 h 20"/>
                <a:gd name="T4" fmla="*/ 23 w 25"/>
                <a:gd name="T5" fmla="*/ 0 h 20"/>
                <a:gd name="T6" fmla="*/ 25 w 25"/>
                <a:gd name="T7" fmla="*/ 3 h 20"/>
                <a:gd name="T8" fmla="*/ 4 w 25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0">
                  <a:moveTo>
                    <a:pt x="4" y="20"/>
                  </a:moveTo>
                  <a:lnTo>
                    <a:pt x="0" y="18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" name="Freeform 192"/>
            <p:cNvSpPr/>
            <p:nvPr/>
          </p:nvSpPr>
          <p:spPr bwMode="auto">
            <a:xfrm>
              <a:off x="5817654" y="3232219"/>
              <a:ext cx="56112" cy="44890"/>
            </a:xfrm>
            <a:custGeom>
              <a:avLst/>
              <a:gdLst>
                <a:gd name="T0" fmla="*/ 22 w 25"/>
                <a:gd name="T1" fmla="*/ 20 h 20"/>
                <a:gd name="T2" fmla="*/ 0 w 25"/>
                <a:gd name="T3" fmla="*/ 3 h 20"/>
                <a:gd name="T4" fmla="*/ 2 w 25"/>
                <a:gd name="T5" fmla="*/ 0 h 20"/>
                <a:gd name="T6" fmla="*/ 25 w 25"/>
                <a:gd name="T7" fmla="*/ 18 h 20"/>
                <a:gd name="T8" fmla="*/ 22 w 25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0">
                  <a:moveTo>
                    <a:pt x="22" y="2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5" y="18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" name="Freeform 193"/>
            <p:cNvSpPr/>
            <p:nvPr/>
          </p:nvSpPr>
          <p:spPr bwMode="auto">
            <a:xfrm>
              <a:off x="5817654" y="3191818"/>
              <a:ext cx="47134" cy="47134"/>
            </a:xfrm>
            <a:custGeom>
              <a:avLst/>
              <a:gdLst>
                <a:gd name="T0" fmla="*/ 3 w 21"/>
                <a:gd name="T1" fmla="*/ 21 h 21"/>
                <a:gd name="T2" fmla="*/ 0 w 21"/>
                <a:gd name="T3" fmla="*/ 18 h 21"/>
                <a:gd name="T4" fmla="*/ 19 w 21"/>
                <a:gd name="T5" fmla="*/ 0 h 21"/>
                <a:gd name="T6" fmla="*/ 21 w 21"/>
                <a:gd name="T7" fmla="*/ 2 h 21"/>
                <a:gd name="T8" fmla="*/ 3 w 2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3" y="21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" name="Freeform 194"/>
            <p:cNvSpPr/>
            <p:nvPr/>
          </p:nvSpPr>
          <p:spPr bwMode="auto">
            <a:xfrm>
              <a:off x="5824388" y="3191818"/>
              <a:ext cx="44890" cy="47134"/>
            </a:xfrm>
            <a:custGeom>
              <a:avLst/>
              <a:gdLst>
                <a:gd name="T0" fmla="*/ 18 w 20"/>
                <a:gd name="T1" fmla="*/ 21 h 21"/>
                <a:gd name="T2" fmla="*/ 0 w 20"/>
                <a:gd name="T3" fmla="*/ 2 h 21"/>
                <a:gd name="T4" fmla="*/ 3 w 20"/>
                <a:gd name="T5" fmla="*/ 0 h 21"/>
                <a:gd name="T6" fmla="*/ 20 w 20"/>
                <a:gd name="T7" fmla="*/ 18 h 21"/>
                <a:gd name="T8" fmla="*/ 18 w 2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2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0" y="18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" name="Freeform 195"/>
            <p:cNvSpPr/>
            <p:nvPr/>
          </p:nvSpPr>
          <p:spPr bwMode="auto">
            <a:xfrm>
              <a:off x="5822143" y="3155906"/>
              <a:ext cx="42645" cy="40401"/>
            </a:xfrm>
            <a:custGeom>
              <a:avLst/>
              <a:gdLst>
                <a:gd name="T0" fmla="*/ 2 w 19"/>
                <a:gd name="T1" fmla="*/ 18 h 18"/>
                <a:gd name="T2" fmla="*/ 0 w 19"/>
                <a:gd name="T3" fmla="*/ 16 h 18"/>
                <a:gd name="T4" fmla="*/ 15 w 19"/>
                <a:gd name="T5" fmla="*/ 0 h 18"/>
                <a:gd name="T6" fmla="*/ 19 w 19"/>
                <a:gd name="T7" fmla="*/ 3 h 18"/>
                <a:gd name="T8" fmla="*/ 2 w 19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2" y="18"/>
                  </a:moveTo>
                  <a:lnTo>
                    <a:pt x="0" y="16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" name="Freeform 196"/>
            <p:cNvSpPr/>
            <p:nvPr/>
          </p:nvSpPr>
          <p:spPr bwMode="auto">
            <a:xfrm>
              <a:off x="5824388" y="3155906"/>
              <a:ext cx="40401" cy="44890"/>
            </a:xfrm>
            <a:custGeom>
              <a:avLst/>
              <a:gdLst>
                <a:gd name="T0" fmla="*/ 14 w 18"/>
                <a:gd name="T1" fmla="*/ 20 h 20"/>
                <a:gd name="T2" fmla="*/ 0 w 18"/>
                <a:gd name="T3" fmla="*/ 3 h 20"/>
                <a:gd name="T4" fmla="*/ 3 w 18"/>
                <a:gd name="T5" fmla="*/ 0 h 20"/>
                <a:gd name="T6" fmla="*/ 18 w 18"/>
                <a:gd name="T7" fmla="*/ 17 h 20"/>
                <a:gd name="T8" fmla="*/ 14 w 18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4" y="2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8" y="17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" name="Freeform 197"/>
            <p:cNvSpPr/>
            <p:nvPr/>
          </p:nvSpPr>
          <p:spPr bwMode="auto">
            <a:xfrm>
              <a:off x="5824388" y="3122239"/>
              <a:ext cx="38156" cy="40401"/>
            </a:xfrm>
            <a:custGeom>
              <a:avLst/>
              <a:gdLst>
                <a:gd name="T0" fmla="*/ 3 w 17"/>
                <a:gd name="T1" fmla="*/ 18 h 18"/>
                <a:gd name="T2" fmla="*/ 0 w 17"/>
                <a:gd name="T3" fmla="*/ 15 h 18"/>
                <a:gd name="T4" fmla="*/ 13 w 17"/>
                <a:gd name="T5" fmla="*/ 0 h 18"/>
                <a:gd name="T6" fmla="*/ 17 w 17"/>
                <a:gd name="T7" fmla="*/ 4 h 18"/>
                <a:gd name="T8" fmla="*/ 3 w 17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3" y="18"/>
                  </a:moveTo>
                  <a:lnTo>
                    <a:pt x="0" y="15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" name="Freeform 198"/>
            <p:cNvSpPr/>
            <p:nvPr/>
          </p:nvSpPr>
          <p:spPr bwMode="auto">
            <a:xfrm>
              <a:off x="5826632" y="3122239"/>
              <a:ext cx="38156" cy="40401"/>
            </a:xfrm>
            <a:custGeom>
              <a:avLst/>
              <a:gdLst>
                <a:gd name="T0" fmla="*/ 13 w 17"/>
                <a:gd name="T1" fmla="*/ 18 h 18"/>
                <a:gd name="T2" fmla="*/ 0 w 17"/>
                <a:gd name="T3" fmla="*/ 4 h 18"/>
                <a:gd name="T4" fmla="*/ 3 w 17"/>
                <a:gd name="T5" fmla="*/ 0 h 18"/>
                <a:gd name="T6" fmla="*/ 17 w 17"/>
                <a:gd name="T7" fmla="*/ 15 h 18"/>
                <a:gd name="T8" fmla="*/ 13 w 17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18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17" y="15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5826632" y="3093061"/>
              <a:ext cx="31423" cy="35912"/>
            </a:xfrm>
            <a:custGeom>
              <a:avLst/>
              <a:gdLst>
                <a:gd name="T0" fmla="*/ 3 w 14"/>
                <a:gd name="T1" fmla="*/ 16 h 16"/>
                <a:gd name="T2" fmla="*/ 0 w 14"/>
                <a:gd name="T3" fmla="*/ 13 h 16"/>
                <a:gd name="T4" fmla="*/ 10 w 14"/>
                <a:gd name="T5" fmla="*/ 0 h 16"/>
                <a:gd name="T6" fmla="*/ 14 w 14"/>
                <a:gd name="T7" fmla="*/ 2 h 16"/>
                <a:gd name="T8" fmla="*/ 3 w 14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3" y="16"/>
                  </a:moveTo>
                  <a:lnTo>
                    <a:pt x="0" y="13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5828877" y="3093061"/>
              <a:ext cx="33667" cy="35912"/>
            </a:xfrm>
            <a:custGeom>
              <a:avLst/>
              <a:gdLst>
                <a:gd name="T0" fmla="*/ 11 w 15"/>
                <a:gd name="T1" fmla="*/ 16 h 16"/>
                <a:gd name="T2" fmla="*/ 0 w 15"/>
                <a:gd name="T3" fmla="*/ 2 h 16"/>
                <a:gd name="T4" fmla="*/ 3 w 15"/>
                <a:gd name="T5" fmla="*/ 0 h 16"/>
                <a:gd name="T6" fmla="*/ 15 w 15"/>
                <a:gd name="T7" fmla="*/ 13 h 16"/>
                <a:gd name="T8" fmla="*/ 11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16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5" y="13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5828877" y="3057149"/>
              <a:ext cx="26934" cy="40401"/>
            </a:xfrm>
            <a:custGeom>
              <a:avLst/>
              <a:gdLst>
                <a:gd name="T0" fmla="*/ 3 w 12"/>
                <a:gd name="T1" fmla="*/ 18 h 18"/>
                <a:gd name="T2" fmla="*/ 0 w 12"/>
                <a:gd name="T3" fmla="*/ 16 h 18"/>
                <a:gd name="T4" fmla="*/ 9 w 12"/>
                <a:gd name="T5" fmla="*/ 0 h 18"/>
                <a:gd name="T6" fmla="*/ 12 w 12"/>
                <a:gd name="T7" fmla="*/ 3 h 18"/>
                <a:gd name="T8" fmla="*/ 3 w 12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3" y="18"/>
                  </a:moveTo>
                  <a:lnTo>
                    <a:pt x="0" y="16"/>
                  </a:lnTo>
                  <a:lnTo>
                    <a:pt x="9" y="0"/>
                  </a:lnTo>
                  <a:lnTo>
                    <a:pt x="12" y="3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5831121" y="3057149"/>
              <a:ext cx="29178" cy="40401"/>
            </a:xfrm>
            <a:custGeom>
              <a:avLst/>
              <a:gdLst>
                <a:gd name="T0" fmla="*/ 8 w 13"/>
                <a:gd name="T1" fmla="*/ 18 h 18"/>
                <a:gd name="T2" fmla="*/ 0 w 13"/>
                <a:gd name="T3" fmla="*/ 3 h 18"/>
                <a:gd name="T4" fmla="*/ 4 w 13"/>
                <a:gd name="T5" fmla="*/ 0 h 18"/>
                <a:gd name="T6" fmla="*/ 13 w 13"/>
                <a:gd name="T7" fmla="*/ 16 h 18"/>
                <a:gd name="T8" fmla="*/ 8 w 13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8">
                  <a:moveTo>
                    <a:pt x="8" y="18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13" y="16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5743586" y="3333222"/>
              <a:ext cx="62846" cy="51623"/>
            </a:xfrm>
            <a:custGeom>
              <a:avLst/>
              <a:gdLst>
                <a:gd name="T0" fmla="*/ 25 w 28"/>
                <a:gd name="T1" fmla="*/ 23 h 23"/>
                <a:gd name="T2" fmla="*/ 0 w 28"/>
                <a:gd name="T3" fmla="*/ 3 h 23"/>
                <a:gd name="T4" fmla="*/ 3 w 28"/>
                <a:gd name="T5" fmla="*/ 0 h 23"/>
                <a:gd name="T6" fmla="*/ 28 w 28"/>
                <a:gd name="T7" fmla="*/ 19 h 23"/>
                <a:gd name="T8" fmla="*/ 25 w 2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5" y="2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8" y="19"/>
                  </a:lnTo>
                  <a:lnTo>
                    <a:pt x="25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5743586" y="3321999"/>
              <a:ext cx="62846" cy="62846"/>
            </a:xfrm>
            <a:custGeom>
              <a:avLst/>
              <a:gdLst>
                <a:gd name="T0" fmla="*/ 3 w 28"/>
                <a:gd name="T1" fmla="*/ 28 h 28"/>
                <a:gd name="T2" fmla="*/ 0 w 28"/>
                <a:gd name="T3" fmla="*/ 24 h 28"/>
                <a:gd name="T4" fmla="*/ 25 w 28"/>
                <a:gd name="T5" fmla="*/ 0 h 28"/>
                <a:gd name="T6" fmla="*/ 28 w 28"/>
                <a:gd name="T7" fmla="*/ 4 h 28"/>
                <a:gd name="T8" fmla="*/ 3 w 28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3" y="28"/>
                  </a:moveTo>
                  <a:lnTo>
                    <a:pt x="0" y="24"/>
                  </a:lnTo>
                  <a:lnTo>
                    <a:pt x="25" y="0"/>
                  </a:lnTo>
                  <a:lnTo>
                    <a:pt x="28" y="4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2" name="Freeform 206"/>
            <p:cNvSpPr/>
            <p:nvPr/>
          </p:nvSpPr>
          <p:spPr bwMode="auto">
            <a:xfrm>
              <a:off x="5696452" y="3339954"/>
              <a:ext cx="53868" cy="44890"/>
            </a:xfrm>
            <a:custGeom>
              <a:avLst/>
              <a:gdLst>
                <a:gd name="T0" fmla="*/ 21 w 24"/>
                <a:gd name="T1" fmla="*/ 20 h 20"/>
                <a:gd name="T2" fmla="*/ 0 w 24"/>
                <a:gd name="T3" fmla="*/ 4 h 20"/>
                <a:gd name="T4" fmla="*/ 3 w 24"/>
                <a:gd name="T5" fmla="*/ 0 h 20"/>
                <a:gd name="T6" fmla="*/ 24 w 24"/>
                <a:gd name="T7" fmla="*/ 16 h 20"/>
                <a:gd name="T8" fmla="*/ 21 w 2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1" y="2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24" y="16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3" name="Freeform 207"/>
            <p:cNvSpPr/>
            <p:nvPr/>
          </p:nvSpPr>
          <p:spPr bwMode="auto">
            <a:xfrm>
              <a:off x="5696452" y="3333221"/>
              <a:ext cx="53868" cy="51623"/>
            </a:xfrm>
            <a:custGeom>
              <a:avLst/>
              <a:gdLst>
                <a:gd name="T0" fmla="*/ 3 w 24"/>
                <a:gd name="T1" fmla="*/ 23 h 23"/>
                <a:gd name="T2" fmla="*/ 0 w 24"/>
                <a:gd name="T3" fmla="*/ 19 h 23"/>
                <a:gd name="T4" fmla="*/ 21 w 24"/>
                <a:gd name="T5" fmla="*/ 0 h 23"/>
                <a:gd name="T6" fmla="*/ 24 w 24"/>
                <a:gd name="T7" fmla="*/ 3 h 23"/>
                <a:gd name="T8" fmla="*/ 3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3" y="23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4" name="Freeform 208"/>
            <p:cNvSpPr/>
            <p:nvPr/>
          </p:nvSpPr>
          <p:spPr bwMode="auto">
            <a:xfrm>
              <a:off x="5651562" y="3348932"/>
              <a:ext cx="51623" cy="35912"/>
            </a:xfrm>
            <a:custGeom>
              <a:avLst/>
              <a:gdLst>
                <a:gd name="T0" fmla="*/ 20 w 23"/>
                <a:gd name="T1" fmla="*/ 16 h 16"/>
                <a:gd name="T2" fmla="*/ 0 w 23"/>
                <a:gd name="T3" fmla="*/ 3 h 16"/>
                <a:gd name="T4" fmla="*/ 1 w 23"/>
                <a:gd name="T5" fmla="*/ 0 h 16"/>
                <a:gd name="T6" fmla="*/ 23 w 23"/>
                <a:gd name="T7" fmla="*/ 12 h 16"/>
                <a:gd name="T8" fmla="*/ 20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0" y="16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23" y="12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5" name="Freeform 209"/>
            <p:cNvSpPr/>
            <p:nvPr/>
          </p:nvSpPr>
          <p:spPr bwMode="auto">
            <a:xfrm>
              <a:off x="5649317" y="3339954"/>
              <a:ext cx="53868" cy="44890"/>
            </a:xfrm>
            <a:custGeom>
              <a:avLst/>
              <a:gdLst>
                <a:gd name="T0" fmla="*/ 3 w 24"/>
                <a:gd name="T1" fmla="*/ 20 h 20"/>
                <a:gd name="T2" fmla="*/ 0 w 24"/>
                <a:gd name="T3" fmla="*/ 16 h 20"/>
                <a:gd name="T4" fmla="*/ 21 w 24"/>
                <a:gd name="T5" fmla="*/ 0 h 20"/>
                <a:gd name="T6" fmla="*/ 24 w 24"/>
                <a:gd name="T7" fmla="*/ 4 h 20"/>
                <a:gd name="T8" fmla="*/ 3 w 2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3" y="20"/>
                  </a:moveTo>
                  <a:lnTo>
                    <a:pt x="0" y="16"/>
                  </a:lnTo>
                  <a:lnTo>
                    <a:pt x="21" y="0"/>
                  </a:lnTo>
                  <a:lnTo>
                    <a:pt x="24" y="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6" name="Freeform 210"/>
            <p:cNvSpPr/>
            <p:nvPr/>
          </p:nvSpPr>
          <p:spPr bwMode="auto">
            <a:xfrm>
              <a:off x="5604427" y="3353421"/>
              <a:ext cx="49379" cy="29178"/>
            </a:xfrm>
            <a:custGeom>
              <a:avLst/>
              <a:gdLst>
                <a:gd name="T0" fmla="*/ 21 w 22"/>
                <a:gd name="T1" fmla="*/ 13 h 13"/>
                <a:gd name="T2" fmla="*/ 0 w 22"/>
                <a:gd name="T3" fmla="*/ 4 h 13"/>
                <a:gd name="T4" fmla="*/ 2 w 22"/>
                <a:gd name="T5" fmla="*/ 0 h 13"/>
                <a:gd name="T6" fmla="*/ 22 w 22"/>
                <a:gd name="T7" fmla="*/ 10 h 13"/>
                <a:gd name="T8" fmla="*/ 21 w 2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3">
                  <a:moveTo>
                    <a:pt x="21" y="13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2" y="1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7" name="Freeform 211"/>
            <p:cNvSpPr/>
            <p:nvPr/>
          </p:nvSpPr>
          <p:spPr bwMode="auto">
            <a:xfrm>
              <a:off x="5604427" y="3348932"/>
              <a:ext cx="49379" cy="35912"/>
            </a:xfrm>
            <a:custGeom>
              <a:avLst/>
              <a:gdLst>
                <a:gd name="T0" fmla="*/ 3 w 22"/>
                <a:gd name="T1" fmla="*/ 16 h 16"/>
                <a:gd name="T2" fmla="*/ 0 w 22"/>
                <a:gd name="T3" fmla="*/ 12 h 16"/>
                <a:gd name="T4" fmla="*/ 21 w 22"/>
                <a:gd name="T5" fmla="*/ 0 h 16"/>
                <a:gd name="T6" fmla="*/ 22 w 22"/>
                <a:gd name="T7" fmla="*/ 3 h 16"/>
                <a:gd name="T8" fmla="*/ 3 w 2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3" y="16"/>
                  </a:moveTo>
                  <a:lnTo>
                    <a:pt x="0" y="12"/>
                  </a:lnTo>
                  <a:lnTo>
                    <a:pt x="21" y="0"/>
                  </a:lnTo>
                  <a:lnTo>
                    <a:pt x="22" y="3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8" name="Freeform 212"/>
            <p:cNvSpPr/>
            <p:nvPr/>
          </p:nvSpPr>
          <p:spPr bwMode="auto">
            <a:xfrm>
              <a:off x="5564027" y="3362399"/>
              <a:ext cx="42645" cy="22445"/>
            </a:xfrm>
            <a:custGeom>
              <a:avLst/>
              <a:gdLst>
                <a:gd name="T0" fmla="*/ 17 w 19"/>
                <a:gd name="T1" fmla="*/ 10 h 10"/>
                <a:gd name="T2" fmla="*/ 0 w 19"/>
                <a:gd name="T3" fmla="*/ 4 h 10"/>
                <a:gd name="T4" fmla="*/ 1 w 19"/>
                <a:gd name="T5" fmla="*/ 0 h 10"/>
                <a:gd name="T6" fmla="*/ 19 w 19"/>
                <a:gd name="T7" fmla="*/ 6 h 10"/>
                <a:gd name="T8" fmla="*/ 17 w 19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7" y="10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19" y="6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9" name="Freeform 213"/>
            <p:cNvSpPr/>
            <p:nvPr/>
          </p:nvSpPr>
          <p:spPr bwMode="auto">
            <a:xfrm>
              <a:off x="5880500" y="3333221"/>
              <a:ext cx="62846" cy="51623"/>
            </a:xfrm>
            <a:custGeom>
              <a:avLst/>
              <a:gdLst>
                <a:gd name="T0" fmla="*/ 3 w 28"/>
                <a:gd name="T1" fmla="*/ 23 h 23"/>
                <a:gd name="T2" fmla="*/ 0 w 28"/>
                <a:gd name="T3" fmla="*/ 19 h 23"/>
                <a:gd name="T4" fmla="*/ 25 w 28"/>
                <a:gd name="T5" fmla="*/ 0 h 23"/>
                <a:gd name="T6" fmla="*/ 28 w 28"/>
                <a:gd name="T7" fmla="*/ 3 h 23"/>
                <a:gd name="T8" fmla="*/ 3 w 2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3" y="23"/>
                  </a:moveTo>
                  <a:lnTo>
                    <a:pt x="0" y="19"/>
                  </a:lnTo>
                  <a:lnTo>
                    <a:pt x="25" y="0"/>
                  </a:lnTo>
                  <a:lnTo>
                    <a:pt x="28" y="3"/>
                  </a:lnTo>
                  <a:lnTo>
                    <a:pt x="3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0" name="Freeform 214"/>
            <p:cNvSpPr/>
            <p:nvPr/>
          </p:nvSpPr>
          <p:spPr bwMode="auto">
            <a:xfrm>
              <a:off x="5880500" y="3324243"/>
              <a:ext cx="65090" cy="60601"/>
            </a:xfrm>
            <a:custGeom>
              <a:avLst/>
              <a:gdLst>
                <a:gd name="T0" fmla="*/ 25 w 29"/>
                <a:gd name="T1" fmla="*/ 27 h 27"/>
                <a:gd name="T2" fmla="*/ 0 w 29"/>
                <a:gd name="T3" fmla="*/ 3 h 27"/>
                <a:gd name="T4" fmla="*/ 3 w 29"/>
                <a:gd name="T5" fmla="*/ 0 h 27"/>
                <a:gd name="T6" fmla="*/ 29 w 29"/>
                <a:gd name="T7" fmla="*/ 24 h 27"/>
                <a:gd name="T8" fmla="*/ 25 w 29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7">
                  <a:moveTo>
                    <a:pt x="25" y="27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9" y="24"/>
                  </a:lnTo>
                  <a:lnTo>
                    <a:pt x="25" y="27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1" name="Freeform 215"/>
            <p:cNvSpPr/>
            <p:nvPr/>
          </p:nvSpPr>
          <p:spPr bwMode="auto">
            <a:xfrm>
              <a:off x="5936613" y="3339954"/>
              <a:ext cx="53868" cy="44890"/>
            </a:xfrm>
            <a:custGeom>
              <a:avLst/>
              <a:gdLst>
                <a:gd name="T0" fmla="*/ 3 w 24"/>
                <a:gd name="T1" fmla="*/ 20 h 20"/>
                <a:gd name="T2" fmla="*/ 0 w 24"/>
                <a:gd name="T3" fmla="*/ 16 h 20"/>
                <a:gd name="T4" fmla="*/ 21 w 24"/>
                <a:gd name="T5" fmla="*/ 0 h 20"/>
                <a:gd name="T6" fmla="*/ 24 w 24"/>
                <a:gd name="T7" fmla="*/ 4 h 20"/>
                <a:gd name="T8" fmla="*/ 3 w 2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3" y="20"/>
                  </a:moveTo>
                  <a:lnTo>
                    <a:pt x="0" y="16"/>
                  </a:lnTo>
                  <a:lnTo>
                    <a:pt x="21" y="0"/>
                  </a:lnTo>
                  <a:lnTo>
                    <a:pt x="24" y="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2" name="Freeform 216"/>
            <p:cNvSpPr/>
            <p:nvPr/>
          </p:nvSpPr>
          <p:spPr bwMode="auto">
            <a:xfrm>
              <a:off x="5936613" y="3333221"/>
              <a:ext cx="53868" cy="51623"/>
            </a:xfrm>
            <a:custGeom>
              <a:avLst/>
              <a:gdLst>
                <a:gd name="T0" fmla="*/ 21 w 24"/>
                <a:gd name="T1" fmla="*/ 23 h 23"/>
                <a:gd name="T2" fmla="*/ 0 w 24"/>
                <a:gd name="T3" fmla="*/ 3 h 23"/>
                <a:gd name="T4" fmla="*/ 4 w 24"/>
                <a:gd name="T5" fmla="*/ 0 h 23"/>
                <a:gd name="T6" fmla="*/ 24 w 24"/>
                <a:gd name="T7" fmla="*/ 20 h 23"/>
                <a:gd name="T8" fmla="*/ 21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21" y="23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24" y="20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3" name="Freeform 217"/>
            <p:cNvSpPr/>
            <p:nvPr/>
          </p:nvSpPr>
          <p:spPr bwMode="auto">
            <a:xfrm>
              <a:off x="5983747" y="3348932"/>
              <a:ext cx="51623" cy="38156"/>
            </a:xfrm>
            <a:custGeom>
              <a:avLst/>
              <a:gdLst>
                <a:gd name="T0" fmla="*/ 3 w 23"/>
                <a:gd name="T1" fmla="*/ 17 h 17"/>
                <a:gd name="T2" fmla="*/ 0 w 23"/>
                <a:gd name="T3" fmla="*/ 12 h 17"/>
                <a:gd name="T4" fmla="*/ 22 w 23"/>
                <a:gd name="T5" fmla="*/ 0 h 17"/>
                <a:gd name="T6" fmla="*/ 23 w 23"/>
                <a:gd name="T7" fmla="*/ 4 h 17"/>
                <a:gd name="T8" fmla="*/ 3 w 23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7">
                  <a:moveTo>
                    <a:pt x="3" y="17"/>
                  </a:moveTo>
                  <a:lnTo>
                    <a:pt x="0" y="12"/>
                  </a:lnTo>
                  <a:lnTo>
                    <a:pt x="22" y="0"/>
                  </a:lnTo>
                  <a:lnTo>
                    <a:pt x="23" y="4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4" name="Freeform 218"/>
            <p:cNvSpPr/>
            <p:nvPr/>
          </p:nvSpPr>
          <p:spPr bwMode="auto">
            <a:xfrm>
              <a:off x="5983747" y="3339954"/>
              <a:ext cx="53868" cy="44890"/>
            </a:xfrm>
            <a:custGeom>
              <a:avLst/>
              <a:gdLst>
                <a:gd name="T0" fmla="*/ 22 w 24"/>
                <a:gd name="T1" fmla="*/ 20 h 20"/>
                <a:gd name="T2" fmla="*/ 0 w 24"/>
                <a:gd name="T3" fmla="*/ 4 h 20"/>
                <a:gd name="T4" fmla="*/ 3 w 24"/>
                <a:gd name="T5" fmla="*/ 0 h 20"/>
                <a:gd name="T6" fmla="*/ 24 w 24"/>
                <a:gd name="T7" fmla="*/ 16 h 20"/>
                <a:gd name="T8" fmla="*/ 22 w 2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2" y="2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24" y="16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5" name="Freeform 219"/>
            <p:cNvSpPr/>
            <p:nvPr/>
          </p:nvSpPr>
          <p:spPr bwMode="auto">
            <a:xfrm>
              <a:off x="6033126" y="3355666"/>
              <a:ext cx="49379" cy="29178"/>
            </a:xfrm>
            <a:custGeom>
              <a:avLst/>
              <a:gdLst>
                <a:gd name="T0" fmla="*/ 1 w 22"/>
                <a:gd name="T1" fmla="*/ 13 h 13"/>
                <a:gd name="T2" fmla="*/ 0 w 22"/>
                <a:gd name="T3" fmla="*/ 9 h 13"/>
                <a:gd name="T4" fmla="*/ 20 w 22"/>
                <a:gd name="T5" fmla="*/ 0 h 13"/>
                <a:gd name="T6" fmla="*/ 22 w 22"/>
                <a:gd name="T7" fmla="*/ 4 h 13"/>
                <a:gd name="T8" fmla="*/ 1 w 2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3">
                  <a:moveTo>
                    <a:pt x="1" y="13"/>
                  </a:moveTo>
                  <a:lnTo>
                    <a:pt x="0" y="9"/>
                  </a:lnTo>
                  <a:lnTo>
                    <a:pt x="20" y="0"/>
                  </a:lnTo>
                  <a:lnTo>
                    <a:pt x="22" y="4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" name="Freeform 220"/>
            <p:cNvSpPr/>
            <p:nvPr/>
          </p:nvSpPr>
          <p:spPr bwMode="auto">
            <a:xfrm>
              <a:off x="6033126" y="3348932"/>
              <a:ext cx="49379" cy="35912"/>
            </a:xfrm>
            <a:custGeom>
              <a:avLst/>
              <a:gdLst>
                <a:gd name="T0" fmla="*/ 19 w 22"/>
                <a:gd name="T1" fmla="*/ 16 h 16"/>
                <a:gd name="T2" fmla="*/ 0 w 22"/>
                <a:gd name="T3" fmla="*/ 4 h 16"/>
                <a:gd name="T4" fmla="*/ 2 w 22"/>
                <a:gd name="T5" fmla="*/ 0 h 16"/>
                <a:gd name="T6" fmla="*/ 22 w 22"/>
                <a:gd name="T7" fmla="*/ 12 h 16"/>
                <a:gd name="T8" fmla="*/ 19 w 2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19" y="1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2" y="12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7" name="Freeform 221"/>
            <p:cNvSpPr/>
            <p:nvPr/>
          </p:nvSpPr>
          <p:spPr bwMode="auto">
            <a:xfrm>
              <a:off x="6080260" y="3362399"/>
              <a:ext cx="42645" cy="24689"/>
            </a:xfrm>
            <a:custGeom>
              <a:avLst/>
              <a:gdLst>
                <a:gd name="T0" fmla="*/ 2 w 19"/>
                <a:gd name="T1" fmla="*/ 11 h 11"/>
                <a:gd name="T2" fmla="*/ 0 w 19"/>
                <a:gd name="T3" fmla="*/ 6 h 11"/>
                <a:gd name="T4" fmla="*/ 18 w 19"/>
                <a:gd name="T5" fmla="*/ 0 h 11"/>
                <a:gd name="T6" fmla="*/ 19 w 19"/>
                <a:gd name="T7" fmla="*/ 4 h 11"/>
                <a:gd name="T8" fmla="*/ 2 w 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2" y="11"/>
                  </a:moveTo>
                  <a:lnTo>
                    <a:pt x="0" y="6"/>
                  </a:lnTo>
                  <a:lnTo>
                    <a:pt x="18" y="0"/>
                  </a:lnTo>
                  <a:lnTo>
                    <a:pt x="19" y="4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8" name="Freeform 222"/>
            <p:cNvSpPr/>
            <p:nvPr/>
          </p:nvSpPr>
          <p:spPr bwMode="auto">
            <a:xfrm>
              <a:off x="5739097" y="3497069"/>
              <a:ext cx="53868" cy="38156"/>
            </a:xfrm>
            <a:custGeom>
              <a:avLst/>
              <a:gdLst>
                <a:gd name="T0" fmla="*/ 21 w 24"/>
                <a:gd name="T1" fmla="*/ 17 h 17"/>
                <a:gd name="T2" fmla="*/ 0 w 24"/>
                <a:gd name="T3" fmla="*/ 3 h 17"/>
                <a:gd name="T4" fmla="*/ 3 w 24"/>
                <a:gd name="T5" fmla="*/ 0 h 17"/>
                <a:gd name="T6" fmla="*/ 24 w 24"/>
                <a:gd name="T7" fmla="*/ 14 h 17"/>
                <a:gd name="T8" fmla="*/ 21 w 24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1" y="17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4" y="14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9" name="Freeform 223"/>
            <p:cNvSpPr/>
            <p:nvPr/>
          </p:nvSpPr>
          <p:spPr bwMode="auto">
            <a:xfrm>
              <a:off x="5739097" y="3483602"/>
              <a:ext cx="58357" cy="53868"/>
            </a:xfrm>
            <a:custGeom>
              <a:avLst/>
              <a:gdLst>
                <a:gd name="T0" fmla="*/ 3 w 26"/>
                <a:gd name="T1" fmla="*/ 24 h 24"/>
                <a:gd name="T2" fmla="*/ 0 w 26"/>
                <a:gd name="T3" fmla="*/ 21 h 24"/>
                <a:gd name="T4" fmla="*/ 24 w 26"/>
                <a:gd name="T5" fmla="*/ 0 h 24"/>
                <a:gd name="T6" fmla="*/ 26 w 26"/>
                <a:gd name="T7" fmla="*/ 3 h 24"/>
                <a:gd name="T8" fmla="*/ 3 w 2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3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26" y="3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0" name="Freeform 224"/>
            <p:cNvSpPr/>
            <p:nvPr/>
          </p:nvSpPr>
          <p:spPr bwMode="auto">
            <a:xfrm>
              <a:off x="5696452" y="3506047"/>
              <a:ext cx="47134" cy="31423"/>
            </a:xfrm>
            <a:custGeom>
              <a:avLst/>
              <a:gdLst>
                <a:gd name="T0" fmla="*/ 19 w 21"/>
                <a:gd name="T1" fmla="*/ 14 h 14"/>
                <a:gd name="T2" fmla="*/ 0 w 21"/>
                <a:gd name="T3" fmla="*/ 5 h 14"/>
                <a:gd name="T4" fmla="*/ 2 w 21"/>
                <a:gd name="T5" fmla="*/ 0 h 14"/>
                <a:gd name="T6" fmla="*/ 21 w 21"/>
                <a:gd name="T7" fmla="*/ 10 h 14"/>
                <a:gd name="T8" fmla="*/ 19 w 21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19" y="14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21" y="10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1" name="Freeform 225"/>
            <p:cNvSpPr/>
            <p:nvPr/>
          </p:nvSpPr>
          <p:spPr bwMode="auto">
            <a:xfrm>
              <a:off x="5696452" y="3497069"/>
              <a:ext cx="49379" cy="40401"/>
            </a:xfrm>
            <a:custGeom>
              <a:avLst/>
              <a:gdLst>
                <a:gd name="T0" fmla="*/ 2 w 22"/>
                <a:gd name="T1" fmla="*/ 18 h 18"/>
                <a:gd name="T2" fmla="*/ 0 w 22"/>
                <a:gd name="T3" fmla="*/ 15 h 18"/>
                <a:gd name="T4" fmla="*/ 19 w 22"/>
                <a:gd name="T5" fmla="*/ 0 h 18"/>
                <a:gd name="T6" fmla="*/ 22 w 22"/>
                <a:gd name="T7" fmla="*/ 3 h 18"/>
                <a:gd name="T8" fmla="*/ 2 w 22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2" y="18"/>
                  </a:moveTo>
                  <a:lnTo>
                    <a:pt x="0" y="15"/>
                  </a:lnTo>
                  <a:lnTo>
                    <a:pt x="19" y="0"/>
                  </a:lnTo>
                  <a:lnTo>
                    <a:pt x="22" y="3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2" name="Freeform 226"/>
            <p:cNvSpPr/>
            <p:nvPr/>
          </p:nvSpPr>
          <p:spPr bwMode="auto">
            <a:xfrm>
              <a:off x="5667273" y="3515025"/>
              <a:ext cx="33667" cy="22445"/>
            </a:xfrm>
            <a:custGeom>
              <a:avLst/>
              <a:gdLst>
                <a:gd name="T0" fmla="*/ 13 w 15"/>
                <a:gd name="T1" fmla="*/ 10 h 10"/>
                <a:gd name="T2" fmla="*/ 0 w 15"/>
                <a:gd name="T3" fmla="*/ 4 h 10"/>
                <a:gd name="T4" fmla="*/ 1 w 15"/>
                <a:gd name="T5" fmla="*/ 0 h 10"/>
                <a:gd name="T6" fmla="*/ 15 w 15"/>
                <a:gd name="T7" fmla="*/ 6 h 10"/>
                <a:gd name="T8" fmla="*/ 13 w 15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3" y="10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15" y="6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3" name="Freeform 227"/>
            <p:cNvSpPr/>
            <p:nvPr/>
          </p:nvSpPr>
          <p:spPr bwMode="auto">
            <a:xfrm>
              <a:off x="5893967" y="3494824"/>
              <a:ext cx="53868" cy="40401"/>
            </a:xfrm>
            <a:custGeom>
              <a:avLst/>
              <a:gdLst>
                <a:gd name="T0" fmla="*/ 3 w 24"/>
                <a:gd name="T1" fmla="*/ 18 h 18"/>
                <a:gd name="T2" fmla="*/ 0 w 24"/>
                <a:gd name="T3" fmla="*/ 14 h 18"/>
                <a:gd name="T4" fmla="*/ 21 w 24"/>
                <a:gd name="T5" fmla="*/ 0 h 18"/>
                <a:gd name="T6" fmla="*/ 24 w 24"/>
                <a:gd name="T7" fmla="*/ 4 h 18"/>
                <a:gd name="T8" fmla="*/ 3 w 24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3" y="18"/>
                  </a:moveTo>
                  <a:lnTo>
                    <a:pt x="0" y="14"/>
                  </a:lnTo>
                  <a:lnTo>
                    <a:pt x="21" y="0"/>
                  </a:lnTo>
                  <a:lnTo>
                    <a:pt x="24" y="4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4" name="Freeform 228"/>
            <p:cNvSpPr/>
            <p:nvPr/>
          </p:nvSpPr>
          <p:spPr bwMode="auto">
            <a:xfrm>
              <a:off x="5889478" y="3483602"/>
              <a:ext cx="58357" cy="51623"/>
            </a:xfrm>
            <a:custGeom>
              <a:avLst/>
              <a:gdLst>
                <a:gd name="T0" fmla="*/ 23 w 26"/>
                <a:gd name="T1" fmla="*/ 23 h 23"/>
                <a:gd name="T2" fmla="*/ 0 w 26"/>
                <a:gd name="T3" fmla="*/ 2 h 23"/>
                <a:gd name="T4" fmla="*/ 2 w 26"/>
                <a:gd name="T5" fmla="*/ 0 h 23"/>
                <a:gd name="T6" fmla="*/ 26 w 26"/>
                <a:gd name="T7" fmla="*/ 20 h 23"/>
                <a:gd name="T8" fmla="*/ 23 w 2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3">
                  <a:moveTo>
                    <a:pt x="23" y="2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6" y="20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5" name="Freeform 229"/>
            <p:cNvSpPr/>
            <p:nvPr/>
          </p:nvSpPr>
          <p:spPr bwMode="auto">
            <a:xfrm>
              <a:off x="5941102" y="3506047"/>
              <a:ext cx="49379" cy="31423"/>
            </a:xfrm>
            <a:custGeom>
              <a:avLst/>
              <a:gdLst>
                <a:gd name="T0" fmla="*/ 2 w 22"/>
                <a:gd name="T1" fmla="*/ 14 h 14"/>
                <a:gd name="T2" fmla="*/ 0 w 22"/>
                <a:gd name="T3" fmla="*/ 10 h 14"/>
                <a:gd name="T4" fmla="*/ 20 w 22"/>
                <a:gd name="T5" fmla="*/ 0 h 14"/>
                <a:gd name="T6" fmla="*/ 22 w 22"/>
                <a:gd name="T7" fmla="*/ 4 h 14"/>
                <a:gd name="T8" fmla="*/ 2 w 2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4">
                  <a:moveTo>
                    <a:pt x="2" y="14"/>
                  </a:moveTo>
                  <a:lnTo>
                    <a:pt x="0" y="10"/>
                  </a:lnTo>
                  <a:lnTo>
                    <a:pt x="20" y="0"/>
                  </a:lnTo>
                  <a:lnTo>
                    <a:pt x="22" y="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6" name="Freeform 230"/>
            <p:cNvSpPr/>
            <p:nvPr/>
          </p:nvSpPr>
          <p:spPr bwMode="auto">
            <a:xfrm>
              <a:off x="5941102" y="3494824"/>
              <a:ext cx="49379" cy="40401"/>
            </a:xfrm>
            <a:custGeom>
              <a:avLst/>
              <a:gdLst>
                <a:gd name="T0" fmla="*/ 19 w 22"/>
                <a:gd name="T1" fmla="*/ 18 h 18"/>
                <a:gd name="T2" fmla="*/ 0 w 22"/>
                <a:gd name="T3" fmla="*/ 4 h 18"/>
                <a:gd name="T4" fmla="*/ 3 w 22"/>
                <a:gd name="T5" fmla="*/ 0 h 18"/>
                <a:gd name="T6" fmla="*/ 22 w 22"/>
                <a:gd name="T7" fmla="*/ 15 h 18"/>
                <a:gd name="T8" fmla="*/ 19 w 22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9" y="18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22" y="15"/>
                  </a:lnTo>
                  <a:lnTo>
                    <a:pt x="19" y="18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7" name="Freeform 231"/>
            <p:cNvSpPr/>
            <p:nvPr/>
          </p:nvSpPr>
          <p:spPr bwMode="auto">
            <a:xfrm>
              <a:off x="5985992" y="3515025"/>
              <a:ext cx="33667" cy="22445"/>
            </a:xfrm>
            <a:custGeom>
              <a:avLst/>
              <a:gdLst>
                <a:gd name="T0" fmla="*/ 2 w 15"/>
                <a:gd name="T1" fmla="*/ 10 h 10"/>
                <a:gd name="T2" fmla="*/ 0 w 15"/>
                <a:gd name="T3" fmla="*/ 6 h 10"/>
                <a:gd name="T4" fmla="*/ 13 w 15"/>
                <a:gd name="T5" fmla="*/ 0 h 10"/>
                <a:gd name="T6" fmla="*/ 15 w 15"/>
                <a:gd name="T7" fmla="*/ 3 h 10"/>
                <a:gd name="T8" fmla="*/ 2 w 15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2" y="10"/>
                  </a:moveTo>
                  <a:lnTo>
                    <a:pt x="0" y="6"/>
                  </a:lnTo>
                  <a:lnTo>
                    <a:pt x="13" y="0"/>
                  </a:lnTo>
                  <a:lnTo>
                    <a:pt x="15" y="3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8" name="Freeform 232"/>
            <p:cNvSpPr/>
            <p:nvPr/>
          </p:nvSpPr>
          <p:spPr bwMode="auto">
            <a:xfrm>
              <a:off x="5864789" y="3149172"/>
              <a:ext cx="40401" cy="35912"/>
            </a:xfrm>
            <a:custGeom>
              <a:avLst/>
              <a:gdLst>
                <a:gd name="T0" fmla="*/ 15 w 18"/>
                <a:gd name="T1" fmla="*/ 16 h 16"/>
                <a:gd name="T2" fmla="*/ 0 w 18"/>
                <a:gd name="T3" fmla="*/ 3 h 16"/>
                <a:gd name="T4" fmla="*/ 2 w 18"/>
                <a:gd name="T5" fmla="*/ 0 h 16"/>
                <a:gd name="T6" fmla="*/ 18 w 18"/>
                <a:gd name="T7" fmla="*/ 14 h 16"/>
                <a:gd name="T8" fmla="*/ 15 w 1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5" y="16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18" y="14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9" name="Freeform 233"/>
            <p:cNvSpPr/>
            <p:nvPr/>
          </p:nvSpPr>
          <p:spPr bwMode="auto">
            <a:xfrm>
              <a:off x="5864789" y="3149172"/>
              <a:ext cx="40401" cy="44890"/>
            </a:xfrm>
            <a:custGeom>
              <a:avLst/>
              <a:gdLst>
                <a:gd name="T0" fmla="*/ 2 w 18"/>
                <a:gd name="T1" fmla="*/ 20 h 20"/>
                <a:gd name="T2" fmla="*/ 0 w 18"/>
                <a:gd name="T3" fmla="*/ 17 h 20"/>
                <a:gd name="T4" fmla="*/ 15 w 18"/>
                <a:gd name="T5" fmla="*/ 0 h 20"/>
                <a:gd name="T6" fmla="*/ 18 w 18"/>
                <a:gd name="T7" fmla="*/ 2 h 20"/>
                <a:gd name="T8" fmla="*/ 2 w 18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2" y="20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0" name="Freeform 234"/>
            <p:cNvSpPr/>
            <p:nvPr/>
          </p:nvSpPr>
          <p:spPr bwMode="auto">
            <a:xfrm>
              <a:off x="5898456" y="3146928"/>
              <a:ext cx="40401" cy="29178"/>
            </a:xfrm>
            <a:custGeom>
              <a:avLst/>
              <a:gdLst>
                <a:gd name="T0" fmla="*/ 16 w 18"/>
                <a:gd name="T1" fmla="*/ 13 h 13"/>
                <a:gd name="T2" fmla="*/ 0 w 18"/>
                <a:gd name="T3" fmla="*/ 4 h 13"/>
                <a:gd name="T4" fmla="*/ 3 w 18"/>
                <a:gd name="T5" fmla="*/ 0 h 13"/>
                <a:gd name="T6" fmla="*/ 18 w 18"/>
                <a:gd name="T7" fmla="*/ 8 h 13"/>
                <a:gd name="T8" fmla="*/ 16 w 18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6" y="13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1" name="Freeform 235"/>
            <p:cNvSpPr/>
            <p:nvPr/>
          </p:nvSpPr>
          <p:spPr bwMode="auto">
            <a:xfrm>
              <a:off x="5898456" y="3149172"/>
              <a:ext cx="42645" cy="35912"/>
            </a:xfrm>
            <a:custGeom>
              <a:avLst/>
              <a:gdLst>
                <a:gd name="T0" fmla="*/ 3 w 19"/>
                <a:gd name="T1" fmla="*/ 16 h 16"/>
                <a:gd name="T2" fmla="*/ 0 w 19"/>
                <a:gd name="T3" fmla="*/ 14 h 16"/>
                <a:gd name="T4" fmla="*/ 16 w 19"/>
                <a:gd name="T5" fmla="*/ 0 h 16"/>
                <a:gd name="T6" fmla="*/ 19 w 19"/>
                <a:gd name="T7" fmla="*/ 3 h 16"/>
                <a:gd name="T8" fmla="*/ 3 w 19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3" y="16"/>
                  </a:moveTo>
                  <a:lnTo>
                    <a:pt x="0" y="14"/>
                  </a:lnTo>
                  <a:lnTo>
                    <a:pt x="16" y="0"/>
                  </a:lnTo>
                  <a:lnTo>
                    <a:pt x="19" y="3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2" name="Freeform 236"/>
            <p:cNvSpPr/>
            <p:nvPr/>
          </p:nvSpPr>
          <p:spPr bwMode="auto">
            <a:xfrm>
              <a:off x="5781743" y="3149172"/>
              <a:ext cx="40401" cy="35912"/>
            </a:xfrm>
            <a:custGeom>
              <a:avLst/>
              <a:gdLst>
                <a:gd name="T0" fmla="*/ 3 w 18"/>
                <a:gd name="T1" fmla="*/ 16 h 16"/>
                <a:gd name="T2" fmla="*/ 0 w 18"/>
                <a:gd name="T3" fmla="*/ 14 h 16"/>
                <a:gd name="T4" fmla="*/ 16 w 18"/>
                <a:gd name="T5" fmla="*/ 0 h 16"/>
                <a:gd name="T6" fmla="*/ 18 w 18"/>
                <a:gd name="T7" fmla="*/ 3 h 16"/>
                <a:gd name="T8" fmla="*/ 3 w 1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3" y="16"/>
                  </a:moveTo>
                  <a:lnTo>
                    <a:pt x="0" y="14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3" name="Freeform 237"/>
            <p:cNvSpPr/>
            <p:nvPr/>
          </p:nvSpPr>
          <p:spPr bwMode="auto">
            <a:xfrm>
              <a:off x="5781743" y="3149172"/>
              <a:ext cx="42645" cy="44890"/>
            </a:xfrm>
            <a:custGeom>
              <a:avLst/>
              <a:gdLst>
                <a:gd name="T0" fmla="*/ 16 w 19"/>
                <a:gd name="T1" fmla="*/ 20 h 20"/>
                <a:gd name="T2" fmla="*/ 0 w 19"/>
                <a:gd name="T3" fmla="*/ 2 h 20"/>
                <a:gd name="T4" fmla="*/ 3 w 19"/>
                <a:gd name="T5" fmla="*/ 0 h 20"/>
                <a:gd name="T6" fmla="*/ 19 w 19"/>
                <a:gd name="T7" fmla="*/ 17 h 20"/>
                <a:gd name="T8" fmla="*/ 16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6" y="2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9" y="17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4" name="Freeform 238"/>
            <p:cNvSpPr/>
            <p:nvPr/>
          </p:nvSpPr>
          <p:spPr bwMode="auto">
            <a:xfrm>
              <a:off x="5748075" y="3146928"/>
              <a:ext cx="40401" cy="29178"/>
            </a:xfrm>
            <a:custGeom>
              <a:avLst/>
              <a:gdLst>
                <a:gd name="T0" fmla="*/ 2 w 18"/>
                <a:gd name="T1" fmla="*/ 13 h 13"/>
                <a:gd name="T2" fmla="*/ 0 w 18"/>
                <a:gd name="T3" fmla="*/ 8 h 13"/>
                <a:gd name="T4" fmla="*/ 15 w 18"/>
                <a:gd name="T5" fmla="*/ 0 h 13"/>
                <a:gd name="T6" fmla="*/ 18 w 18"/>
                <a:gd name="T7" fmla="*/ 4 h 13"/>
                <a:gd name="T8" fmla="*/ 2 w 18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2" y="13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18" y="4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5" name="Freeform 239"/>
            <p:cNvSpPr/>
            <p:nvPr/>
          </p:nvSpPr>
          <p:spPr bwMode="auto">
            <a:xfrm>
              <a:off x="5748075" y="3149172"/>
              <a:ext cx="40401" cy="35912"/>
            </a:xfrm>
            <a:custGeom>
              <a:avLst/>
              <a:gdLst>
                <a:gd name="T0" fmla="*/ 15 w 18"/>
                <a:gd name="T1" fmla="*/ 16 h 16"/>
                <a:gd name="T2" fmla="*/ 0 w 18"/>
                <a:gd name="T3" fmla="*/ 3 h 16"/>
                <a:gd name="T4" fmla="*/ 2 w 18"/>
                <a:gd name="T5" fmla="*/ 0 h 16"/>
                <a:gd name="T6" fmla="*/ 18 w 18"/>
                <a:gd name="T7" fmla="*/ 14 h 16"/>
                <a:gd name="T8" fmla="*/ 15 w 1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5" y="16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18" y="14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6" name="Freeform 240"/>
            <p:cNvSpPr/>
            <p:nvPr/>
          </p:nvSpPr>
          <p:spPr bwMode="auto">
            <a:xfrm>
              <a:off x="5727875" y="3149172"/>
              <a:ext cx="24689" cy="20200"/>
            </a:xfrm>
            <a:custGeom>
              <a:avLst/>
              <a:gdLst>
                <a:gd name="T0" fmla="*/ 2 w 11"/>
                <a:gd name="T1" fmla="*/ 9 h 9"/>
                <a:gd name="T2" fmla="*/ 0 w 11"/>
                <a:gd name="T3" fmla="*/ 6 h 9"/>
                <a:gd name="T4" fmla="*/ 9 w 11"/>
                <a:gd name="T5" fmla="*/ 0 h 9"/>
                <a:gd name="T6" fmla="*/ 11 w 11"/>
                <a:gd name="T7" fmla="*/ 3 h 9"/>
                <a:gd name="T8" fmla="*/ 2 w 11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2" y="9"/>
                  </a:moveTo>
                  <a:lnTo>
                    <a:pt x="0" y="6"/>
                  </a:lnTo>
                  <a:lnTo>
                    <a:pt x="9" y="0"/>
                  </a:lnTo>
                  <a:lnTo>
                    <a:pt x="11" y="3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7" name="Freeform 241"/>
            <p:cNvSpPr/>
            <p:nvPr/>
          </p:nvSpPr>
          <p:spPr bwMode="auto">
            <a:xfrm>
              <a:off x="5934368" y="3146928"/>
              <a:ext cx="29178" cy="20200"/>
            </a:xfrm>
            <a:custGeom>
              <a:avLst/>
              <a:gdLst>
                <a:gd name="T0" fmla="*/ 11 w 13"/>
                <a:gd name="T1" fmla="*/ 9 h 9"/>
                <a:gd name="T2" fmla="*/ 0 w 13"/>
                <a:gd name="T3" fmla="*/ 4 h 9"/>
                <a:gd name="T4" fmla="*/ 2 w 13"/>
                <a:gd name="T5" fmla="*/ 0 h 9"/>
                <a:gd name="T6" fmla="*/ 13 w 13"/>
                <a:gd name="T7" fmla="*/ 6 h 9"/>
                <a:gd name="T8" fmla="*/ 11 w 1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1" y="9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13" y="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8" name="Freeform 242"/>
            <p:cNvSpPr/>
            <p:nvPr/>
          </p:nvSpPr>
          <p:spPr bwMode="auto">
            <a:xfrm>
              <a:off x="6010681" y="3144683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7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9" name="Freeform 243"/>
            <p:cNvSpPr/>
            <p:nvPr/>
          </p:nvSpPr>
          <p:spPr bwMode="auto">
            <a:xfrm>
              <a:off x="6010681" y="3160395"/>
              <a:ext cx="38156" cy="17956"/>
            </a:xfrm>
            <a:custGeom>
              <a:avLst/>
              <a:gdLst>
                <a:gd name="T0" fmla="*/ 20 w 20"/>
                <a:gd name="T1" fmla="*/ 5 h 9"/>
                <a:gd name="T2" fmla="*/ 15 w 20"/>
                <a:gd name="T3" fmla="*/ 9 h 9"/>
                <a:gd name="T4" fmla="*/ 5 w 20"/>
                <a:gd name="T5" fmla="*/ 9 h 9"/>
                <a:gd name="T6" fmla="*/ 0 w 20"/>
                <a:gd name="T7" fmla="*/ 5 h 9"/>
                <a:gd name="T8" fmla="*/ 5 w 20"/>
                <a:gd name="T9" fmla="*/ 0 h 9"/>
                <a:gd name="T10" fmla="*/ 15 w 20"/>
                <a:gd name="T11" fmla="*/ 0 h 9"/>
                <a:gd name="T12" fmla="*/ 20 w 20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20" y="5"/>
                  </a:moveTo>
                  <a:cubicBezTo>
                    <a:pt x="20" y="7"/>
                    <a:pt x="18" y="9"/>
                    <a:pt x="1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0" name="Freeform 244"/>
            <p:cNvSpPr/>
            <p:nvPr/>
          </p:nvSpPr>
          <p:spPr bwMode="auto">
            <a:xfrm>
              <a:off x="6010681" y="3178351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1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1" name="Freeform 245"/>
            <p:cNvSpPr/>
            <p:nvPr/>
          </p:nvSpPr>
          <p:spPr bwMode="auto">
            <a:xfrm>
              <a:off x="6010681" y="3194062"/>
              <a:ext cx="38156" cy="13467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2" name="Freeform 246"/>
            <p:cNvSpPr/>
            <p:nvPr/>
          </p:nvSpPr>
          <p:spPr bwMode="auto">
            <a:xfrm>
              <a:off x="6093727" y="3539714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7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3" name="Freeform 247"/>
            <p:cNvSpPr/>
            <p:nvPr/>
          </p:nvSpPr>
          <p:spPr bwMode="auto">
            <a:xfrm>
              <a:off x="6093727" y="3555426"/>
              <a:ext cx="38156" cy="17956"/>
            </a:xfrm>
            <a:custGeom>
              <a:avLst/>
              <a:gdLst>
                <a:gd name="T0" fmla="*/ 20 w 20"/>
                <a:gd name="T1" fmla="*/ 5 h 9"/>
                <a:gd name="T2" fmla="*/ 15 w 20"/>
                <a:gd name="T3" fmla="*/ 9 h 9"/>
                <a:gd name="T4" fmla="*/ 5 w 20"/>
                <a:gd name="T5" fmla="*/ 9 h 9"/>
                <a:gd name="T6" fmla="*/ 0 w 20"/>
                <a:gd name="T7" fmla="*/ 5 h 9"/>
                <a:gd name="T8" fmla="*/ 5 w 20"/>
                <a:gd name="T9" fmla="*/ 0 h 9"/>
                <a:gd name="T10" fmla="*/ 15 w 20"/>
                <a:gd name="T11" fmla="*/ 0 h 9"/>
                <a:gd name="T12" fmla="*/ 20 w 20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20" y="5"/>
                  </a:moveTo>
                  <a:cubicBezTo>
                    <a:pt x="20" y="7"/>
                    <a:pt x="18" y="9"/>
                    <a:pt x="1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4" name="Freeform 248"/>
            <p:cNvSpPr/>
            <p:nvPr/>
          </p:nvSpPr>
          <p:spPr bwMode="auto">
            <a:xfrm>
              <a:off x="6093727" y="3573382"/>
              <a:ext cx="38156" cy="13467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5" name="Freeform 249"/>
            <p:cNvSpPr/>
            <p:nvPr/>
          </p:nvSpPr>
          <p:spPr bwMode="auto">
            <a:xfrm>
              <a:off x="6093727" y="3586849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6" name="Freeform 250"/>
            <p:cNvSpPr/>
            <p:nvPr/>
          </p:nvSpPr>
          <p:spPr bwMode="auto">
            <a:xfrm>
              <a:off x="5548315" y="3541959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7" name="Freeform 251"/>
            <p:cNvSpPr/>
            <p:nvPr/>
          </p:nvSpPr>
          <p:spPr bwMode="auto">
            <a:xfrm>
              <a:off x="5548315" y="3557670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8" name="Freeform 252"/>
            <p:cNvSpPr/>
            <p:nvPr/>
          </p:nvSpPr>
          <p:spPr bwMode="auto">
            <a:xfrm>
              <a:off x="5548315" y="3573382"/>
              <a:ext cx="38156" cy="13467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9" name="Freeform 253"/>
            <p:cNvSpPr/>
            <p:nvPr/>
          </p:nvSpPr>
          <p:spPr bwMode="auto">
            <a:xfrm>
              <a:off x="5548315" y="3586849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7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0" name="Freeform 254"/>
            <p:cNvSpPr/>
            <p:nvPr/>
          </p:nvSpPr>
          <p:spPr bwMode="auto">
            <a:xfrm>
              <a:off x="5633606" y="3144683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7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1" name="Freeform 255"/>
            <p:cNvSpPr/>
            <p:nvPr/>
          </p:nvSpPr>
          <p:spPr bwMode="auto">
            <a:xfrm>
              <a:off x="5633606" y="3160395"/>
              <a:ext cx="38156" cy="17956"/>
            </a:xfrm>
            <a:custGeom>
              <a:avLst/>
              <a:gdLst>
                <a:gd name="T0" fmla="*/ 20 w 20"/>
                <a:gd name="T1" fmla="*/ 5 h 9"/>
                <a:gd name="T2" fmla="*/ 15 w 20"/>
                <a:gd name="T3" fmla="*/ 9 h 9"/>
                <a:gd name="T4" fmla="*/ 5 w 20"/>
                <a:gd name="T5" fmla="*/ 9 h 9"/>
                <a:gd name="T6" fmla="*/ 0 w 20"/>
                <a:gd name="T7" fmla="*/ 5 h 9"/>
                <a:gd name="T8" fmla="*/ 5 w 20"/>
                <a:gd name="T9" fmla="*/ 0 h 9"/>
                <a:gd name="T10" fmla="*/ 15 w 20"/>
                <a:gd name="T11" fmla="*/ 0 h 9"/>
                <a:gd name="T12" fmla="*/ 20 w 20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20" y="5"/>
                  </a:moveTo>
                  <a:cubicBezTo>
                    <a:pt x="20" y="7"/>
                    <a:pt x="18" y="9"/>
                    <a:pt x="1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2" name="Freeform 256"/>
            <p:cNvSpPr/>
            <p:nvPr/>
          </p:nvSpPr>
          <p:spPr bwMode="auto">
            <a:xfrm>
              <a:off x="5633606" y="3178351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1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3" name="Freeform 257"/>
            <p:cNvSpPr/>
            <p:nvPr/>
          </p:nvSpPr>
          <p:spPr bwMode="auto">
            <a:xfrm>
              <a:off x="5633606" y="3194062"/>
              <a:ext cx="38156" cy="13467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4" name="Freeform 258"/>
            <p:cNvSpPr/>
            <p:nvPr/>
          </p:nvSpPr>
          <p:spPr bwMode="auto">
            <a:xfrm>
              <a:off x="6172285" y="3389333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5" name="Freeform 259"/>
            <p:cNvSpPr/>
            <p:nvPr/>
          </p:nvSpPr>
          <p:spPr bwMode="auto">
            <a:xfrm>
              <a:off x="6172285" y="3405045"/>
              <a:ext cx="38156" cy="13467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7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6" name="Freeform 260"/>
            <p:cNvSpPr/>
            <p:nvPr/>
          </p:nvSpPr>
          <p:spPr bwMode="auto">
            <a:xfrm>
              <a:off x="6172285" y="3418512"/>
              <a:ext cx="38156" cy="17956"/>
            </a:xfrm>
            <a:custGeom>
              <a:avLst/>
              <a:gdLst>
                <a:gd name="T0" fmla="*/ 20 w 20"/>
                <a:gd name="T1" fmla="*/ 5 h 9"/>
                <a:gd name="T2" fmla="*/ 15 w 20"/>
                <a:gd name="T3" fmla="*/ 9 h 9"/>
                <a:gd name="T4" fmla="*/ 5 w 20"/>
                <a:gd name="T5" fmla="*/ 9 h 9"/>
                <a:gd name="T6" fmla="*/ 0 w 20"/>
                <a:gd name="T7" fmla="*/ 5 h 9"/>
                <a:gd name="T8" fmla="*/ 5 w 20"/>
                <a:gd name="T9" fmla="*/ 0 h 9"/>
                <a:gd name="T10" fmla="*/ 15 w 20"/>
                <a:gd name="T11" fmla="*/ 0 h 9"/>
                <a:gd name="T12" fmla="*/ 20 w 20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20" y="5"/>
                  </a:moveTo>
                  <a:cubicBezTo>
                    <a:pt x="20" y="7"/>
                    <a:pt x="18" y="9"/>
                    <a:pt x="1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7" name="Freeform 261"/>
            <p:cNvSpPr/>
            <p:nvPr/>
          </p:nvSpPr>
          <p:spPr bwMode="auto">
            <a:xfrm>
              <a:off x="6172285" y="3436468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1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8" name="Freeform 262"/>
            <p:cNvSpPr/>
            <p:nvPr/>
          </p:nvSpPr>
          <p:spPr bwMode="auto">
            <a:xfrm>
              <a:off x="6172285" y="3452179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9" name="Freeform 263"/>
            <p:cNvSpPr/>
            <p:nvPr/>
          </p:nvSpPr>
          <p:spPr bwMode="auto">
            <a:xfrm>
              <a:off x="6172285" y="3467890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0" name="Freeform 264"/>
            <p:cNvSpPr/>
            <p:nvPr/>
          </p:nvSpPr>
          <p:spPr bwMode="auto">
            <a:xfrm>
              <a:off x="5476491" y="3389333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7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1" name="Freeform 265"/>
            <p:cNvSpPr/>
            <p:nvPr/>
          </p:nvSpPr>
          <p:spPr bwMode="auto">
            <a:xfrm>
              <a:off x="5476491" y="3405045"/>
              <a:ext cx="38156" cy="15711"/>
            </a:xfrm>
            <a:custGeom>
              <a:avLst/>
              <a:gdLst>
                <a:gd name="T0" fmla="*/ 20 w 20"/>
                <a:gd name="T1" fmla="*/ 4 h 9"/>
                <a:gd name="T2" fmla="*/ 15 w 20"/>
                <a:gd name="T3" fmla="*/ 9 h 9"/>
                <a:gd name="T4" fmla="*/ 5 w 20"/>
                <a:gd name="T5" fmla="*/ 9 h 9"/>
                <a:gd name="T6" fmla="*/ 0 w 20"/>
                <a:gd name="T7" fmla="*/ 4 h 9"/>
                <a:gd name="T8" fmla="*/ 5 w 20"/>
                <a:gd name="T9" fmla="*/ 0 h 9"/>
                <a:gd name="T10" fmla="*/ 15 w 20"/>
                <a:gd name="T11" fmla="*/ 0 h 9"/>
                <a:gd name="T12" fmla="*/ 20 w 2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20" y="4"/>
                  </a:moveTo>
                  <a:cubicBezTo>
                    <a:pt x="20" y="7"/>
                    <a:pt x="18" y="9"/>
                    <a:pt x="1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2" name="Freeform 266"/>
            <p:cNvSpPr/>
            <p:nvPr/>
          </p:nvSpPr>
          <p:spPr bwMode="auto">
            <a:xfrm>
              <a:off x="5476491" y="3420756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1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3" name="Freeform 267"/>
            <p:cNvSpPr/>
            <p:nvPr/>
          </p:nvSpPr>
          <p:spPr bwMode="auto">
            <a:xfrm>
              <a:off x="5476491" y="3436468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4" name="Freeform 268"/>
            <p:cNvSpPr/>
            <p:nvPr/>
          </p:nvSpPr>
          <p:spPr bwMode="auto">
            <a:xfrm>
              <a:off x="5476491" y="3452179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6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5" name="Freeform 269"/>
            <p:cNvSpPr/>
            <p:nvPr/>
          </p:nvSpPr>
          <p:spPr bwMode="auto">
            <a:xfrm>
              <a:off x="5476491" y="3467890"/>
              <a:ext cx="38156" cy="15711"/>
            </a:xfrm>
            <a:custGeom>
              <a:avLst/>
              <a:gdLst>
                <a:gd name="T0" fmla="*/ 20 w 20"/>
                <a:gd name="T1" fmla="*/ 4 h 8"/>
                <a:gd name="T2" fmla="*/ 15 w 20"/>
                <a:gd name="T3" fmla="*/ 8 h 8"/>
                <a:gd name="T4" fmla="*/ 5 w 20"/>
                <a:gd name="T5" fmla="*/ 8 h 8"/>
                <a:gd name="T6" fmla="*/ 0 w 20"/>
                <a:gd name="T7" fmla="*/ 4 h 8"/>
                <a:gd name="T8" fmla="*/ 5 w 20"/>
                <a:gd name="T9" fmla="*/ 0 h 8"/>
                <a:gd name="T10" fmla="*/ 15 w 20"/>
                <a:gd name="T11" fmla="*/ 0 h 8"/>
                <a:gd name="T12" fmla="*/ 20 w 2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20" y="4"/>
                  </a:moveTo>
                  <a:cubicBezTo>
                    <a:pt x="20" y="7"/>
                    <a:pt x="18" y="8"/>
                    <a:pt x="1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4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6" name="Rectangle 287"/>
            <p:cNvSpPr>
              <a:spLocks noChangeArrowheads="1"/>
            </p:cNvSpPr>
            <p:nvPr/>
          </p:nvSpPr>
          <p:spPr bwMode="auto">
            <a:xfrm>
              <a:off x="5876011" y="3977391"/>
              <a:ext cx="26934" cy="426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7" name="Freeform 288"/>
            <p:cNvSpPr/>
            <p:nvPr/>
          </p:nvSpPr>
          <p:spPr bwMode="auto">
            <a:xfrm>
              <a:off x="5186951" y="3719274"/>
              <a:ext cx="107736" cy="280562"/>
            </a:xfrm>
            <a:custGeom>
              <a:avLst/>
              <a:gdLst>
                <a:gd name="T0" fmla="*/ 28 w 56"/>
                <a:gd name="T1" fmla="*/ 0 h 145"/>
                <a:gd name="T2" fmla="*/ 0 w 56"/>
                <a:gd name="T3" fmla="*/ 28 h 145"/>
                <a:gd name="T4" fmla="*/ 0 w 56"/>
                <a:gd name="T5" fmla="*/ 145 h 145"/>
                <a:gd name="T6" fmla="*/ 56 w 56"/>
                <a:gd name="T7" fmla="*/ 145 h 145"/>
                <a:gd name="T8" fmla="*/ 56 w 56"/>
                <a:gd name="T9" fmla="*/ 28 h 145"/>
                <a:gd name="T10" fmla="*/ 28 w 56"/>
                <a:gd name="T1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45"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56" y="145"/>
                    <a:pt x="56" y="145"/>
                    <a:pt x="56" y="14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8" name="Rectangle 289"/>
            <p:cNvSpPr>
              <a:spLocks noChangeArrowheads="1"/>
            </p:cNvSpPr>
            <p:nvPr/>
          </p:nvSpPr>
          <p:spPr bwMode="auto">
            <a:xfrm>
              <a:off x="5180218" y="3952701"/>
              <a:ext cx="121203" cy="4489"/>
            </a:xfrm>
            <a:prstGeom prst="rect">
              <a:avLst/>
            </a:pr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9" name="Rectangle 290"/>
            <p:cNvSpPr>
              <a:spLocks noChangeArrowheads="1"/>
            </p:cNvSpPr>
            <p:nvPr/>
          </p:nvSpPr>
          <p:spPr bwMode="auto">
            <a:xfrm>
              <a:off x="5180218" y="3905567"/>
              <a:ext cx="121203" cy="4489"/>
            </a:xfrm>
            <a:prstGeom prst="rect">
              <a:avLst/>
            </a:pr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0" name="Rectangle 291"/>
            <p:cNvSpPr>
              <a:spLocks noChangeArrowheads="1"/>
            </p:cNvSpPr>
            <p:nvPr/>
          </p:nvSpPr>
          <p:spPr bwMode="auto">
            <a:xfrm>
              <a:off x="5180218" y="3853943"/>
              <a:ext cx="121203" cy="4489"/>
            </a:xfrm>
            <a:prstGeom prst="rect">
              <a:avLst/>
            </a:pr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1" name="Rectangle 292"/>
            <p:cNvSpPr>
              <a:spLocks noChangeArrowheads="1"/>
            </p:cNvSpPr>
            <p:nvPr/>
          </p:nvSpPr>
          <p:spPr bwMode="auto">
            <a:xfrm>
              <a:off x="5180218" y="3802320"/>
              <a:ext cx="121203" cy="6733"/>
            </a:xfrm>
            <a:prstGeom prst="rect">
              <a:avLst/>
            </a:pr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2" name="Freeform 293"/>
            <p:cNvSpPr/>
            <p:nvPr/>
          </p:nvSpPr>
          <p:spPr bwMode="auto">
            <a:xfrm>
              <a:off x="5611161" y="3629494"/>
              <a:ext cx="314229" cy="361364"/>
            </a:xfrm>
            <a:custGeom>
              <a:avLst/>
              <a:gdLst>
                <a:gd name="T0" fmla="*/ 163 w 163"/>
                <a:gd name="T1" fmla="*/ 187 h 187"/>
                <a:gd name="T2" fmla="*/ 134 w 163"/>
                <a:gd name="T3" fmla="*/ 102 h 187"/>
                <a:gd name="T4" fmla="*/ 128 w 163"/>
                <a:gd name="T5" fmla="*/ 0 h 187"/>
                <a:gd name="T6" fmla="*/ 128 w 163"/>
                <a:gd name="T7" fmla="*/ 0 h 187"/>
                <a:gd name="T8" fmla="*/ 82 w 163"/>
                <a:gd name="T9" fmla="*/ 0 h 187"/>
                <a:gd name="T10" fmla="*/ 82 w 163"/>
                <a:gd name="T11" fmla="*/ 0 h 187"/>
                <a:gd name="T12" fmla="*/ 36 w 163"/>
                <a:gd name="T13" fmla="*/ 0 h 187"/>
                <a:gd name="T14" fmla="*/ 36 w 163"/>
                <a:gd name="T15" fmla="*/ 0 h 187"/>
                <a:gd name="T16" fmla="*/ 29 w 163"/>
                <a:gd name="T17" fmla="*/ 102 h 187"/>
                <a:gd name="T18" fmla="*/ 1 w 163"/>
                <a:gd name="T19" fmla="*/ 187 h 187"/>
                <a:gd name="T20" fmla="*/ 0 w 163"/>
                <a:gd name="T21" fmla="*/ 187 h 187"/>
                <a:gd name="T22" fmla="*/ 82 w 163"/>
                <a:gd name="T23" fmla="*/ 187 h 187"/>
                <a:gd name="T24" fmla="*/ 82 w 163"/>
                <a:gd name="T25" fmla="*/ 187 h 187"/>
                <a:gd name="T26" fmla="*/ 163 w 163"/>
                <a:gd name="T2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87">
                  <a:moveTo>
                    <a:pt x="163" y="187"/>
                  </a:moveTo>
                  <a:cubicBezTo>
                    <a:pt x="163" y="186"/>
                    <a:pt x="142" y="141"/>
                    <a:pt x="134" y="102"/>
                  </a:cubicBezTo>
                  <a:cubicBezTo>
                    <a:pt x="127" y="63"/>
                    <a:pt x="128" y="1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7" y="63"/>
                    <a:pt x="29" y="102"/>
                  </a:cubicBezTo>
                  <a:cubicBezTo>
                    <a:pt x="22" y="141"/>
                    <a:pt x="1" y="186"/>
                    <a:pt x="1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82" y="187"/>
                    <a:pt x="82" y="187"/>
                    <a:pt x="82" y="187"/>
                  </a:cubicBezTo>
                  <a:cubicBezTo>
                    <a:pt x="82" y="187"/>
                    <a:pt x="82" y="187"/>
                    <a:pt x="82" y="187"/>
                  </a:cubicBezTo>
                  <a:cubicBezTo>
                    <a:pt x="163" y="187"/>
                    <a:pt x="163" y="187"/>
                    <a:pt x="163" y="18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3" name="Freeform 294"/>
            <p:cNvSpPr/>
            <p:nvPr/>
          </p:nvSpPr>
          <p:spPr bwMode="auto">
            <a:xfrm>
              <a:off x="5667273" y="3618272"/>
              <a:ext cx="204249" cy="11222"/>
            </a:xfrm>
            <a:custGeom>
              <a:avLst/>
              <a:gdLst>
                <a:gd name="T0" fmla="*/ 106 w 106"/>
                <a:gd name="T1" fmla="*/ 3 h 5"/>
                <a:gd name="T2" fmla="*/ 104 w 106"/>
                <a:gd name="T3" fmla="*/ 5 h 5"/>
                <a:gd name="T4" fmla="*/ 2 w 106"/>
                <a:gd name="T5" fmla="*/ 5 h 5"/>
                <a:gd name="T6" fmla="*/ 0 w 106"/>
                <a:gd name="T7" fmla="*/ 3 h 5"/>
                <a:gd name="T8" fmla="*/ 2 w 106"/>
                <a:gd name="T9" fmla="*/ 0 h 5"/>
                <a:gd name="T10" fmla="*/ 104 w 106"/>
                <a:gd name="T11" fmla="*/ 0 h 5"/>
                <a:gd name="T12" fmla="*/ 106 w 10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">
                  <a:moveTo>
                    <a:pt x="106" y="3"/>
                  </a:moveTo>
                  <a:cubicBezTo>
                    <a:pt x="106" y="4"/>
                    <a:pt x="105" y="5"/>
                    <a:pt x="104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0"/>
                    <a:pt x="106" y="1"/>
                    <a:pt x="1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4" name="Freeform 295"/>
            <p:cNvSpPr/>
            <p:nvPr/>
          </p:nvSpPr>
          <p:spPr bwMode="auto">
            <a:xfrm>
              <a:off x="5424868" y="3660917"/>
              <a:ext cx="285051" cy="329941"/>
            </a:xfrm>
            <a:custGeom>
              <a:avLst/>
              <a:gdLst>
                <a:gd name="T0" fmla="*/ 148 w 148"/>
                <a:gd name="T1" fmla="*/ 170 h 170"/>
                <a:gd name="T2" fmla="*/ 122 w 148"/>
                <a:gd name="T3" fmla="*/ 93 h 170"/>
                <a:gd name="T4" fmla="*/ 116 w 148"/>
                <a:gd name="T5" fmla="*/ 0 h 170"/>
                <a:gd name="T6" fmla="*/ 116 w 148"/>
                <a:gd name="T7" fmla="*/ 0 h 170"/>
                <a:gd name="T8" fmla="*/ 74 w 148"/>
                <a:gd name="T9" fmla="*/ 0 h 170"/>
                <a:gd name="T10" fmla="*/ 73 w 148"/>
                <a:gd name="T11" fmla="*/ 0 h 170"/>
                <a:gd name="T12" fmla="*/ 32 w 148"/>
                <a:gd name="T13" fmla="*/ 0 h 170"/>
                <a:gd name="T14" fmla="*/ 32 w 148"/>
                <a:gd name="T15" fmla="*/ 0 h 170"/>
                <a:gd name="T16" fmla="*/ 26 w 148"/>
                <a:gd name="T17" fmla="*/ 93 h 170"/>
                <a:gd name="T18" fmla="*/ 0 w 148"/>
                <a:gd name="T19" fmla="*/ 170 h 170"/>
                <a:gd name="T20" fmla="*/ 0 w 148"/>
                <a:gd name="T21" fmla="*/ 170 h 170"/>
                <a:gd name="T22" fmla="*/ 73 w 148"/>
                <a:gd name="T23" fmla="*/ 170 h 170"/>
                <a:gd name="T24" fmla="*/ 74 w 148"/>
                <a:gd name="T25" fmla="*/ 170 h 170"/>
                <a:gd name="T26" fmla="*/ 148 w 148"/>
                <a:gd name="T2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170">
                  <a:moveTo>
                    <a:pt x="148" y="170"/>
                  </a:moveTo>
                  <a:cubicBezTo>
                    <a:pt x="148" y="169"/>
                    <a:pt x="129" y="129"/>
                    <a:pt x="122" y="93"/>
                  </a:cubicBezTo>
                  <a:cubicBezTo>
                    <a:pt x="115" y="57"/>
                    <a:pt x="116" y="1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"/>
                    <a:pt x="33" y="57"/>
                    <a:pt x="26" y="93"/>
                  </a:cubicBezTo>
                  <a:cubicBezTo>
                    <a:pt x="19" y="129"/>
                    <a:pt x="0" y="169"/>
                    <a:pt x="0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148" y="170"/>
                    <a:pt x="148" y="170"/>
                    <a:pt x="148" y="17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5" name="Freeform 296"/>
            <p:cNvSpPr/>
            <p:nvPr/>
          </p:nvSpPr>
          <p:spPr bwMode="auto">
            <a:xfrm>
              <a:off x="5472002" y="3651939"/>
              <a:ext cx="188538" cy="8978"/>
            </a:xfrm>
            <a:custGeom>
              <a:avLst/>
              <a:gdLst>
                <a:gd name="T0" fmla="*/ 97 w 97"/>
                <a:gd name="T1" fmla="*/ 3 h 5"/>
                <a:gd name="T2" fmla="*/ 95 w 97"/>
                <a:gd name="T3" fmla="*/ 5 h 5"/>
                <a:gd name="T4" fmla="*/ 3 w 97"/>
                <a:gd name="T5" fmla="*/ 5 h 5"/>
                <a:gd name="T6" fmla="*/ 0 w 97"/>
                <a:gd name="T7" fmla="*/ 3 h 5"/>
                <a:gd name="T8" fmla="*/ 3 w 97"/>
                <a:gd name="T9" fmla="*/ 0 h 5"/>
                <a:gd name="T10" fmla="*/ 95 w 97"/>
                <a:gd name="T11" fmla="*/ 0 h 5"/>
                <a:gd name="T12" fmla="*/ 97 w 97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5">
                  <a:moveTo>
                    <a:pt x="97" y="3"/>
                  </a:moveTo>
                  <a:cubicBezTo>
                    <a:pt x="97" y="4"/>
                    <a:pt x="96" y="5"/>
                    <a:pt x="9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0"/>
                    <a:pt x="97" y="1"/>
                    <a:pt x="97" y="3"/>
                  </a:cubicBezTo>
                  <a:close/>
                </a:path>
              </a:pathLst>
            </a:cu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6" name="Rectangle 297"/>
            <p:cNvSpPr>
              <a:spLocks noChangeArrowheads="1"/>
            </p:cNvSpPr>
            <p:nvPr/>
          </p:nvSpPr>
          <p:spPr bwMode="auto">
            <a:xfrm>
              <a:off x="5166751" y="3990858"/>
              <a:ext cx="814752" cy="42645"/>
            </a:xfrm>
            <a:prstGeom prst="rect">
              <a:avLst/>
            </a:prstGeom>
            <a:solidFill>
              <a:srgbClr val="EF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7" name="Freeform 298"/>
            <p:cNvSpPr/>
            <p:nvPr/>
          </p:nvSpPr>
          <p:spPr bwMode="auto">
            <a:xfrm>
              <a:off x="5388956" y="3357910"/>
              <a:ext cx="67335" cy="635192"/>
            </a:xfrm>
            <a:custGeom>
              <a:avLst/>
              <a:gdLst>
                <a:gd name="T0" fmla="*/ 30 w 30"/>
                <a:gd name="T1" fmla="*/ 283 h 283"/>
                <a:gd name="T2" fmla="*/ 0 w 30"/>
                <a:gd name="T3" fmla="*/ 283 h 283"/>
                <a:gd name="T4" fmla="*/ 7 w 30"/>
                <a:gd name="T5" fmla="*/ 0 h 283"/>
                <a:gd name="T6" fmla="*/ 24 w 30"/>
                <a:gd name="T7" fmla="*/ 0 h 283"/>
                <a:gd name="T8" fmla="*/ 30 w 30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3">
                  <a:moveTo>
                    <a:pt x="30" y="283"/>
                  </a:moveTo>
                  <a:lnTo>
                    <a:pt x="0" y="283"/>
                  </a:lnTo>
                  <a:lnTo>
                    <a:pt x="7" y="0"/>
                  </a:lnTo>
                  <a:lnTo>
                    <a:pt x="24" y="0"/>
                  </a:lnTo>
                  <a:lnTo>
                    <a:pt x="30" y="283"/>
                  </a:lnTo>
                  <a:close/>
                </a:path>
              </a:pathLst>
            </a:custGeom>
            <a:solidFill>
              <a:srgbClr val="B69B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8" name="Freeform 299"/>
            <p:cNvSpPr/>
            <p:nvPr/>
          </p:nvSpPr>
          <p:spPr bwMode="auto">
            <a:xfrm>
              <a:off x="5305910" y="3423001"/>
              <a:ext cx="62846" cy="570102"/>
            </a:xfrm>
            <a:custGeom>
              <a:avLst/>
              <a:gdLst>
                <a:gd name="T0" fmla="*/ 28 w 28"/>
                <a:gd name="T1" fmla="*/ 254 h 254"/>
                <a:gd name="T2" fmla="*/ 0 w 28"/>
                <a:gd name="T3" fmla="*/ 254 h 254"/>
                <a:gd name="T4" fmla="*/ 6 w 28"/>
                <a:gd name="T5" fmla="*/ 0 h 254"/>
                <a:gd name="T6" fmla="*/ 21 w 28"/>
                <a:gd name="T7" fmla="*/ 0 h 254"/>
                <a:gd name="T8" fmla="*/ 28 w 28"/>
                <a:gd name="T9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4">
                  <a:moveTo>
                    <a:pt x="28" y="254"/>
                  </a:moveTo>
                  <a:lnTo>
                    <a:pt x="0" y="254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8" y="254"/>
                  </a:lnTo>
                  <a:close/>
                </a:path>
              </a:pathLst>
            </a:custGeom>
            <a:solidFill>
              <a:srgbClr val="B69B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9" name="Freeform 300"/>
            <p:cNvSpPr/>
            <p:nvPr/>
          </p:nvSpPr>
          <p:spPr bwMode="auto">
            <a:xfrm>
              <a:off x="5213885" y="2965124"/>
              <a:ext cx="215472" cy="435432"/>
            </a:xfrm>
            <a:custGeom>
              <a:avLst/>
              <a:gdLst>
                <a:gd name="T0" fmla="*/ 87 w 111"/>
                <a:gd name="T1" fmla="*/ 0 h 225"/>
                <a:gd name="T2" fmla="*/ 75 w 111"/>
                <a:gd name="T3" fmla="*/ 2 h 225"/>
                <a:gd name="T4" fmla="*/ 58 w 111"/>
                <a:gd name="T5" fmla="*/ 31 h 225"/>
                <a:gd name="T6" fmla="*/ 64 w 111"/>
                <a:gd name="T7" fmla="*/ 38 h 225"/>
                <a:gd name="T8" fmla="*/ 50 w 111"/>
                <a:gd name="T9" fmla="*/ 62 h 225"/>
                <a:gd name="T10" fmla="*/ 45 w 111"/>
                <a:gd name="T11" fmla="*/ 62 h 225"/>
                <a:gd name="T12" fmla="*/ 33 w 111"/>
                <a:gd name="T13" fmla="*/ 64 h 225"/>
                <a:gd name="T14" fmla="*/ 15 w 111"/>
                <a:gd name="T15" fmla="*/ 98 h 225"/>
                <a:gd name="T16" fmla="*/ 22 w 111"/>
                <a:gd name="T17" fmla="*/ 107 h 225"/>
                <a:gd name="T18" fmla="*/ 7 w 111"/>
                <a:gd name="T19" fmla="*/ 152 h 225"/>
                <a:gd name="T20" fmla="*/ 21 w 111"/>
                <a:gd name="T21" fmla="*/ 169 h 225"/>
                <a:gd name="T22" fmla="*/ 16 w 111"/>
                <a:gd name="T23" fmla="*/ 192 h 225"/>
                <a:gd name="T24" fmla="*/ 39 w 111"/>
                <a:gd name="T25" fmla="*/ 207 h 225"/>
                <a:gd name="T26" fmla="*/ 45 w 111"/>
                <a:gd name="T27" fmla="*/ 206 h 225"/>
                <a:gd name="T28" fmla="*/ 42 w 111"/>
                <a:gd name="T29" fmla="*/ 218 h 225"/>
                <a:gd name="T30" fmla="*/ 54 w 111"/>
                <a:gd name="T31" fmla="*/ 225 h 225"/>
                <a:gd name="T32" fmla="*/ 59 w 111"/>
                <a:gd name="T33" fmla="*/ 223 h 225"/>
                <a:gd name="T34" fmla="*/ 68 w 111"/>
                <a:gd name="T35" fmla="*/ 210 h 225"/>
                <a:gd name="T36" fmla="*/ 73 w 111"/>
                <a:gd name="T37" fmla="*/ 210 h 225"/>
                <a:gd name="T38" fmla="*/ 83 w 111"/>
                <a:gd name="T39" fmla="*/ 208 h 225"/>
                <a:gd name="T40" fmla="*/ 98 w 111"/>
                <a:gd name="T41" fmla="*/ 186 h 225"/>
                <a:gd name="T42" fmla="*/ 97 w 111"/>
                <a:gd name="T43" fmla="*/ 181 h 225"/>
                <a:gd name="T44" fmla="*/ 97 w 111"/>
                <a:gd name="T45" fmla="*/ 181 h 225"/>
                <a:gd name="T46" fmla="*/ 97 w 111"/>
                <a:gd name="T47" fmla="*/ 181 h 225"/>
                <a:gd name="T48" fmla="*/ 97 w 111"/>
                <a:gd name="T49" fmla="*/ 181 h 225"/>
                <a:gd name="T50" fmla="*/ 103 w 111"/>
                <a:gd name="T51" fmla="*/ 170 h 225"/>
                <a:gd name="T52" fmla="*/ 80 w 111"/>
                <a:gd name="T53" fmla="*/ 144 h 225"/>
                <a:gd name="T54" fmla="*/ 91 w 111"/>
                <a:gd name="T55" fmla="*/ 121 h 225"/>
                <a:gd name="T56" fmla="*/ 84 w 111"/>
                <a:gd name="T57" fmla="*/ 97 h 225"/>
                <a:gd name="T58" fmla="*/ 111 w 111"/>
                <a:gd name="T59" fmla="*/ 56 h 225"/>
                <a:gd name="T60" fmla="*/ 107 w 111"/>
                <a:gd name="T61" fmla="*/ 43 h 225"/>
                <a:gd name="T62" fmla="*/ 107 w 111"/>
                <a:gd name="T63" fmla="*/ 40 h 225"/>
                <a:gd name="T64" fmla="*/ 100 w 111"/>
                <a:gd name="T65" fmla="*/ 35 h 225"/>
                <a:gd name="T66" fmla="*/ 107 w 111"/>
                <a:gd name="T67" fmla="*/ 12 h 225"/>
                <a:gd name="T68" fmla="*/ 87 w 111"/>
                <a:gd name="T6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1" h="225">
                  <a:moveTo>
                    <a:pt x="87" y="0"/>
                  </a:moveTo>
                  <a:cubicBezTo>
                    <a:pt x="83" y="0"/>
                    <a:pt x="79" y="0"/>
                    <a:pt x="75" y="2"/>
                  </a:cubicBezTo>
                  <a:cubicBezTo>
                    <a:pt x="62" y="7"/>
                    <a:pt x="54" y="20"/>
                    <a:pt x="58" y="31"/>
                  </a:cubicBezTo>
                  <a:cubicBezTo>
                    <a:pt x="60" y="34"/>
                    <a:pt x="61" y="36"/>
                    <a:pt x="64" y="38"/>
                  </a:cubicBezTo>
                  <a:cubicBezTo>
                    <a:pt x="55" y="44"/>
                    <a:pt x="50" y="53"/>
                    <a:pt x="50" y="62"/>
                  </a:cubicBezTo>
                  <a:cubicBezTo>
                    <a:pt x="49" y="62"/>
                    <a:pt x="47" y="62"/>
                    <a:pt x="45" y="62"/>
                  </a:cubicBezTo>
                  <a:cubicBezTo>
                    <a:pt x="41" y="62"/>
                    <a:pt x="37" y="62"/>
                    <a:pt x="33" y="64"/>
                  </a:cubicBezTo>
                  <a:cubicBezTo>
                    <a:pt x="18" y="70"/>
                    <a:pt x="10" y="85"/>
                    <a:pt x="15" y="98"/>
                  </a:cubicBezTo>
                  <a:cubicBezTo>
                    <a:pt x="17" y="102"/>
                    <a:pt x="19" y="105"/>
                    <a:pt x="22" y="107"/>
                  </a:cubicBezTo>
                  <a:cubicBezTo>
                    <a:pt x="7" y="115"/>
                    <a:pt x="0" y="134"/>
                    <a:pt x="7" y="152"/>
                  </a:cubicBezTo>
                  <a:cubicBezTo>
                    <a:pt x="10" y="159"/>
                    <a:pt x="15" y="165"/>
                    <a:pt x="21" y="169"/>
                  </a:cubicBezTo>
                  <a:cubicBezTo>
                    <a:pt x="15" y="176"/>
                    <a:pt x="13" y="185"/>
                    <a:pt x="16" y="192"/>
                  </a:cubicBezTo>
                  <a:cubicBezTo>
                    <a:pt x="19" y="201"/>
                    <a:pt x="29" y="207"/>
                    <a:pt x="39" y="207"/>
                  </a:cubicBezTo>
                  <a:cubicBezTo>
                    <a:pt x="41" y="207"/>
                    <a:pt x="43" y="206"/>
                    <a:pt x="45" y="206"/>
                  </a:cubicBezTo>
                  <a:cubicBezTo>
                    <a:pt x="42" y="209"/>
                    <a:pt x="41" y="214"/>
                    <a:pt x="42" y="218"/>
                  </a:cubicBezTo>
                  <a:cubicBezTo>
                    <a:pt x="44" y="222"/>
                    <a:pt x="49" y="225"/>
                    <a:pt x="54" y="225"/>
                  </a:cubicBezTo>
                  <a:cubicBezTo>
                    <a:pt x="56" y="225"/>
                    <a:pt x="58" y="224"/>
                    <a:pt x="59" y="223"/>
                  </a:cubicBezTo>
                  <a:cubicBezTo>
                    <a:pt x="66" y="221"/>
                    <a:pt x="69" y="215"/>
                    <a:pt x="68" y="210"/>
                  </a:cubicBezTo>
                  <a:cubicBezTo>
                    <a:pt x="70" y="210"/>
                    <a:pt x="71" y="210"/>
                    <a:pt x="73" y="210"/>
                  </a:cubicBezTo>
                  <a:cubicBezTo>
                    <a:pt x="76" y="210"/>
                    <a:pt x="79" y="209"/>
                    <a:pt x="83" y="208"/>
                  </a:cubicBezTo>
                  <a:cubicBezTo>
                    <a:pt x="93" y="204"/>
                    <a:pt x="99" y="195"/>
                    <a:pt x="98" y="186"/>
                  </a:cubicBezTo>
                  <a:cubicBezTo>
                    <a:pt x="97" y="185"/>
                    <a:pt x="97" y="183"/>
                    <a:pt x="97" y="181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97" y="176"/>
                    <a:pt x="99" y="172"/>
                    <a:pt x="103" y="170"/>
                  </a:cubicBezTo>
                  <a:cubicBezTo>
                    <a:pt x="90" y="168"/>
                    <a:pt x="81" y="157"/>
                    <a:pt x="80" y="144"/>
                  </a:cubicBezTo>
                  <a:cubicBezTo>
                    <a:pt x="80" y="135"/>
                    <a:pt x="84" y="126"/>
                    <a:pt x="91" y="121"/>
                  </a:cubicBezTo>
                  <a:cubicBezTo>
                    <a:pt x="87" y="115"/>
                    <a:pt x="84" y="106"/>
                    <a:pt x="84" y="97"/>
                  </a:cubicBezTo>
                  <a:cubicBezTo>
                    <a:pt x="83" y="76"/>
                    <a:pt x="94" y="58"/>
                    <a:pt x="111" y="56"/>
                  </a:cubicBezTo>
                  <a:cubicBezTo>
                    <a:pt x="109" y="52"/>
                    <a:pt x="107" y="48"/>
                    <a:pt x="107" y="43"/>
                  </a:cubicBezTo>
                  <a:cubicBezTo>
                    <a:pt x="107" y="42"/>
                    <a:pt x="107" y="41"/>
                    <a:pt x="107" y="40"/>
                  </a:cubicBezTo>
                  <a:cubicBezTo>
                    <a:pt x="105" y="38"/>
                    <a:pt x="103" y="36"/>
                    <a:pt x="100" y="35"/>
                  </a:cubicBezTo>
                  <a:cubicBezTo>
                    <a:pt x="107" y="28"/>
                    <a:pt x="110" y="19"/>
                    <a:pt x="107" y="12"/>
                  </a:cubicBezTo>
                  <a:cubicBezTo>
                    <a:pt x="104" y="4"/>
                    <a:pt x="96" y="0"/>
                    <a:pt x="87" y="0"/>
                  </a:cubicBezTo>
                </a:path>
              </a:pathLst>
            </a:custGeom>
            <a:solidFill>
              <a:srgbClr val="F3E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0" name="Freeform 301"/>
            <p:cNvSpPr/>
            <p:nvPr/>
          </p:nvSpPr>
          <p:spPr bwMode="auto">
            <a:xfrm>
              <a:off x="5400178" y="2893300"/>
              <a:ext cx="233427" cy="446654"/>
            </a:xfrm>
            <a:custGeom>
              <a:avLst/>
              <a:gdLst>
                <a:gd name="T0" fmla="*/ 94 w 120"/>
                <a:gd name="T1" fmla="*/ 0 h 231"/>
                <a:gd name="T2" fmla="*/ 93 w 120"/>
                <a:gd name="T3" fmla="*/ 0 h 231"/>
                <a:gd name="T4" fmla="*/ 69 w 120"/>
                <a:gd name="T5" fmla="*/ 25 h 231"/>
                <a:gd name="T6" fmla="*/ 72 w 120"/>
                <a:gd name="T7" fmla="*/ 35 h 231"/>
                <a:gd name="T8" fmla="*/ 53 w 120"/>
                <a:gd name="T9" fmla="*/ 55 h 231"/>
                <a:gd name="T10" fmla="*/ 38 w 120"/>
                <a:gd name="T11" fmla="*/ 50 h 231"/>
                <a:gd name="T12" fmla="*/ 36 w 120"/>
                <a:gd name="T13" fmla="*/ 50 h 231"/>
                <a:gd name="T14" fmla="*/ 10 w 120"/>
                <a:gd name="T15" fmla="*/ 77 h 231"/>
                <a:gd name="T16" fmla="*/ 13 w 120"/>
                <a:gd name="T17" fmla="*/ 82 h 231"/>
                <a:gd name="T18" fmla="*/ 10 w 120"/>
                <a:gd name="T19" fmla="*/ 104 h 231"/>
                <a:gd name="T20" fmla="*/ 24 w 120"/>
                <a:gd name="T21" fmla="*/ 120 h 231"/>
                <a:gd name="T22" fmla="*/ 20 w 120"/>
                <a:gd name="T23" fmla="*/ 152 h 231"/>
                <a:gd name="T24" fmla="*/ 24 w 120"/>
                <a:gd name="T25" fmla="*/ 160 h 231"/>
                <a:gd name="T26" fmla="*/ 0 w 120"/>
                <a:gd name="T27" fmla="*/ 218 h 231"/>
                <a:gd name="T28" fmla="*/ 0 w 120"/>
                <a:gd name="T29" fmla="*/ 218 h 231"/>
                <a:gd name="T30" fmla="*/ 0 w 120"/>
                <a:gd name="T31" fmla="*/ 218 h 231"/>
                <a:gd name="T32" fmla="*/ 1 w 120"/>
                <a:gd name="T33" fmla="*/ 223 h 231"/>
                <a:gd name="T34" fmla="*/ 13 w 120"/>
                <a:gd name="T35" fmla="*/ 231 h 231"/>
                <a:gd name="T36" fmla="*/ 13 w 120"/>
                <a:gd name="T37" fmla="*/ 231 h 231"/>
                <a:gd name="T38" fmla="*/ 26 w 120"/>
                <a:gd name="T39" fmla="*/ 219 h 231"/>
                <a:gd name="T40" fmla="*/ 38 w 120"/>
                <a:gd name="T41" fmla="*/ 223 h 231"/>
                <a:gd name="T42" fmla="*/ 39 w 120"/>
                <a:gd name="T43" fmla="*/ 223 h 231"/>
                <a:gd name="T44" fmla="*/ 60 w 120"/>
                <a:gd name="T45" fmla="*/ 199 h 231"/>
                <a:gd name="T46" fmla="*/ 60 w 120"/>
                <a:gd name="T47" fmla="*/ 198 h 231"/>
                <a:gd name="T48" fmla="*/ 99 w 120"/>
                <a:gd name="T49" fmla="*/ 146 h 231"/>
                <a:gd name="T50" fmla="*/ 97 w 120"/>
                <a:gd name="T51" fmla="*/ 136 h 231"/>
                <a:gd name="T52" fmla="*/ 110 w 120"/>
                <a:gd name="T53" fmla="*/ 103 h 231"/>
                <a:gd name="T54" fmla="*/ 102 w 120"/>
                <a:gd name="T55" fmla="*/ 81 h 231"/>
                <a:gd name="T56" fmla="*/ 112 w 120"/>
                <a:gd name="T57" fmla="*/ 59 h 231"/>
                <a:gd name="T58" fmla="*/ 106 w 120"/>
                <a:gd name="T59" fmla="*/ 44 h 231"/>
                <a:gd name="T60" fmla="*/ 119 w 120"/>
                <a:gd name="T61" fmla="*/ 22 h 231"/>
                <a:gd name="T62" fmla="*/ 94 w 120"/>
                <a:gd name="T6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" h="231">
                  <a:moveTo>
                    <a:pt x="94" y="0"/>
                  </a:moveTo>
                  <a:cubicBezTo>
                    <a:pt x="94" y="0"/>
                    <a:pt x="93" y="0"/>
                    <a:pt x="93" y="0"/>
                  </a:cubicBezTo>
                  <a:cubicBezTo>
                    <a:pt x="79" y="1"/>
                    <a:pt x="68" y="12"/>
                    <a:pt x="69" y="25"/>
                  </a:cubicBezTo>
                  <a:cubicBezTo>
                    <a:pt x="69" y="28"/>
                    <a:pt x="70" y="32"/>
                    <a:pt x="72" y="35"/>
                  </a:cubicBezTo>
                  <a:cubicBezTo>
                    <a:pt x="62" y="38"/>
                    <a:pt x="55" y="46"/>
                    <a:pt x="53" y="55"/>
                  </a:cubicBezTo>
                  <a:cubicBezTo>
                    <a:pt x="48" y="52"/>
                    <a:pt x="43" y="50"/>
                    <a:pt x="38" y="50"/>
                  </a:cubicBezTo>
                  <a:cubicBezTo>
                    <a:pt x="37" y="50"/>
                    <a:pt x="37" y="50"/>
                    <a:pt x="36" y="50"/>
                  </a:cubicBezTo>
                  <a:cubicBezTo>
                    <a:pt x="22" y="51"/>
                    <a:pt x="11" y="63"/>
                    <a:pt x="10" y="77"/>
                  </a:cubicBezTo>
                  <a:cubicBezTo>
                    <a:pt x="11" y="79"/>
                    <a:pt x="12" y="80"/>
                    <a:pt x="13" y="82"/>
                  </a:cubicBezTo>
                  <a:cubicBezTo>
                    <a:pt x="16" y="89"/>
                    <a:pt x="14" y="97"/>
                    <a:pt x="10" y="104"/>
                  </a:cubicBezTo>
                  <a:cubicBezTo>
                    <a:pt x="16" y="108"/>
                    <a:pt x="21" y="113"/>
                    <a:pt x="24" y="120"/>
                  </a:cubicBezTo>
                  <a:cubicBezTo>
                    <a:pt x="28" y="130"/>
                    <a:pt x="26" y="142"/>
                    <a:pt x="20" y="152"/>
                  </a:cubicBezTo>
                  <a:cubicBezTo>
                    <a:pt x="22" y="154"/>
                    <a:pt x="23" y="157"/>
                    <a:pt x="24" y="160"/>
                  </a:cubicBezTo>
                  <a:cubicBezTo>
                    <a:pt x="33" y="181"/>
                    <a:pt x="22" y="205"/>
                    <a:pt x="0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" y="220"/>
                    <a:pt x="1" y="222"/>
                    <a:pt x="1" y="223"/>
                  </a:cubicBezTo>
                  <a:cubicBezTo>
                    <a:pt x="3" y="228"/>
                    <a:pt x="8" y="231"/>
                    <a:pt x="13" y="231"/>
                  </a:cubicBezTo>
                  <a:cubicBezTo>
                    <a:pt x="13" y="231"/>
                    <a:pt x="13" y="231"/>
                    <a:pt x="13" y="231"/>
                  </a:cubicBezTo>
                  <a:cubicBezTo>
                    <a:pt x="20" y="230"/>
                    <a:pt x="25" y="225"/>
                    <a:pt x="26" y="219"/>
                  </a:cubicBezTo>
                  <a:cubicBezTo>
                    <a:pt x="29" y="221"/>
                    <a:pt x="33" y="223"/>
                    <a:pt x="38" y="223"/>
                  </a:cubicBezTo>
                  <a:cubicBezTo>
                    <a:pt x="38" y="223"/>
                    <a:pt x="39" y="223"/>
                    <a:pt x="39" y="223"/>
                  </a:cubicBezTo>
                  <a:cubicBezTo>
                    <a:pt x="51" y="222"/>
                    <a:pt x="60" y="211"/>
                    <a:pt x="60" y="199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83" y="193"/>
                    <a:pt x="100" y="171"/>
                    <a:pt x="99" y="146"/>
                  </a:cubicBezTo>
                  <a:cubicBezTo>
                    <a:pt x="99" y="143"/>
                    <a:pt x="98" y="139"/>
                    <a:pt x="97" y="136"/>
                  </a:cubicBezTo>
                  <a:cubicBezTo>
                    <a:pt x="106" y="127"/>
                    <a:pt x="111" y="116"/>
                    <a:pt x="110" y="103"/>
                  </a:cubicBezTo>
                  <a:cubicBezTo>
                    <a:pt x="110" y="95"/>
                    <a:pt x="107" y="87"/>
                    <a:pt x="102" y="81"/>
                  </a:cubicBezTo>
                  <a:cubicBezTo>
                    <a:pt x="108" y="76"/>
                    <a:pt x="112" y="68"/>
                    <a:pt x="112" y="59"/>
                  </a:cubicBezTo>
                  <a:cubicBezTo>
                    <a:pt x="111" y="53"/>
                    <a:pt x="109" y="48"/>
                    <a:pt x="106" y="44"/>
                  </a:cubicBezTo>
                  <a:cubicBezTo>
                    <a:pt x="114" y="40"/>
                    <a:pt x="120" y="32"/>
                    <a:pt x="119" y="22"/>
                  </a:cubicBezTo>
                  <a:cubicBezTo>
                    <a:pt x="118" y="10"/>
                    <a:pt x="107" y="0"/>
                    <a:pt x="94" y="0"/>
                  </a:cubicBezTo>
                </a:path>
              </a:pathLst>
            </a:custGeom>
            <a:solidFill>
              <a:srgbClr val="F3E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1" name="Freeform 302"/>
            <p:cNvSpPr>
              <a:spLocks noEditPoints="1"/>
            </p:cNvSpPr>
            <p:nvPr/>
          </p:nvSpPr>
          <p:spPr bwMode="auto">
            <a:xfrm>
              <a:off x="5368756" y="3041437"/>
              <a:ext cx="96513" cy="282806"/>
            </a:xfrm>
            <a:custGeom>
              <a:avLst/>
              <a:gdLst>
                <a:gd name="T0" fmla="*/ 17 w 50"/>
                <a:gd name="T1" fmla="*/ 141 h 146"/>
                <a:gd name="T2" fmla="*/ 17 w 50"/>
                <a:gd name="T3" fmla="*/ 141 h 146"/>
                <a:gd name="T4" fmla="*/ 18 w 50"/>
                <a:gd name="T5" fmla="*/ 146 h 146"/>
                <a:gd name="T6" fmla="*/ 17 w 50"/>
                <a:gd name="T7" fmla="*/ 141 h 146"/>
                <a:gd name="T8" fmla="*/ 17 w 50"/>
                <a:gd name="T9" fmla="*/ 141 h 146"/>
                <a:gd name="T10" fmla="*/ 27 w 50"/>
                <a:gd name="T11" fmla="*/ 0 h 146"/>
                <a:gd name="T12" fmla="*/ 27 w 50"/>
                <a:gd name="T13" fmla="*/ 3 h 146"/>
                <a:gd name="T14" fmla="*/ 31 w 50"/>
                <a:gd name="T15" fmla="*/ 16 h 146"/>
                <a:gd name="T16" fmla="*/ 4 w 50"/>
                <a:gd name="T17" fmla="*/ 57 h 146"/>
                <a:gd name="T18" fmla="*/ 11 w 50"/>
                <a:gd name="T19" fmla="*/ 81 h 146"/>
                <a:gd name="T20" fmla="*/ 0 w 50"/>
                <a:gd name="T21" fmla="*/ 104 h 146"/>
                <a:gd name="T22" fmla="*/ 23 w 50"/>
                <a:gd name="T23" fmla="*/ 130 h 146"/>
                <a:gd name="T24" fmla="*/ 17 w 50"/>
                <a:gd name="T25" fmla="*/ 141 h 146"/>
                <a:gd name="T26" fmla="*/ 41 w 50"/>
                <a:gd name="T27" fmla="*/ 83 h 146"/>
                <a:gd name="T28" fmla="*/ 37 w 50"/>
                <a:gd name="T29" fmla="*/ 75 h 146"/>
                <a:gd name="T30" fmla="*/ 41 w 50"/>
                <a:gd name="T31" fmla="*/ 43 h 146"/>
                <a:gd name="T32" fmla="*/ 27 w 50"/>
                <a:gd name="T33" fmla="*/ 27 h 146"/>
                <a:gd name="T34" fmla="*/ 30 w 50"/>
                <a:gd name="T35" fmla="*/ 5 h 146"/>
                <a:gd name="T36" fmla="*/ 27 w 50"/>
                <a:gd name="T3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146">
                  <a:moveTo>
                    <a:pt x="17" y="141"/>
                  </a:moveTo>
                  <a:cubicBezTo>
                    <a:pt x="17" y="141"/>
                    <a:pt x="17" y="141"/>
                    <a:pt x="17" y="141"/>
                  </a:cubicBezTo>
                  <a:cubicBezTo>
                    <a:pt x="17" y="143"/>
                    <a:pt x="17" y="145"/>
                    <a:pt x="18" y="146"/>
                  </a:cubicBezTo>
                  <a:cubicBezTo>
                    <a:pt x="18" y="145"/>
                    <a:pt x="18" y="143"/>
                    <a:pt x="17" y="141"/>
                  </a:cubicBezTo>
                  <a:cubicBezTo>
                    <a:pt x="17" y="141"/>
                    <a:pt x="17" y="141"/>
                    <a:pt x="17" y="141"/>
                  </a:cubicBezTo>
                  <a:moveTo>
                    <a:pt x="27" y="0"/>
                  </a:moveTo>
                  <a:cubicBezTo>
                    <a:pt x="27" y="1"/>
                    <a:pt x="27" y="2"/>
                    <a:pt x="27" y="3"/>
                  </a:cubicBezTo>
                  <a:cubicBezTo>
                    <a:pt x="27" y="8"/>
                    <a:pt x="29" y="12"/>
                    <a:pt x="31" y="16"/>
                  </a:cubicBezTo>
                  <a:cubicBezTo>
                    <a:pt x="14" y="18"/>
                    <a:pt x="3" y="36"/>
                    <a:pt x="4" y="57"/>
                  </a:cubicBezTo>
                  <a:cubicBezTo>
                    <a:pt x="4" y="66"/>
                    <a:pt x="7" y="75"/>
                    <a:pt x="11" y="81"/>
                  </a:cubicBezTo>
                  <a:cubicBezTo>
                    <a:pt x="4" y="86"/>
                    <a:pt x="0" y="95"/>
                    <a:pt x="0" y="104"/>
                  </a:cubicBezTo>
                  <a:cubicBezTo>
                    <a:pt x="1" y="117"/>
                    <a:pt x="10" y="128"/>
                    <a:pt x="23" y="130"/>
                  </a:cubicBezTo>
                  <a:cubicBezTo>
                    <a:pt x="19" y="132"/>
                    <a:pt x="17" y="136"/>
                    <a:pt x="17" y="141"/>
                  </a:cubicBezTo>
                  <a:cubicBezTo>
                    <a:pt x="39" y="128"/>
                    <a:pt x="50" y="104"/>
                    <a:pt x="41" y="83"/>
                  </a:cubicBezTo>
                  <a:cubicBezTo>
                    <a:pt x="40" y="80"/>
                    <a:pt x="39" y="77"/>
                    <a:pt x="37" y="75"/>
                  </a:cubicBezTo>
                  <a:cubicBezTo>
                    <a:pt x="43" y="65"/>
                    <a:pt x="45" y="53"/>
                    <a:pt x="41" y="43"/>
                  </a:cubicBezTo>
                  <a:cubicBezTo>
                    <a:pt x="38" y="36"/>
                    <a:pt x="33" y="31"/>
                    <a:pt x="27" y="27"/>
                  </a:cubicBezTo>
                  <a:cubicBezTo>
                    <a:pt x="31" y="20"/>
                    <a:pt x="33" y="12"/>
                    <a:pt x="30" y="5"/>
                  </a:cubicBezTo>
                  <a:cubicBezTo>
                    <a:pt x="29" y="3"/>
                    <a:pt x="28" y="2"/>
                    <a:pt x="27" y="0"/>
                  </a:cubicBezTo>
                </a:path>
              </a:pathLst>
            </a:custGeom>
            <a:solidFill>
              <a:srgbClr val="F0E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42" name="组合 141"/>
          <p:cNvGrpSpPr>
            <a:grpSpLocks noChangeAspect="1"/>
          </p:cNvGrpSpPr>
          <p:nvPr/>
        </p:nvGrpSpPr>
        <p:grpSpPr>
          <a:xfrm>
            <a:off x="4696393" y="2737472"/>
            <a:ext cx="540000" cy="458938"/>
            <a:chOff x="8886423" y="3569595"/>
            <a:chExt cx="2478467" cy="2106411"/>
          </a:xfrm>
        </p:grpSpPr>
        <p:sp>
          <p:nvSpPr>
            <p:cNvPr id="143" name="Freeform 44"/>
            <p:cNvSpPr>
              <a:spLocks noEditPoints="1"/>
            </p:cNvSpPr>
            <p:nvPr/>
          </p:nvSpPr>
          <p:spPr bwMode="auto">
            <a:xfrm>
              <a:off x="10572124" y="3652592"/>
              <a:ext cx="706907" cy="698321"/>
            </a:xfrm>
            <a:custGeom>
              <a:avLst/>
              <a:gdLst>
                <a:gd name="T0" fmla="*/ 45 w 104"/>
                <a:gd name="T1" fmla="*/ 97 h 103"/>
                <a:gd name="T2" fmla="*/ 59 w 104"/>
                <a:gd name="T3" fmla="*/ 97 h 103"/>
                <a:gd name="T4" fmla="*/ 64 w 104"/>
                <a:gd name="T5" fmla="*/ 96 h 103"/>
                <a:gd name="T6" fmla="*/ 77 w 104"/>
                <a:gd name="T7" fmla="*/ 90 h 103"/>
                <a:gd name="T8" fmla="*/ 40 w 104"/>
                <a:gd name="T9" fmla="*/ 96 h 103"/>
                <a:gd name="T10" fmla="*/ 48 w 104"/>
                <a:gd name="T11" fmla="*/ 59 h 103"/>
                <a:gd name="T12" fmla="*/ 81 w 104"/>
                <a:gd name="T13" fmla="*/ 87 h 103"/>
                <a:gd name="T14" fmla="*/ 90 w 104"/>
                <a:gd name="T15" fmla="*/ 76 h 103"/>
                <a:gd name="T16" fmla="*/ 23 w 104"/>
                <a:gd name="T17" fmla="*/ 87 h 103"/>
                <a:gd name="T18" fmla="*/ 45 w 104"/>
                <a:gd name="T19" fmla="*/ 57 h 103"/>
                <a:gd name="T20" fmla="*/ 11 w 104"/>
                <a:gd name="T21" fmla="*/ 72 h 103"/>
                <a:gd name="T22" fmla="*/ 44 w 104"/>
                <a:gd name="T23" fmla="*/ 54 h 103"/>
                <a:gd name="T24" fmla="*/ 93 w 104"/>
                <a:gd name="T25" fmla="*/ 72 h 103"/>
                <a:gd name="T26" fmla="*/ 97 w 104"/>
                <a:gd name="T27" fmla="*/ 59 h 103"/>
                <a:gd name="T28" fmla="*/ 6 w 104"/>
                <a:gd name="T29" fmla="*/ 54 h 103"/>
                <a:gd name="T30" fmla="*/ 8 w 104"/>
                <a:gd name="T31" fmla="*/ 40 h 103"/>
                <a:gd name="T32" fmla="*/ 6 w 104"/>
                <a:gd name="T33" fmla="*/ 54 h 103"/>
                <a:gd name="T34" fmla="*/ 61 w 104"/>
                <a:gd name="T35" fmla="*/ 50 h 103"/>
                <a:gd name="T36" fmla="*/ 98 w 104"/>
                <a:gd name="T37" fmla="*/ 51 h 103"/>
                <a:gd name="T38" fmla="*/ 44 w 104"/>
                <a:gd name="T39" fmla="*/ 47 h 103"/>
                <a:gd name="T40" fmla="*/ 16 w 104"/>
                <a:gd name="T41" fmla="*/ 23 h 103"/>
                <a:gd name="T42" fmla="*/ 60 w 104"/>
                <a:gd name="T43" fmla="*/ 47 h 103"/>
                <a:gd name="T44" fmla="*/ 95 w 104"/>
                <a:gd name="T45" fmla="*/ 35 h 103"/>
                <a:gd name="T46" fmla="*/ 47 w 104"/>
                <a:gd name="T47" fmla="*/ 44 h 103"/>
                <a:gd name="T48" fmla="*/ 31 w 104"/>
                <a:gd name="T49" fmla="*/ 11 h 103"/>
                <a:gd name="T50" fmla="*/ 57 w 104"/>
                <a:gd name="T51" fmla="*/ 44 h 103"/>
                <a:gd name="T52" fmla="*/ 84 w 104"/>
                <a:gd name="T53" fmla="*/ 19 h 103"/>
                <a:gd name="T54" fmla="*/ 50 w 104"/>
                <a:gd name="T55" fmla="*/ 43 h 103"/>
                <a:gd name="T56" fmla="*/ 49 w 104"/>
                <a:gd name="T57" fmla="*/ 6 h 103"/>
                <a:gd name="T58" fmla="*/ 54 w 104"/>
                <a:gd name="T59" fmla="*/ 43 h 103"/>
                <a:gd name="T60" fmla="*/ 68 w 104"/>
                <a:gd name="T61" fmla="*/ 9 h 103"/>
                <a:gd name="T62" fmla="*/ 52 w 104"/>
                <a:gd name="T63" fmla="*/ 0 h 103"/>
                <a:gd name="T64" fmla="*/ 52 w 104"/>
                <a:gd name="T65" fmla="*/ 103 h 103"/>
                <a:gd name="T66" fmla="*/ 52 w 104"/>
                <a:gd name="T6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03">
                  <a:moveTo>
                    <a:pt x="52" y="97"/>
                  </a:moveTo>
                  <a:cubicBezTo>
                    <a:pt x="50" y="97"/>
                    <a:pt x="47" y="97"/>
                    <a:pt x="45" y="97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7" y="97"/>
                    <a:pt x="54" y="97"/>
                    <a:pt x="52" y="97"/>
                  </a:cubicBezTo>
                  <a:moveTo>
                    <a:pt x="64" y="96"/>
                  </a:moveTo>
                  <a:cubicBezTo>
                    <a:pt x="56" y="59"/>
                    <a:pt x="56" y="59"/>
                    <a:pt x="56" y="59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3" y="92"/>
                    <a:pt x="69" y="94"/>
                    <a:pt x="64" y="96"/>
                  </a:cubicBezTo>
                  <a:moveTo>
                    <a:pt x="40" y="96"/>
                  </a:moveTo>
                  <a:cubicBezTo>
                    <a:pt x="35" y="94"/>
                    <a:pt x="31" y="92"/>
                    <a:pt x="27" y="90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0" y="96"/>
                    <a:pt x="40" y="96"/>
                    <a:pt x="40" y="96"/>
                  </a:cubicBezTo>
                  <a:moveTo>
                    <a:pt x="81" y="87"/>
                  </a:moveTo>
                  <a:cubicBezTo>
                    <a:pt x="58" y="57"/>
                    <a:pt x="58" y="57"/>
                    <a:pt x="58" y="57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8" y="80"/>
                    <a:pt x="84" y="84"/>
                    <a:pt x="81" y="87"/>
                  </a:cubicBezTo>
                  <a:moveTo>
                    <a:pt x="23" y="87"/>
                  </a:moveTo>
                  <a:cubicBezTo>
                    <a:pt x="19" y="84"/>
                    <a:pt x="16" y="80"/>
                    <a:pt x="14" y="7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23" y="87"/>
                    <a:pt x="23" y="87"/>
                    <a:pt x="23" y="87"/>
                  </a:cubicBezTo>
                  <a:moveTo>
                    <a:pt x="11" y="72"/>
                  </a:moveTo>
                  <a:cubicBezTo>
                    <a:pt x="9" y="68"/>
                    <a:pt x="8" y="63"/>
                    <a:pt x="7" y="59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11" y="72"/>
                    <a:pt x="11" y="72"/>
                    <a:pt x="11" y="72"/>
                  </a:cubicBezTo>
                  <a:moveTo>
                    <a:pt x="93" y="72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6" y="63"/>
                    <a:pt x="95" y="68"/>
                    <a:pt x="93" y="72"/>
                  </a:cubicBezTo>
                  <a:moveTo>
                    <a:pt x="6" y="54"/>
                  </a:moveTo>
                  <a:cubicBezTo>
                    <a:pt x="6" y="53"/>
                    <a:pt x="6" y="52"/>
                    <a:pt x="6" y="51"/>
                  </a:cubicBezTo>
                  <a:cubicBezTo>
                    <a:pt x="6" y="47"/>
                    <a:pt x="7" y="43"/>
                    <a:pt x="8" y="4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6" y="54"/>
                    <a:pt x="6" y="54"/>
                    <a:pt x="6" y="54"/>
                  </a:cubicBezTo>
                  <a:moveTo>
                    <a:pt x="98" y="54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7" y="43"/>
                    <a:pt x="98" y="47"/>
                    <a:pt x="98" y="51"/>
                  </a:cubicBezTo>
                  <a:cubicBezTo>
                    <a:pt x="98" y="52"/>
                    <a:pt x="98" y="53"/>
                    <a:pt x="98" y="54"/>
                  </a:cubicBezTo>
                  <a:moveTo>
                    <a:pt x="44" y="47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1" y="30"/>
                    <a:pt x="13" y="26"/>
                    <a:pt x="16" y="23"/>
                  </a:cubicBezTo>
                  <a:cubicBezTo>
                    <a:pt x="44" y="47"/>
                    <a:pt x="44" y="47"/>
                    <a:pt x="44" y="47"/>
                  </a:cubicBezTo>
                  <a:moveTo>
                    <a:pt x="60" y="47"/>
                  </a:moveTo>
                  <a:cubicBezTo>
                    <a:pt x="88" y="23"/>
                    <a:pt x="88" y="23"/>
                    <a:pt x="88" y="23"/>
                  </a:cubicBezTo>
                  <a:cubicBezTo>
                    <a:pt x="91" y="26"/>
                    <a:pt x="93" y="30"/>
                    <a:pt x="95" y="35"/>
                  </a:cubicBezTo>
                  <a:cubicBezTo>
                    <a:pt x="60" y="47"/>
                    <a:pt x="60" y="47"/>
                    <a:pt x="60" y="47"/>
                  </a:cubicBezTo>
                  <a:moveTo>
                    <a:pt x="47" y="44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3" y="16"/>
                    <a:pt x="27" y="13"/>
                    <a:pt x="31" y="11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7" y="44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7" y="13"/>
                    <a:pt x="81" y="16"/>
                    <a:pt x="84" y="19"/>
                  </a:cubicBezTo>
                  <a:cubicBezTo>
                    <a:pt x="57" y="44"/>
                    <a:pt x="57" y="44"/>
                    <a:pt x="57" y="44"/>
                  </a:cubicBezTo>
                  <a:moveTo>
                    <a:pt x="50" y="43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40" y="7"/>
                    <a:pt x="45" y="6"/>
                    <a:pt x="49" y="6"/>
                  </a:cubicBezTo>
                  <a:cubicBezTo>
                    <a:pt x="50" y="43"/>
                    <a:pt x="50" y="43"/>
                    <a:pt x="50" y="43"/>
                  </a:cubicBezTo>
                  <a:moveTo>
                    <a:pt x="54" y="43"/>
                  </a:moveTo>
                  <a:cubicBezTo>
                    <a:pt x="54" y="6"/>
                    <a:pt x="54" y="6"/>
                    <a:pt x="54" y="6"/>
                  </a:cubicBezTo>
                  <a:cubicBezTo>
                    <a:pt x="59" y="6"/>
                    <a:pt x="64" y="7"/>
                    <a:pt x="68" y="9"/>
                  </a:cubicBezTo>
                  <a:cubicBezTo>
                    <a:pt x="54" y="43"/>
                    <a:pt x="54" y="43"/>
                    <a:pt x="54" y="43"/>
                  </a:cubicBezTo>
                  <a:moveTo>
                    <a:pt x="52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80"/>
                    <a:pt x="23" y="103"/>
                    <a:pt x="52" y="103"/>
                  </a:cubicBezTo>
                  <a:cubicBezTo>
                    <a:pt x="81" y="103"/>
                    <a:pt x="104" y="80"/>
                    <a:pt x="104" y="51"/>
                  </a:cubicBezTo>
                  <a:cubicBezTo>
                    <a:pt x="104" y="23"/>
                    <a:pt x="81" y="0"/>
                    <a:pt x="52" y="0"/>
                  </a:cubicBezTo>
                </a:path>
              </a:pathLst>
            </a:custGeom>
            <a:solidFill>
              <a:srgbClr val="32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4" name="Freeform 45"/>
            <p:cNvSpPr>
              <a:spLocks noEditPoints="1"/>
            </p:cNvSpPr>
            <p:nvPr/>
          </p:nvSpPr>
          <p:spPr bwMode="auto">
            <a:xfrm>
              <a:off x="8966558" y="4359499"/>
              <a:ext cx="2398332" cy="1316507"/>
            </a:xfrm>
            <a:custGeom>
              <a:avLst/>
              <a:gdLst>
                <a:gd name="T0" fmla="*/ 333 w 354"/>
                <a:gd name="T1" fmla="*/ 143 h 194"/>
                <a:gd name="T2" fmla="*/ 289 w 354"/>
                <a:gd name="T3" fmla="*/ 124 h 194"/>
                <a:gd name="T4" fmla="*/ 245 w 354"/>
                <a:gd name="T5" fmla="*/ 140 h 194"/>
                <a:gd name="T6" fmla="*/ 245 w 354"/>
                <a:gd name="T7" fmla="*/ 140 h 194"/>
                <a:gd name="T8" fmla="*/ 327 w 354"/>
                <a:gd name="T9" fmla="*/ 105 h 194"/>
                <a:gd name="T10" fmla="*/ 257 w 354"/>
                <a:gd name="T11" fmla="*/ 103 h 194"/>
                <a:gd name="T12" fmla="*/ 252 w 354"/>
                <a:gd name="T13" fmla="*/ 95 h 194"/>
                <a:gd name="T14" fmla="*/ 252 w 354"/>
                <a:gd name="T15" fmla="*/ 95 h 194"/>
                <a:gd name="T16" fmla="*/ 321 w 354"/>
                <a:gd name="T17" fmla="*/ 95 h 194"/>
                <a:gd name="T18" fmla="*/ 258 w 354"/>
                <a:gd name="T19" fmla="*/ 58 h 194"/>
                <a:gd name="T20" fmla="*/ 325 w 354"/>
                <a:gd name="T21" fmla="*/ 92 h 194"/>
                <a:gd name="T22" fmla="*/ 325 w 354"/>
                <a:gd name="T23" fmla="*/ 92 h 194"/>
                <a:gd name="T24" fmla="*/ 315 w 354"/>
                <a:gd name="T25" fmla="*/ 55 h 194"/>
                <a:gd name="T26" fmla="*/ 319 w 354"/>
                <a:gd name="T27" fmla="*/ 55 h 194"/>
                <a:gd name="T28" fmla="*/ 33 w 354"/>
                <a:gd name="T29" fmla="*/ 57 h 194"/>
                <a:gd name="T30" fmla="*/ 33 w 354"/>
                <a:gd name="T31" fmla="*/ 57 h 194"/>
                <a:gd name="T32" fmla="*/ 32 w 354"/>
                <a:gd name="T33" fmla="*/ 59 h 194"/>
                <a:gd name="T34" fmla="*/ 19 w 354"/>
                <a:gd name="T35" fmla="*/ 65 h 194"/>
                <a:gd name="T36" fmla="*/ 21 w 354"/>
                <a:gd name="T37" fmla="*/ 65 h 194"/>
                <a:gd name="T38" fmla="*/ 13 w 354"/>
                <a:gd name="T39" fmla="*/ 64 h 194"/>
                <a:gd name="T40" fmla="*/ 25 w 354"/>
                <a:gd name="T41" fmla="*/ 64 h 194"/>
                <a:gd name="T42" fmla="*/ 25 w 354"/>
                <a:gd name="T43" fmla="*/ 64 h 194"/>
                <a:gd name="T44" fmla="*/ 17 w 354"/>
                <a:gd name="T45" fmla="*/ 52 h 194"/>
                <a:gd name="T46" fmla="*/ 4 w 354"/>
                <a:gd name="T47" fmla="*/ 54 h 194"/>
                <a:gd name="T48" fmla="*/ 34 w 354"/>
                <a:gd name="T49" fmla="*/ 55 h 194"/>
                <a:gd name="T50" fmla="*/ 34 w 354"/>
                <a:gd name="T51" fmla="*/ 55 h 194"/>
                <a:gd name="T52" fmla="*/ 37 w 354"/>
                <a:gd name="T53" fmla="*/ 51 h 194"/>
                <a:gd name="T54" fmla="*/ 4 w 354"/>
                <a:gd name="T55" fmla="*/ 52 h 194"/>
                <a:gd name="T56" fmla="*/ 16 w 354"/>
                <a:gd name="T57" fmla="*/ 50 h 194"/>
                <a:gd name="T58" fmla="*/ 34 w 354"/>
                <a:gd name="T59" fmla="*/ 44 h 194"/>
                <a:gd name="T60" fmla="*/ 31 w 354"/>
                <a:gd name="T61" fmla="*/ 48 h 194"/>
                <a:gd name="T62" fmla="*/ 4 w 354"/>
                <a:gd name="T63" fmla="*/ 46 h 194"/>
                <a:gd name="T64" fmla="*/ 22 w 354"/>
                <a:gd name="T65" fmla="*/ 48 h 194"/>
                <a:gd name="T66" fmla="*/ 22 w 354"/>
                <a:gd name="T67" fmla="*/ 48 h 194"/>
                <a:gd name="T68" fmla="*/ 10 w 354"/>
                <a:gd name="T69" fmla="*/ 37 h 194"/>
                <a:gd name="T70" fmla="*/ 25 w 354"/>
                <a:gd name="T71" fmla="*/ 35 h 194"/>
                <a:gd name="T72" fmla="*/ 18 w 354"/>
                <a:gd name="T73" fmla="*/ 47 h 194"/>
                <a:gd name="T74" fmla="*/ 18 w 354"/>
                <a:gd name="T75" fmla="*/ 47 h 194"/>
                <a:gd name="T76" fmla="*/ 20 w 354"/>
                <a:gd name="T77" fmla="*/ 34 h 194"/>
                <a:gd name="T78" fmla="*/ 264 w 354"/>
                <a:gd name="T79" fmla="*/ 48 h 194"/>
                <a:gd name="T80" fmla="*/ 264 w 354"/>
                <a:gd name="T81" fmla="*/ 48 h 194"/>
                <a:gd name="T82" fmla="*/ 312 w 354"/>
                <a:gd name="T83" fmla="*/ 11 h 194"/>
                <a:gd name="T84" fmla="*/ 265 w 354"/>
                <a:gd name="T85" fmla="*/ 11 h 194"/>
                <a:gd name="T86" fmla="*/ 266 w 354"/>
                <a:gd name="T87" fmla="*/ 8 h 194"/>
                <a:gd name="T88" fmla="*/ 266 w 354"/>
                <a:gd name="T89" fmla="*/ 8 h 194"/>
                <a:gd name="T90" fmla="*/ 308 w 354"/>
                <a:gd name="T91" fmla="*/ 8 h 194"/>
                <a:gd name="T92" fmla="*/ 245 w 354"/>
                <a:gd name="T93" fmla="*/ 0 h 194"/>
                <a:gd name="T94" fmla="*/ 145 w 354"/>
                <a:gd name="T95" fmla="*/ 84 h 194"/>
                <a:gd name="T96" fmla="*/ 148 w 354"/>
                <a:gd name="T97" fmla="*/ 23 h 194"/>
                <a:gd name="T98" fmla="*/ 55 w 354"/>
                <a:gd name="T99" fmla="*/ 15 h 194"/>
                <a:gd name="T100" fmla="*/ 43 w 354"/>
                <a:gd name="T101" fmla="*/ 31 h 194"/>
                <a:gd name="T102" fmla="*/ 37 w 354"/>
                <a:gd name="T103" fmla="*/ 48 h 194"/>
                <a:gd name="T104" fmla="*/ 17 w 354"/>
                <a:gd name="T105" fmla="*/ 32 h 194"/>
                <a:gd name="T106" fmla="*/ 22 w 354"/>
                <a:gd name="T107" fmla="*/ 67 h 194"/>
                <a:gd name="T108" fmla="*/ 46 w 354"/>
                <a:gd name="T109" fmla="*/ 108 h 194"/>
                <a:gd name="T110" fmla="*/ 46 w 354"/>
                <a:gd name="T111" fmla="*/ 116 h 194"/>
                <a:gd name="T112" fmla="*/ 74 w 354"/>
                <a:gd name="T113" fmla="*/ 194 h 194"/>
                <a:gd name="T114" fmla="*/ 117 w 354"/>
                <a:gd name="T115" fmla="*/ 194 h 194"/>
                <a:gd name="T116" fmla="*/ 145 w 354"/>
                <a:gd name="T117" fmla="*/ 116 h 194"/>
                <a:gd name="T118" fmla="*/ 145 w 354"/>
                <a:gd name="T119" fmla="*/ 108 h 194"/>
                <a:gd name="T120" fmla="*/ 237 w 354"/>
                <a:gd name="T121" fmla="*/ 194 h 194"/>
                <a:gd name="T122" fmla="*/ 341 w 354"/>
                <a:gd name="T123" fmla="*/ 194 h 194"/>
                <a:gd name="T124" fmla="*/ 332 w 354"/>
                <a:gd name="T125" fmla="*/ 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4" h="194">
                  <a:moveTo>
                    <a:pt x="332" y="143"/>
                  </a:moveTo>
                  <a:cubicBezTo>
                    <a:pt x="333" y="142"/>
                    <a:pt x="333" y="142"/>
                    <a:pt x="333" y="142"/>
                  </a:cubicBezTo>
                  <a:cubicBezTo>
                    <a:pt x="333" y="143"/>
                    <a:pt x="333" y="143"/>
                    <a:pt x="333" y="143"/>
                  </a:cubicBezTo>
                  <a:cubicBezTo>
                    <a:pt x="332" y="143"/>
                    <a:pt x="332" y="143"/>
                    <a:pt x="332" y="143"/>
                  </a:cubicBezTo>
                  <a:moveTo>
                    <a:pt x="250" y="143"/>
                  </a:moveTo>
                  <a:cubicBezTo>
                    <a:pt x="289" y="124"/>
                    <a:pt x="289" y="124"/>
                    <a:pt x="289" y="124"/>
                  </a:cubicBezTo>
                  <a:cubicBezTo>
                    <a:pt x="327" y="143"/>
                    <a:pt x="327" y="143"/>
                    <a:pt x="327" y="143"/>
                  </a:cubicBezTo>
                  <a:cubicBezTo>
                    <a:pt x="250" y="143"/>
                    <a:pt x="250" y="143"/>
                    <a:pt x="250" y="143"/>
                  </a:cubicBezTo>
                  <a:moveTo>
                    <a:pt x="245" y="140"/>
                  </a:moveTo>
                  <a:cubicBezTo>
                    <a:pt x="251" y="105"/>
                    <a:pt x="251" y="105"/>
                    <a:pt x="251" y="105"/>
                  </a:cubicBezTo>
                  <a:cubicBezTo>
                    <a:pt x="283" y="121"/>
                    <a:pt x="283" y="121"/>
                    <a:pt x="283" y="121"/>
                  </a:cubicBezTo>
                  <a:cubicBezTo>
                    <a:pt x="245" y="140"/>
                    <a:pt x="245" y="140"/>
                    <a:pt x="245" y="140"/>
                  </a:cubicBezTo>
                  <a:moveTo>
                    <a:pt x="333" y="140"/>
                  </a:moveTo>
                  <a:cubicBezTo>
                    <a:pt x="294" y="121"/>
                    <a:pt x="294" y="121"/>
                    <a:pt x="294" y="121"/>
                  </a:cubicBezTo>
                  <a:cubicBezTo>
                    <a:pt x="327" y="105"/>
                    <a:pt x="327" y="105"/>
                    <a:pt x="327" y="105"/>
                  </a:cubicBezTo>
                  <a:cubicBezTo>
                    <a:pt x="333" y="140"/>
                    <a:pt x="333" y="140"/>
                    <a:pt x="333" y="140"/>
                  </a:cubicBezTo>
                  <a:moveTo>
                    <a:pt x="289" y="119"/>
                  </a:moveTo>
                  <a:cubicBezTo>
                    <a:pt x="257" y="103"/>
                    <a:pt x="257" y="103"/>
                    <a:pt x="257" y="103"/>
                  </a:cubicBezTo>
                  <a:cubicBezTo>
                    <a:pt x="321" y="103"/>
                    <a:pt x="321" y="103"/>
                    <a:pt x="321" y="103"/>
                  </a:cubicBezTo>
                  <a:cubicBezTo>
                    <a:pt x="289" y="119"/>
                    <a:pt x="289" y="119"/>
                    <a:pt x="289" y="119"/>
                  </a:cubicBezTo>
                  <a:moveTo>
                    <a:pt x="252" y="95"/>
                  </a:moveTo>
                  <a:cubicBezTo>
                    <a:pt x="252" y="95"/>
                    <a:pt x="252" y="95"/>
                    <a:pt x="252" y="95"/>
                  </a:cubicBezTo>
                  <a:cubicBezTo>
                    <a:pt x="252" y="95"/>
                    <a:pt x="252" y="95"/>
                    <a:pt x="252" y="95"/>
                  </a:cubicBezTo>
                  <a:cubicBezTo>
                    <a:pt x="252" y="95"/>
                    <a:pt x="252" y="95"/>
                    <a:pt x="252" y="95"/>
                  </a:cubicBezTo>
                  <a:moveTo>
                    <a:pt x="257" y="95"/>
                  </a:moveTo>
                  <a:cubicBezTo>
                    <a:pt x="289" y="76"/>
                    <a:pt x="289" y="76"/>
                    <a:pt x="289" y="76"/>
                  </a:cubicBezTo>
                  <a:cubicBezTo>
                    <a:pt x="321" y="95"/>
                    <a:pt x="321" y="95"/>
                    <a:pt x="321" y="95"/>
                  </a:cubicBezTo>
                  <a:cubicBezTo>
                    <a:pt x="257" y="95"/>
                    <a:pt x="257" y="95"/>
                    <a:pt x="257" y="95"/>
                  </a:cubicBezTo>
                  <a:moveTo>
                    <a:pt x="253" y="92"/>
                  </a:moveTo>
                  <a:cubicBezTo>
                    <a:pt x="258" y="58"/>
                    <a:pt x="258" y="58"/>
                    <a:pt x="258" y="58"/>
                  </a:cubicBezTo>
                  <a:cubicBezTo>
                    <a:pt x="284" y="74"/>
                    <a:pt x="284" y="74"/>
                    <a:pt x="284" y="74"/>
                  </a:cubicBezTo>
                  <a:cubicBezTo>
                    <a:pt x="253" y="92"/>
                    <a:pt x="253" y="92"/>
                    <a:pt x="253" y="92"/>
                  </a:cubicBezTo>
                  <a:moveTo>
                    <a:pt x="325" y="92"/>
                  </a:moveTo>
                  <a:cubicBezTo>
                    <a:pt x="294" y="74"/>
                    <a:pt x="294" y="74"/>
                    <a:pt x="294" y="74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5" y="92"/>
                    <a:pt x="325" y="92"/>
                    <a:pt x="325" y="92"/>
                  </a:cubicBezTo>
                  <a:moveTo>
                    <a:pt x="289" y="71"/>
                  </a:moveTo>
                  <a:cubicBezTo>
                    <a:pt x="263" y="55"/>
                    <a:pt x="263" y="55"/>
                    <a:pt x="263" y="55"/>
                  </a:cubicBezTo>
                  <a:cubicBezTo>
                    <a:pt x="315" y="55"/>
                    <a:pt x="315" y="55"/>
                    <a:pt x="315" y="55"/>
                  </a:cubicBezTo>
                  <a:cubicBezTo>
                    <a:pt x="289" y="71"/>
                    <a:pt x="289" y="71"/>
                    <a:pt x="289" y="71"/>
                  </a:cubicBezTo>
                  <a:moveTo>
                    <a:pt x="319" y="55"/>
                  </a:moveTo>
                  <a:cubicBezTo>
                    <a:pt x="319" y="55"/>
                    <a:pt x="319" y="55"/>
                    <a:pt x="319" y="55"/>
                  </a:cubicBezTo>
                  <a:cubicBezTo>
                    <a:pt x="319" y="55"/>
                    <a:pt x="319" y="55"/>
                    <a:pt x="319" y="55"/>
                  </a:cubicBezTo>
                  <a:cubicBezTo>
                    <a:pt x="319" y="55"/>
                    <a:pt x="319" y="55"/>
                    <a:pt x="319" y="55"/>
                  </a:cubicBezTo>
                  <a:moveTo>
                    <a:pt x="33" y="57"/>
                  </a:moveTo>
                  <a:cubicBezTo>
                    <a:pt x="29" y="54"/>
                    <a:pt x="29" y="54"/>
                    <a:pt x="29" y="54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3" y="57"/>
                    <a:pt x="33" y="57"/>
                    <a:pt x="33" y="57"/>
                  </a:cubicBezTo>
                  <a:moveTo>
                    <a:pt x="31" y="60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1" y="60"/>
                    <a:pt x="31" y="60"/>
                  </a:cubicBezTo>
                  <a:moveTo>
                    <a:pt x="20" y="65"/>
                  </a:moveTo>
                  <a:cubicBezTo>
                    <a:pt x="20" y="65"/>
                    <a:pt x="19" y="65"/>
                    <a:pt x="19" y="65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3" y="65"/>
                    <a:pt x="22" y="65"/>
                    <a:pt x="21" y="65"/>
                  </a:cubicBezTo>
                  <a:cubicBezTo>
                    <a:pt x="21" y="65"/>
                    <a:pt x="20" y="65"/>
                    <a:pt x="20" y="65"/>
                  </a:cubicBezTo>
                  <a:moveTo>
                    <a:pt x="17" y="65"/>
                  </a:moveTo>
                  <a:cubicBezTo>
                    <a:pt x="16" y="65"/>
                    <a:pt x="14" y="65"/>
                    <a:pt x="13" y="64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7" y="65"/>
                    <a:pt x="17" y="65"/>
                    <a:pt x="17" y="65"/>
                  </a:cubicBezTo>
                  <a:moveTo>
                    <a:pt x="25" y="64"/>
                  </a:moveTo>
                  <a:cubicBezTo>
                    <a:pt x="21" y="52"/>
                    <a:pt x="21" y="52"/>
                    <a:pt x="21" y="5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8" y="63"/>
                    <a:pt x="27" y="63"/>
                    <a:pt x="25" y="64"/>
                  </a:cubicBezTo>
                  <a:moveTo>
                    <a:pt x="11" y="63"/>
                  </a:moveTo>
                  <a:cubicBezTo>
                    <a:pt x="10" y="62"/>
                    <a:pt x="9" y="61"/>
                    <a:pt x="7" y="60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1" y="63"/>
                    <a:pt x="11" y="63"/>
                    <a:pt x="11" y="63"/>
                  </a:cubicBezTo>
                  <a:moveTo>
                    <a:pt x="6" y="58"/>
                  </a:moveTo>
                  <a:cubicBezTo>
                    <a:pt x="6" y="57"/>
                    <a:pt x="5" y="56"/>
                    <a:pt x="4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58"/>
                    <a:pt x="6" y="58"/>
                    <a:pt x="6" y="58"/>
                  </a:cubicBezTo>
                  <a:moveTo>
                    <a:pt x="34" y="55"/>
                  </a:moveTo>
                  <a:cubicBezTo>
                    <a:pt x="24" y="51"/>
                    <a:pt x="24" y="51"/>
                    <a:pt x="2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2"/>
                    <a:pt x="35" y="53"/>
                    <a:pt x="34" y="55"/>
                  </a:cubicBezTo>
                  <a:moveTo>
                    <a:pt x="46" y="65"/>
                  </a:moveTo>
                  <a:cubicBezTo>
                    <a:pt x="35" y="58"/>
                    <a:pt x="35" y="58"/>
                    <a:pt x="35" y="58"/>
                  </a:cubicBezTo>
                  <a:cubicBezTo>
                    <a:pt x="36" y="56"/>
                    <a:pt x="37" y="53"/>
                    <a:pt x="37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6" y="65"/>
                    <a:pt x="46" y="65"/>
                    <a:pt x="46" y="65"/>
                  </a:cubicBezTo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0"/>
                    <a:pt x="4" y="49"/>
                    <a:pt x="4" y="48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4" y="52"/>
                    <a:pt x="4" y="52"/>
                    <a:pt x="4" y="52"/>
                  </a:cubicBezTo>
                  <a:moveTo>
                    <a:pt x="23" y="48"/>
                  </a:move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5" y="46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23" y="48"/>
                    <a:pt x="23" y="48"/>
                    <a:pt x="23" y="48"/>
                  </a:cubicBezTo>
                  <a:moveTo>
                    <a:pt x="17" y="48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5" y="44"/>
                    <a:pt x="5" y="43"/>
                    <a:pt x="6" y="41"/>
                  </a:cubicBezTo>
                  <a:cubicBezTo>
                    <a:pt x="17" y="48"/>
                    <a:pt x="17" y="48"/>
                    <a:pt x="17" y="48"/>
                  </a:cubicBezTo>
                  <a:moveTo>
                    <a:pt x="22" y="4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31" y="39"/>
                    <a:pt x="32" y="41"/>
                    <a:pt x="33" y="42"/>
                  </a:cubicBezTo>
                  <a:cubicBezTo>
                    <a:pt x="22" y="48"/>
                    <a:pt x="22" y="48"/>
                    <a:pt x="22" y="48"/>
                  </a:cubicBezTo>
                  <a:moveTo>
                    <a:pt x="17" y="47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8" y="39"/>
                    <a:pt x="9" y="38"/>
                    <a:pt x="10" y="37"/>
                  </a:cubicBezTo>
                  <a:cubicBezTo>
                    <a:pt x="17" y="47"/>
                    <a:pt x="17" y="47"/>
                    <a:pt x="17" y="47"/>
                  </a:cubicBezTo>
                  <a:moveTo>
                    <a:pt x="21" y="47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6" y="35"/>
                    <a:pt x="28" y="36"/>
                    <a:pt x="29" y="3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18" y="4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3" y="35"/>
                    <a:pt x="15" y="34"/>
                    <a:pt x="17" y="34"/>
                  </a:cubicBezTo>
                  <a:cubicBezTo>
                    <a:pt x="18" y="47"/>
                    <a:pt x="18" y="47"/>
                    <a:pt x="18" y="47"/>
                  </a:cubicBezTo>
                  <a:moveTo>
                    <a:pt x="20" y="47"/>
                  </a:move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19" y="34"/>
                    <a:pt x="20" y="34"/>
                  </a:cubicBezTo>
                  <a:cubicBezTo>
                    <a:pt x="21" y="34"/>
                    <a:pt x="22" y="34"/>
                    <a:pt x="23" y="34"/>
                  </a:cubicBezTo>
                  <a:cubicBezTo>
                    <a:pt x="20" y="47"/>
                    <a:pt x="20" y="47"/>
                    <a:pt x="20" y="47"/>
                  </a:cubicBezTo>
                  <a:moveTo>
                    <a:pt x="264" y="48"/>
                  </a:moveTo>
                  <a:cubicBezTo>
                    <a:pt x="289" y="28"/>
                    <a:pt x="289" y="28"/>
                    <a:pt x="289" y="28"/>
                  </a:cubicBezTo>
                  <a:cubicBezTo>
                    <a:pt x="314" y="48"/>
                    <a:pt x="314" y="48"/>
                    <a:pt x="314" y="48"/>
                  </a:cubicBezTo>
                  <a:cubicBezTo>
                    <a:pt x="264" y="48"/>
                    <a:pt x="264" y="48"/>
                    <a:pt x="264" y="48"/>
                  </a:cubicBezTo>
                  <a:moveTo>
                    <a:pt x="318" y="44"/>
                  </a:moveTo>
                  <a:cubicBezTo>
                    <a:pt x="293" y="25"/>
                    <a:pt x="293" y="25"/>
                    <a:pt x="293" y="25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18" y="44"/>
                    <a:pt x="318" y="44"/>
                    <a:pt x="318" y="44"/>
                  </a:cubicBezTo>
                  <a:moveTo>
                    <a:pt x="260" y="44"/>
                  </a:moveTo>
                  <a:cubicBezTo>
                    <a:pt x="265" y="11"/>
                    <a:pt x="265" y="11"/>
                    <a:pt x="265" y="11"/>
                  </a:cubicBezTo>
                  <a:cubicBezTo>
                    <a:pt x="285" y="25"/>
                    <a:pt x="285" y="25"/>
                    <a:pt x="285" y="25"/>
                  </a:cubicBezTo>
                  <a:cubicBezTo>
                    <a:pt x="260" y="44"/>
                    <a:pt x="260" y="44"/>
                    <a:pt x="260" y="44"/>
                  </a:cubicBezTo>
                  <a:moveTo>
                    <a:pt x="266" y="8"/>
                  </a:moveTo>
                  <a:cubicBezTo>
                    <a:pt x="266" y="8"/>
                    <a:pt x="266" y="8"/>
                    <a:pt x="266" y="8"/>
                  </a:cubicBezTo>
                  <a:cubicBezTo>
                    <a:pt x="266" y="8"/>
                    <a:pt x="266" y="8"/>
                    <a:pt x="266" y="8"/>
                  </a:cubicBezTo>
                  <a:cubicBezTo>
                    <a:pt x="266" y="8"/>
                    <a:pt x="266" y="8"/>
                    <a:pt x="266" y="8"/>
                  </a:cubicBezTo>
                  <a:moveTo>
                    <a:pt x="289" y="22"/>
                  </a:moveTo>
                  <a:cubicBezTo>
                    <a:pt x="270" y="8"/>
                    <a:pt x="270" y="8"/>
                    <a:pt x="270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289" y="22"/>
                    <a:pt x="289" y="22"/>
                    <a:pt x="289" y="22"/>
                  </a:cubicBezTo>
                  <a:moveTo>
                    <a:pt x="332" y="0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8"/>
                    <a:pt x="37" y="48"/>
                    <a:pt x="37" y="47"/>
                  </a:cubicBezTo>
                  <a:cubicBezTo>
                    <a:pt x="36" y="38"/>
                    <a:pt x="28" y="32"/>
                    <a:pt x="19" y="32"/>
                  </a:cubicBezTo>
                  <a:cubicBezTo>
                    <a:pt x="19" y="32"/>
                    <a:pt x="18" y="32"/>
                    <a:pt x="17" y="32"/>
                  </a:cubicBezTo>
                  <a:cubicBezTo>
                    <a:pt x="7" y="33"/>
                    <a:pt x="0" y="42"/>
                    <a:pt x="2" y="52"/>
                  </a:cubicBezTo>
                  <a:cubicBezTo>
                    <a:pt x="3" y="61"/>
                    <a:pt x="11" y="67"/>
                    <a:pt x="19" y="67"/>
                  </a:cubicBezTo>
                  <a:cubicBezTo>
                    <a:pt x="20" y="67"/>
                    <a:pt x="21" y="67"/>
                    <a:pt x="22" y="67"/>
                  </a:cubicBezTo>
                  <a:cubicBezTo>
                    <a:pt x="27" y="67"/>
                    <a:pt x="31" y="64"/>
                    <a:pt x="34" y="60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6" y="194"/>
                    <a:pt x="46" y="194"/>
                    <a:pt x="46" y="194"/>
                  </a:cubicBezTo>
                  <a:cubicBezTo>
                    <a:pt x="55" y="194"/>
                    <a:pt x="55" y="194"/>
                    <a:pt x="55" y="194"/>
                  </a:cubicBezTo>
                  <a:cubicBezTo>
                    <a:pt x="74" y="194"/>
                    <a:pt x="74" y="194"/>
                    <a:pt x="74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105" y="194"/>
                    <a:pt x="105" y="194"/>
                    <a:pt x="105" y="194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45" y="194"/>
                    <a:pt x="145" y="194"/>
                    <a:pt x="145" y="194"/>
                  </a:cubicBezTo>
                  <a:cubicBezTo>
                    <a:pt x="145" y="116"/>
                    <a:pt x="145" y="116"/>
                    <a:pt x="145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249" y="33"/>
                    <a:pt x="249" y="33"/>
                    <a:pt x="249" y="33"/>
                  </a:cubicBezTo>
                  <a:cubicBezTo>
                    <a:pt x="224" y="194"/>
                    <a:pt x="224" y="194"/>
                    <a:pt x="224" y="194"/>
                  </a:cubicBezTo>
                  <a:cubicBezTo>
                    <a:pt x="237" y="194"/>
                    <a:pt x="237" y="194"/>
                    <a:pt x="237" y="194"/>
                  </a:cubicBezTo>
                  <a:cubicBezTo>
                    <a:pt x="244" y="151"/>
                    <a:pt x="244" y="151"/>
                    <a:pt x="244" y="151"/>
                  </a:cubicBezTo>
                  <a:cubicBezTo>
                    <a:pt x="334" y="151"/>
                    <a:pt x="334" y="151"/>
                    <a:pt x="334" y="151"/>
                  </a:cubicBezTo>
                  <a:cubicBezTo>
                    <a:pt x="341" y="194"/>
                    <a:pt x="341" y="194"/>
                    <a:pt x="341" y="194"/>
                  </a:cubicBezTo>
                  <a:cubicBezTo>
                    <a:pt x="354" y="194"/>
                    <a:pt x="354" y="194"/>
                    <a:pt x="354" y="194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32" y="8"/>
                    <a:pt x="332" y="8"/>
                    <a:pt x="332" y="8"/>
                  </a:cubicBezTo>
                  <a:cubicBezTo>
                    <a:pt x="332" y="0"/>
                    <a:pt x="332" y="0"/>
                    <a:pt x="332" y="0"/>
                  </a:cubicBezTo>
                </a:path>
              </a:pathLst>
            </a:custGeom>
            <a:solidFill>
              <a:srgbClr val="323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5" name="Freeform 103"/>
            <p:cNvSpPr/>
            <p:nvPr/>
          </p:nvSpPr>
          <p:spPr bwMode="auto">
            <a:xfrm>
              <a:off x="9868079" y="4305122"/>
              <a:ext cx="746975" cy="704045"/>
            </a:xfrm>
            <a:custGeom>
              <a:avLst/>
              <a:gdLst>
                <a:gd name="T0" fmla="*/ 261 w 261"/>
                <a:gd name="T1" fmla="*/ 0 h 246"/>
                <a:gd name="T2" fmla="*/ 0 w 261"/>
                <a:gd name="T3" fmla="*/ 189 h 246"/>
                <a:gd name="T4" fmla="*/ 0 w 261"/>
                <a:gd name="T5" fmla="*/ 246 h 246"/>
                <a:gd name="T6" fmla="*/ 261 w 261"/>
                <a:gd name="T7" fmla="*/ 59 h 246"/>
                <a:gd name="T8" fmla="*/ 261 w 261"/>
                <a:gd name="T9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6">
                  <a:moveTo>
                    <a:pt x="261" y="0"/>
                  </a:moveTo>
                  <a:lnTo>
                    <a:pt x="0" y="189"/>
                  </a:lnTo>
                  <a:lnTo>
                    <a:pt x="0" y="246"/>
                  </a:lnTo>
                  <a:lnTo>
                    <a:pt x="261" y="59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6" name="Rectangle 104"/>
            <p:cNvSpPr>
              <a:spLocks noChangeArrowheads="1"/>
            </p:cNvSpPr>
            <p:nvPr/>
          </p:nvSpPr>
          <p:spPr bwMode="auto">
            <a:xfrm>
              <a:off x="9015211" y="4602767"/>
              <a:ext cx="183166" cy="20034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7" name="Freeform 105"/>
            <p:cNvSpPr/>
            <p:nvPr/>
          </p:nvSpPr>
          <p:spPr bwMode="auto">
            <a:xfrm>
              <a:off x="9015211" y="4602767"/>
              <a:ext cx="217510" cy="157408"/>
            </a:xfrm>
            <a:custGeom>
              <a:avLst/>
              <a:gdLst>
                <a:gd name="T0" fmla="*/ 73 w 76"/>
                <a:gd name="T1" fmla="*/ 55 h 55"/>
                <a:gd name="T2" fmla="*/ 0 w 76"/>
                <a:gd name="T3" fmla="*/ 5 h 55"/>
                <a:gd name="T4" fmla="*/ 2 w 76"/>
                <a:gd name="T5" fmla="*/ 0 h 55"/>
                <a:gd name="T6" fmla="*/ 76 w 76"/>
                <a:gd name="T7" fmla="*/ 50 h 55"/>
                <a:gd name="T8" fmla="*/ 73 w 7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5">
                  <a:moveTo>
                    <a:pt x="73" y="55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76" y="50"/>
                  </a:lnTo>
                  <a:lnTo>
                    <a:pt x="73" y="55"/>
                  </a:lnTo>
                  <a:close/>
                </a:path>
              </a:pathLst>
            </a:cu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8" name="Freeform 106"/>
            <p:cNvSpPr/>
            <p:nvPr/>
          </p:nvSpPr>
          <p:spPr bwMode="auto">
            <a:xfrm>
              <a:off x="10635087" y="4316570"/>
              <a:ext cx="417848" cy="300507"/>
            </a:xfrm>
            <a:custGeom>
              <a:avLst/>
              <a:gdLst>
                <a:gd name="T0" fmla="*/ 7 w 146"/>
                <a:gd name="T1" fmla="*/ 105 h 105"/>
                <a:gd name="T2" fmla="*/ 73 w 146"/>
                <a:gd name="T3" fmla="*/ 53 h 105"/>
                <a:gd name="T4" fmla="*/ 139 w 146"/>
                <a:gd name="T5" fmla="*/ 105 h 105"/>
                <a:gd name="T6" fmla="*/ 146 w 146"/>
                <a:gd name="T7" fmla="*/ 95 h 105"/>
                <a:gd name="T8" fmla="*/ 83 w 146"/>
                <a:gd name="T9" fmla="*/ 45 h 105"/>
                <a:gd name="T10" fmla="*/ 130 w 146"/>
                <a:gd name="T11" fmla="*/ 10 h 105"/>
                <a:gd name="T12" fmla="*/ 125 w 146"/>
                <a:gd name="T13" fmla="*/ 0 h 105"/>
                <a:gd name="T14" fmla="*/ 73 w 146"/>
                <a:gd name="T15" fmla="*/ 38 h 105"/>
                <a:gd name="T16" fmla="*/ 21 w 146"/>
                <a:gd name="T17" fmla="*/ 0 h 105"/>
                <a:gd name="T18" fmla="*/ 14 w 146"/>
                <a:gd name="T19" fmla="*/ 10 h 105"/>
                <a:gd name="T20" fmla="*/ 64 w 146"/>
                <a:gd name="T21" fmla="*/ 45 h 105"/>
                <a:gd name="T22" fmla="*/ 0 w 146"/>
                <a:gd name="T23" fmla="*/ 95 h 105"/>
                <a:gd name="T24" fmla="*/ 7 w 146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05">
                  <a:moveTo>
                    <a:pt x="7" y="105"/>
                  </a:moveTo>
                  <a:lnTo>
                    <a:pt x="73" y="53"/>
                  </a:lnTo>
                  <a:lnTo>
                    <a:pt x="139" y="105"/>
                  </a:lnTo>
                  <a:lnTo>
                    <a:pt x="146" y="95"/>
                  </a:lnTo>
                  <a:lnTo>
                    <a:pt x="83" y="45"/>
                  </a:lnTo>
                  <a:lnTo>
                    <a:pt x="130" y="10"/>
                  </a:lnTo>
                  <a:lnTo>
                    <a:pt x="125" y="0"/>
                  </a:lnTo>
                  <a:lnTo>
                    <a:pt x="73" y="38"/>
                  </a:lnTo>
                  <a:lnTo>
                    <a:pt x="21" y="0"/>
                  </a:lnTo>
                  <a:lnTo>
                    <a:pt x="14" y="10"/>
                  </a:lnTo>
                  <a:lnTo>
                    <a:pt x="64" y="45"/>
                  </a:lnTo>
                  <a:lnTo>
                    <a:pt x="0" y="95"/>
                  </a:lnTo>
                  <a:lnTo>
                    <a:pt x="7" y="105"/>
                  </a:lnTo>
                  <a:close/>
                </a:path>
              </a:pathLst>
            </a:cu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49" name="Freeform 107"/>
            <p:cNvSpPr/>
            <p:nvPr/>
          </p:nvSpPr>
          <p:spPr bwMode="auto">
            <a:xfrm>
              <a:off x="10586434" y="4637111"/>
              <a:ext cx="515155" cy="297645"/>
            </a:xfrm>
            <a:custGeom>
              <a:avLst/>
              <a:gdLst>
                <a:gd name="T0" fmla="*/ 7 w 180"/>
                <a:gd name="T1" fmla="*/ 104 h 104"/>
                <a:gd name="T2" fmla="*/ 90 w 180"/>
                <a:gd name="T3" fmla="*/ 55 h 104"/>
                <a:gd name="T4" fmla="*/ 173 w 180"/>
                <a:gd name="T5" fmla="*/ 104 h 104"/>
                <a:gd name="T6" fmla="*/ 180 w 180"/>
                <a:gd name="T7" fmla="*/ 95 h 104"/>
                <a:gd name="T8" fmla="*/ 102 w 180"/>
                <a:gd name="T9" fmla="*/ 50 h 104"/>
                <a:gd name="T10" fmla="*/ 166 w 180"/>
                <a:gd name="T11" fmla="*/ 9 h 104"/>
                <a:gd name="T12" fmla="*/ 159 w 180"/>
                <a:gd name="T13" fmla="*/ 0 h 104"/>
                <a:gd name="T14" fmla="*/ 90 w 180"/>
                <a:gd name="T15" fmla="*/ 43 h 104"/>
                <a:gd name="T16" fmla="*/ 21 w 180"/>
                <a:gd name="T17" fmla="*/ 0 h 104"/>
                <a:gd name="T18" fmla="*/ 14 w 180"/>
                <a:gd name="T19" fmla="*/ 9 h 104"/>
                <a:gd name="T20" fmla="*/ 78 w 180"/>
                <a:gd name="T21" fmla="*/ 50 h 104"/>
                <a:gd name="T22" fmla="*/ 0 w 180"/>
                <a:gd name="T23" fmla="*/ 95 h 104"/>
                <a:gd name="T24" fmla="*/ 7 w 180"/>
                <a:gd name="T2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04">
                  <a:moveTo>
                    <a:pt x="7" y="104"/>
                  </a:moveTo>
                  <a:lnTo>
                    <a:pt x="90" y="55"/>
                  </a:lnTo>
                  <a:lnTo>
                    <a:pt x="173" y="104"/>
                  </a:lnTo>
                  <a:lnTo>
                    <a:pt x="180" y="95"/>
                  </a:lnTo>
                  <a:lnTo>
                    <a:pt x="102" y="50"/>
                  </a:lnTo>
                  <a:lnTo>
                    <a:pt x="166" y="9"/>
                  </a:lnTo>
                  <a:lnTo>
                    <a:pt x="159" y="0"/>
                  </a:lnTo>
                  <a:lnTo>
                    <a:pt x="90" y="43"/>
                  </a:lnTo>
                  <a:lnTo>
                    <a:pt x="21" y="0"/>
                  </a:lnTo>
                  <a:lnTo>
                    <a:pt x="14" y="9"/>
                  </a:lnTo>
                  <a:lnTo>
                    <a:pt x="78" y="50"/>
                  </a:lnTo>
                  <a:lnTo>
                    <a:pt x="0" y="95"/>
                  </a:lnTo>
                  <a:lnTo>
                    <a:pt x="7" y="104"/>
                  </a:lnTo>
                  <a:close/>
                </a:path>
              </a:pathLst>
            </a:cu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0" name="Freeform 108"/>
            <p:cNvSpPr/>
            <p:nvPr/>
          </p:nvSpPr>
          <p:spPr bwMode="auto">
            <a:xfrm>
              <a:off x="10540642" y="4963376"/>
              <a:ext cx="609600" cy="297645"/>
            </a:xfrm>
            <a:custGeom>
              <a:avLst/>
              <a:gdLst>
                <a:gd name="T0" fmla="*/ 213 w 213"/>
                <a:gd name="T1" fmla="*/ 95 h 104"/>
                <a:gd name="T2" fmla="*/ 118 w 213"/>
                <a:gd name="T3" fmla="*/ 47 h 104"/>
                <a:gd name="T4" fmla="*/ 198 w 213"/>
                <a:gd name="T5" fmla="*/ 9 h 104"/>
                <a:gd name="T6" fmla="*/ 194 w 213"/>
                <a:gd name="T7" fmla="*/ 0 h 104"/>
                <a:gd name="T8" fmla="*/ 106 w 213"/>
                <a:gd name="T9" fmla="*/ 43 h 104"/>
                <a:gd name="T10" fmla="*/ 18 w 213"/>
                <a:gd name="T11" fmla="*/ 0 h 104"/>
                <a:gd name="T12" fmla="*/ 14 w 213"/>
                <a:gd name="T13" fmla="*/ 9 h 104"/>
                <a:gd name="T14" fmla="*/ 92 w 213"/>
                <a:gd name="T15" fmla="*/ 47 h 104"/>
                <a:gd name="T16" fmla="*/ 0 w 213"/>
                <a:gd name="T17" fmla="*/ 95 h 104"/>
                <a:gd name="T18" fmla="*/ 4 w 213"/>
                <a:gd name="T19" fmla="*/ 104 h 104"/>
                <a:gd name="T20" fmla="*/ 106 w 213"/>
                <a:gd name="T21" fmla="*/ 54 h 104"/>
                <a:gd name="T22" fmla="*/ 205 w 213"/>
                <a:gd name="T23" fmla="*/ 104 h 104"/>
                <a:gd name="T24" fmla="*/ 213 w 213"/>
                <a:gd name="T25" fmla="*/ 9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" h="104">
                  <a:moveTo>
                    <a:pt x="213" y="95"/>
                  </a:moveTo>
                  <a:lnTo>
                    <a:pt x="118" y="47"/>
                  </a:lnTo>
                  <a:lnTo>
                    <a:pt x="198" y="9"/>
                  </a:lnTo>
                  <a:lnTo>
                    <a:pt x="194" y="0"/>
                  </a:lnTo>
                  <a:lnTo>
                    <a:pt x="106" y="43"/>
                  </a:lnTo>
                  <a:lnTo>
                    <a:pt x="18" y="0"/>
                  </a:lnTo>
                  <a:lnTo>
                    <a:pt x="14" y="9"/>
                  </a:lnTo>
                  <a:lnTo>
                    <a:pt x="92" y="47"/>
                  </a:lnTo>
                  <a:lnTo>
                    <a:pt x="0" y="95"/>
                  </a:lnTo>
                  <a:lnTo>
                    <a:pt x="4" y="104"/>
                  </a:lnTo>
                  <a:lnTo>
                    <a:pt x="106" y="54"/>
                  </a:lnTo>
                  <a:lnTo>
                    <a:pt x="205" y="104"/>
                  </a:lnTo>
                  <a:lnTo>
                    <a:pt x="213" y="95"/>
                  </a:lnTo>
                  <a:close/>
                </a:path>
              </a:pathLst>
            </a:cu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1" name="Freeform 109"/>
            <p:cNvSpPr/>
            <p:nvPr/>
          </p:nvSpPr>
          <p:spPr bwMode="auto">
            <a:xfrm>
              <a:off x="10823977" y="3603939"/>
              <a:ext cx="40068" cy="271887"/>
            </a:xfrm>
            <a:custGeom>
              <a:avLst/>
              <a:gdLst>
                <a:gd name="T0" fmla="*/ 12 w 14"/>
                <a:gd name="T1" fmla="*/ 95 h 95"/>
                <a:gd name="T2" fmla="*/ 2 w 14"/>
                <a:gd name="T3" fmla="*/ 95 h 95"/>
                <a:gd name="T4" fmla="*/ 0 w 14"/>
                <a:gd name="T5" fmla="*/ 0 h 95"/>
                <a:gd name="T6" fmla="*/ 14 w 14"/>
                <a:gd name="T7" fmla="*/ 0 h 95"/>
                <a:gd name="T8" fmla="*/ 12 w 14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5">
                  <a:moveTo>
                    <a:pt x="12" y="95"/>
                  </a:moveTo>
                  <a:lnTo>
                    <a:pt x="2" y="9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2" y="95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2" name="Freeform 110"/>
            <p:cNvSpPr/>
            <p:nvPr/>
          </p:nvSpPr>
          <p:spPr bwMode="auto">
            <a:xfrm>
              <a:off x="10700913" y="3623973"/>
              <a:ext cx="137375" cy="257577"/>
            </a:xfrm>
            <a:custGeom>
              <a:avLst/>
              <a:gdLst>
                <a:gd name="T0" fmla="*/ 48 w 48"/>
                <a:gd name="T1" fmla="*/ 86 h 90"/>
                <a:gd name="T2" fmla="*/ 41 w 48"/>
                <a:gd name="T3" fmla="*/ 90 h 90"/>
                <a:gd name="T4" fmla="*/ 0 w 48"/>
                <a:gd name="T5" fmla="*/ 5 h 90"/>
                <a:gd name="T6" fmla="*/ 10 w 48"/>
                <a:gd name="T7" fmla="*/ 0 h 90"/>
                <a:gd name="T8" fmla="*/ 48 w 48"/>
                <a:gd name="T9" fmla="*/ 8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0">
                  <a:moveTo>
                    <a:pt x="48" y="86"/>
                  </a:moveTo>
                  <a:lnTo>
                    <a:pt x="41" y="90"/>
                  </a:lnTo>
                  <a:lnTo>
                    <a:pt x="0" y="5"/>
                  </a:lnTo>
                  <a:lnTo>
                    <a:pt x="10" y="0"/>
                  </a:lnTo>
                  <a:lnTo>
                    <a:pt x="48" y="86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3" name="Freeform 111"/>
            <p:cNvSpPr/>
            <p:nvPr/>
          </p:nvSpPr>
          <p:spPr bwMode="auto">
            <a:xfrm>
              <a:off x="10592158" y="3692660"/>
              <a:ext cx="226096" cy="203200"/>
            </a:xfrm>
            <a:custGeom>
              <a:avLst/>
              <a:gdLst>
                <a:gd name="T0" fmla="*/ 79 w 79"/>
                <a:gd name="T1" fmla="*/ 66 h 71"/>
                <a:gd name="T2" fmla="*/ 74 w 79"/>
                <a:gd name="T3" fmla="*/ 71 h 71"/>
                <a:gd name="T4" fmla="*/ 0 w 79"/>
                <a:gd name="T5" fmla="*/ 10 h 71"/>
                <a:gd name="T6" fmla="*/ 10 w 79"/>
                <a:gd name="T7" fmla="*/ 0 h 71"/>
                <a:gd name="T8" fmla="*/ 79 w 79"/>
                <a:gd name="T9" fmla="*/ 6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1">
                  <a:moveTo>
                    <a:pt x="79" y="66"/>
                  </a:moveTo>
                  <a:lnTo>
                    <a:pt x="74" y="71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79" y="66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4" name="Freeform 112"/>
            <p:cNvSpPr/>
            <p:nvPr/>
          </p:nvSpPr>
          <p:spPr bwMode="auto">
            <a:xfrm>
              <a:off x="10540642" y="3801415"/>
              <a:ext cx="263301" cy="114479"/>
            </a:xfrm>
            <a:custGeom>
              <a:avLst/>
              <a:gdLst>
                <a:gd name="T0" fmla="*/ 92 w 92"/>
                <a:gd name="T1" fmla="*/ 33 h 40"/>
                <a:gd name="T2" fmla="*/ 89 w 92"/>
                <a:gd name="T3" fmla="*/ 40 h 40"/>
                <a:gd name="T4" fmla="*/ 0 w 92"/>
                <a:gd name="T5" fmla="*/ 12 h 40"/>
                <a:gd name="T6" fmla="*/ 2 w 92"/>
                <a:gd name="T7" fmla="*/ 0 h 40"/>
                <a:gd name="T8" fmla="*/ 92 w 92"/>
                <a:gd name="T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40">
                  <a:moveTo>
                    <a:pt x="92" y="33"/>
                  </a:moveTo>
                  <a:lnTo>
                    <a:pt x="89" y="40"/>
                  </a:lnTo>
                  <a:lnTo>
                    <a:pt x="0" y="12"/>
                  </a:lnTo>
                  <a:lnTo>
                    <a:pt x="2" y="0"/>
                  </a:lnTo>
                  <a:lnTo>
                    <a:pt x="92" y="33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5" name="Freeform 113"/>
            <p:cNvSpPr/>
            <p:nvPr/>
          </p:nvSpPr>
          <p:spPr bwMode="auto">
            <a:xfrm>
              <a:off x="10526332" y="3910170"/>
              <a:ext cx="269025" cy="60101"/>
            </a:xfrm>
            <a:custGeom>
              <a:avLst/>
              <a:gdLst>
                <a:gd name="T0" fmla="*/ 94 w 94"/>
                <a:gd name="T1" fmla="*/ 0 h 21"/>
                <a:gd name="T2" fmla="*/ 94 w 94"/>
                <a:gd name="T3" fmla="*/ 9 h 21"/>
                <a:gd name="T4" fmla="*/ 2 w 94"/>
                <a:gd name="T5" fmla="*/ 21 h 21"/>
                <a:gd name="T6" fmla="*/ 0 w 94"/>
                <a:gd name="T7" fmla="*/ 9 h 21"/>
                <a:gd name="T8" fmla="*/ 94 w 9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21">
                  <a:moveTo>
                    <a:pt x="94" y="0"/>
                  </a:moveTo>
                  <a:lnTo>
                    <a:pt x="94" y="9"/>
                  </a:lnTo>
                  <a:lnTo>
                    <a:pt x="2" y="21"/>
                  </a:lnTo>
                  <a:lnTo>
                    <a:pt x="0" y="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6" name="Freeform 114"/>
            <p:cNvSpPr/>
            <p:nvPr/>
          </p:nvSpPr>
          <p:spPr bwMode="auto">
            <a:xfrm>
              <a:off x="10560676" y="3930204"/>
              <a:ext cx="248992" cy="163132"/>
            </a:xfrm>
            <a:custGeom>
              <a:avLst/>
              <a:gdLst>
                <a:gd name="T0" fmla="*/ 82 w 87"/>
                <a:gd name="T1" fmla="*/ 0 h 57"/>
                <a:gd name="T2" fmla="*/ 87 w 87"/>
                <a:gd name="T3" fmla="*/ 7 h 57"/>
                <a:gd name="T4" fmla="*/ 7 w 87"/>
                <a:gd name="T5" fmla="*/ 57 h 57"/>
                <a:gd name="T6" fmla="*/ 0 w 87"/>
                <a:gd name="T7" fmla="*/ 48 h 57"/>
                <a:gd name="T8" fmla="*/ 82 w 87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7">
                  <a:moveTo>
                    <a:pt x="82" y="0"/>
                  </a:moveTo>
                  <a:lnTo>
                    <a:pt x="87" y="7"/>
                  </a:lnTo>
                  <a:lnTo>
                    <a:pt x="7" y="57"/>
                  </a:lnTo>
                  <a:lnTo>
                    <a:pt x="0" y="4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7" name="Freeform 115"/>
            <p:cNvSpPr/>
            <p:nvPr/>
          </p:nvSpPr>
          <p:spPr bwMode="auto">
            <a:xfrm>
              <a:off x="10640811" y="3950237"/>
              <a:ext cx="183166" cy="237544"/>
            </a:xfrm>
            <a:custGeom>
              <a:avLst/>
              <a:gdLst>
                <a:gd name="T0" fmla="*/ 59 w 64"/>
                <a:gd name="T1" fmla="*/ 0 h 83"/>
                <a:gd name="T2" fmla="*/ 64 w 64"/>
                <a:gd name="T3" fmla="*/ 5 h 83"/>
                <a:gd name="T4" fmla="*/ 12 w 64"/>
                <a:gd name="T5" fmla="*/ 83 h 83"/>
                <a:gd name="T6" fmla="*/ 0 w 64"/>
                <a:gd name="T7" fmla="*/ 76 h 83"/>
                <a:gd name="T8" fmla="*/ 59 w 64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59" y="0"/>
                  </a:moveTo>
                  <a:lnTo>
                    <a:pt x="64" y="5"/>
                  </a:lnTo>
                  <a:lnTo>
                    <a:pt x="12" y="83"/>
                  </a:lnTo>
                  <a:lnTo>
                    <a:pt x="0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8" name="Freeform 116"/>
            <p:cNvSpPr/>
            <p:nvPr/>
          </p:nvSpPr>
          <p:spPr bwMode="auto">
            <a:xfrm>
              <a:off x="10763876" y="3964547"/>
              <a:ext cx="80135" cy="271887"/>
            </a:xfrm>
            <a:custGeom>
              <a:avLst/>
              <a:gdLst>
                <a:gd name="T0" fmla="*/ 21 w 28"/>
                <a:gd name="T1" fmla="*/ 0 h 95"/>
                <a:gd name="T2" fmla="*/ 28 w 28"/>
                <a:gd name="T3" fmla="*/ 0 h 95"/>
                <a:gd name="T4" fmla="*/ 11 w 28"/>
                <a:gd name="T5" fmla="*/ 95 h 95"/>
                <a:gd name="T6" fmla="*/ 0 w 28"/>
                <a:gd name="T7" fmla="*/ 93 h 95"/>
                <a:gd name="T8" fmla="*/ 21 w 28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5">
                  <a:moveTo>
                    <a:pt x="21" y="0"/>
                  </a:moveTo>
                  <a:lnTo>
                    <a:pt x="28" y="0"/>
                  </a:lnTo>
                  <a:lnTo>
                    <a:pt x="11" y="95"/>
                  </a:lnTo>
                  <a:lnTo>
                    <a:pt x="0" y="9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9" name="Freeform 117"/>
            <p:cNvSpPr/>
            <p:nvPr/>
          </p:nvSpPr>
          <p:spPr bwMode="auto">
            <a:xfrm>
              <a:off x="10844011" y="3964547"/>
              <a:ext cx="80135" cy="271887"/>
            </a:xfrm>
            <a:custGeom>
              <a:avLst/>
              <a:gdLst>
                <a:gd name="T0" fmla="*/ 0 w 28"/>
                <a:gd name="T1" fmla="*/ 0 h 95"/>
                <a:gd name="T2" fmla="*/ 7 w 28"/>
                <a:gd name="T3" fmla="*/ 0 h 95"/>
                <a:gd name="T4" fmla="*/ 28 w 28"/>
                <a:gd name="T5" fmla="*/ 93 h 95"/>
                <a:gd name="T6" fmla="*/ 17 w 28"/>
                <a:gd name="T7" fmla="*/ 95 h 95"/>
                <a:gd name="T8" fmla="*/ 0 w 28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5">
                  <a:moveTo>
                    <a:pt x="0" y="0"/>
                  </a:moveTo>
                  <a:lnTo>
                    <a:pt x="7" y="0"/>
                  </a:lnTo>
                  <a:lnTo>
                    <a:pt x="28" y="93"/>
                  </a:lnTo>
                  <a:lnTo>
                    <a:pt x="1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0" name="Freeform 118"/>
            <p:cNvSpPr/>
            <p:nvPr/>
          </p:nvSpPr>
          <p:spPr bwMode="auto">
            <a:xfrm>
              <a:off x="10858321" y="3950237"/>
              <a:ext cx="183166" cy="237544"/>
            </a:xfrm>
            <a:custGeom>
              <a:avLst/>
              <a:gdLst>
                <a:gd name="T0" fmla="*/ 0 w 64"/>
                <a:gd name="T1" fmla="*/ 5 h 83"/>
                <a:gd name="T2" fmla="*/ 7 w 64"/>
                <a:gd name="T3" fmla="*/ 0 h 83"/>
                <a:gd name="T4" fmla="*/ 64 w 64"/>
                <a:gd name="T5" fmla="*/ 76 h 83"/>
                <a:gd name="T6" fmla="*/ 54 w 64"/>
                <a:gd name="T7" fmla="*/ 83 h 83"/>
                <a:gd name="T8" fmla="*/ 0 w 64"/>
                <a:gd name="T9" fmla="*/ 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0" y="5"/>
                  </a:moveTo>
                  <a:lnTo>
                    <a:pt x="7" y="0"/>
                  </a:lnTo>
                  <a:lnTo>
                    <a:pt x="64" y="76"/>
                  </a:lnTo>
                  <a:lnTo>
                    <a:pt x="54" y="8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1" name="Freeform 119"/>
            <p:cNvSpPr/>
            <p:nvPr/>
          </p:nvSpPr>
          <p:spPr bwMode="auto">
            <a:xfrm>
              <a:off x="10878355" y="3930204"/>
              <a:ext cx="248992" cy="163132"/>
            </a:xfrm>
            <a:custGeom>
              <a:avLst/>
              <a:gdLst>
                <a:gd name="T0" fmla="*/ 0 w 87"/>
                <a:gd name="T1" fmla="*/ 7 h 57"/>
                <a:gd name="T2" fmla="*/ 5 w 87"/>
                <a:gd name="T3" fmla="*/ 0 h 57"/>
                <a:gd name="T4" fmla="*/ 87 w 87"/>
                <a:gd name="T5" fmla="*/ 48 h 57"/>
                <a:gd name="T6" fmla="*/ 80 w 87"/>
                <a:gd name="T7" fmla="*/ 57 h 57"/>
                <a:gd name="T8" fmla="*/ 0 w 87"/>
                <a:gd name="T9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7">
                  <a:moveTo>
                    <a:pt x="0" y="7"/>
                  </a:moveTo>
                  <a:lnTo>
                    <a:pt x="5" y="0"/>
                  </a:lnTo>
                  <a:lnTo>
                    <a:pt x="87" y="48"/>
                  </a:lnTo>
                  <a:lnTo>
                    <a:pt x="80" y="5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2" name="Freeform 120"/>
            <p:cNvSpPr/>
            <p:nvPr/>
          </p:nvSpPr>
          <p:spPr bwMode="auto">
            <a:xfrm>
              <a:off x="10884079" y="3910170"/>
              <a:ext cx="277611" cy="60101"/>
            </a:xfrm>
            <a:custGeom>
              <a:avLst/>
              <a:gdLst>
                <a:gd name="T0" fmla="*/ 0 w 97"/>
                <a:gd name="T1" fmla="*/ 9 h 21"/>
                <a:gd name="T2" fmla="*/ 3 w 97"/>
                <a:gd name="T3" fmla="*/ 0 h 21"/>
                <a:gd name="T4" fmla="*/ 97 w 97"/>
                <a:gd name="T5" fmla="*/ 9 h 21"/>
                <a:gd name="T6" fmla="*/ 95 w 97"/>
                <a:gd name="T7" fmla="*/ 21 h 21"/>
                <a:gd name="T8" fmla="*/ 0 w 97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21">
                  <a:moveTo>
                    <a:pt x="0" y="9"/>
                  </a:moveTo>
                  <a:lnTo>
                    <a:pt x="3" y="0"/>
                  </a:lnTo>
                  <a:lnTo>
                    <a:pt x="97" y="9"/>
                  </a:lnTo>
                  <a:lnTo>
                    <a:pt x="95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3" name="Freeform 121"/>
            <p:cNvSpPr/>
            <p:nvPr/>
          </p:nvSpPr>
          <p:spPr bwMode="auto">
            <a:xfrm>
              <a:off x="10884079" y="3801415"/>
              <a:ext cx="266163" cy="114479"/>
            </a:xfrm>
            <a:custGeom>
              <a:avLst/>
              <a:gdLst>
                <a:gd name="T0" fmla="*/ 3 w 93"/>
                <a:gd name="T1" fmla="*/ 40 h 40"/>
                <a:gd name="T2" fmla="*/ 0 w 93"/>
                <a:gd name="T3" fmla="*/ 33 h 40"/>
                <a:gd name="T4" fmla="*/ 90 w 93"/>
                <a:gd name="T5" fmla="*/ 0 h 40"/>
                <a:gd name="T6" fmla="*/ 93 w 93"/>
                <a:gd name="T7" fmla="*/ 12 h 40"/>
                <a:gd name="T8" fmla="*/ 3 w 93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40">
                  <a:moveTo>
                    <a:pt x="3" y="40"/>
                  </a:moveTo>
                  <a:lnTo>
                    <a:pt x="0" y="33"/>
                  </a:lnTo>
                  <a:lnTo>
                    <a:pt x="90" y="0"/>
                  </a:lnTo>
                  <a:lnTo>
                    <a:pt x="93" y="1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4" name="Freeform 122"/>
            <p:cNvSpPr/>
            <p:nvPr/>
          </p:nvSpPr>
          <p:spPr bwMode="auto">
            <a:xfrm>
              <a:off x="10872631" y="3692660"/>
              <a:ext cx="214648" cy="203200"/>
            </a:xfrm>
            <a:custGeom>
              <a:avLst/>
              <a:gdLst>
                <a:gd name="T0" fmla="*/ 4 w 75"/>
                <a:gd name="T1" fmla="*/ 71 h 71"/>
                <a:gd name="T2" fmla="*/ 0 w 75"/>
                <a:gd name="T3" fmla="*/ 66 h 71"/>
                <a:gd name="T4" fmla="*/ 68 w 75"/>
                <a:gd name="T5" fmla="*/ 0 h 71"/>
                <a:gd name="T6" fmla="*/ 75 w 75"/>
                <a:gd name="T7" fmla="*/ 10 h 71"/>
                <a:gd name="T8" fmla="*/ 4 w 75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1">
                  <a:moveTo>
                    <a:pt x="4" y="71"/>
                  </a:moveTo>
                  <a:lnTo>
                    <a:pt x="0" y="66"/>
                  </a:lnTo>
                  <a:lnTo>
                    <a:pt x="68" y="0"/>
                  </a:lnTo>
                  <a:lnTo>
                    <a:pt x="75" y="10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5" name="Freeform 123"/>
            <p:cNvSpPr/>
            <p:nvPr/>
          </p:nvSpPr>
          <p:spPr bwMode="auto">
            <a:xfrm>
              <a:off x="10849735" y="3623973"/>
              <a:ext cx="137375" cy="257577"/>
            </a:xfrm>
            <a:custGeom>
              <a:avLst/>
              <a:gdLst>
                <a:gd name="T0" fmla="*/ 8 w 48"/>
                <a:gd name="T1" fmla="*/ 90 h 90"/>
                <a:gd name="T2" fmla="*/ 0 w 48"/>
                <a:gd name="T3" fmla="*/ 86 h 90"/>
                <a:gd name="T4" fmla="*/ 38 w 48"/>
                <a:gd name="T5" fmla="*/ 0 h 90"/>
                <a:gd name="T6" fmla="*/ 48 w 48"/>
                <a:gd name="T7" fmla="*/ 5 h 90"/>
                <a:gd name="T8" fmla="*/ 8 w 48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0">
                  <a:moveTo>
                    <a:pt x="8" y="90"/>
                  </a:moveTo>
                  <a:lnTo>
                    <a:pt x="0" y="86"/>
                  </a:lnTo>
                  <a:lnTo>
                    <a:pt x="38" y="0"/>
                  </a:lnTo>
                  <a:lnTo>
                    <a:pt x="48" y="5"/>
                  </a:lnTo>
                  <a:lnTo>
                    <a:pt x="8" y="9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6" name="Freeform 124"/>
            <p:cNvSpPr>
              <a:spLocks noEditPoints="1"/>
            </p:cNvSpPr>
            <p:nvPr/>
          </p:nvSpPr>
          <p:spPr bwMode="auto">
            <a:xfrm>
              <a:off x="10491989" y="3569595"/>
              <a:ext cx="704045" cy="701183"/>
            </a:xfrm>
            <a:custGeom>
              <a:avLst/>
              <a:gdLst>
                <a:gd name="T0" fmla="*/ 104 w 104"/>
                <a:gd name="T1" fmla="*/ 51 h 103"/>
                <a:gd name="T2" fmla="*/ 52 w 104"/>
                <a:gd name="T3" fmla="*/ 103 h 103"/>
                <a:gd name="T4" fmla="*/ 0 w 104"/>
                <a:gd name="T5" fmla="*/ 51 h 103"/>
                <a:gd name="T6" fmla="*/ 52 w 104"/>
                <a:gd name="T7" fmla="*/ 0 h 103"/>
                <a:gd name="T8" fmla="*/ 104 w 104"/>
                <a:gd name="T9" fmla="*/ 51 h 103"/>
                <a:gd name="T10" fmla="*/ 52 w 104"/>
                <a:gd name="T11" fmla="*/ 6 h 103"/>
                <a:gd name="T12" fmla="*/ 6 w 104"/>
                <a:gd name="T13" fmla="*/ 51 h 103"/>
                <a:gd name="T14" fmla="*/ 52 w 104"/>
                <a:gd name="T15" fmla="*/ 97 h 103"/>
                <a:gd name="T16" fmla="*/ 98 w 104"/>
                <a:gd name="T17" fmla="*/ 51 h 103"/>
                <a:gd name="T18" fmla="*/ 52 w 104"/>
                <a:gd name="T19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  <a:moveTo>
                    <a:pt x="52" y="6"/>
                  </a:moveTo>
                  <a:cubicBezTo>
                    <a:pt x="27" y="6"/>
                    <a:pt x="6" y="26"/>
                    <a:pt x="6" y="51"/>
                  </a:cubicBezTo>
                  <a:cubicBezTo>
                    <a:pt x="6" y="77"/>
                    <a:pt x="27" y="97"/>
                    <a:pt x="52" y="97"/>
                  </a:cubicBezTo>
                  <a:cubicBezTo>
                    <a:pt x="77" y="97"/>
                    <a:pt x="98" y="77"/>
                    <a:pt x="98" y="51"/>
                  </a:cubicBezTo>
                  <a:cubicBezTo>
                    <a:pt x="98" y="26"/>
                    <a:pt x="77" y="6"/>
                    <a:pt x="52" y="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7" name="Oval 125"/>
            <p:cNvSpPr>
              <a:spLocks noChangeArrowheads="1"/>
            </p:cNvSpPr>
            <p:nvPr/>
          </p:nvSpPr>
          <p:spPr bwMode="auto">
            <a:xfrm>
              <a:off x="10783910" y="3861516"/>
              <a:ext cx="120203" cy="117341"/>
            </a:xfrm>
            <a:prstGeom prst="ellipse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8" name="Freeform 126"/>
            <p:cNvSpPr/>
            <p:nvPr/>
          </p:nvSpPr>
          <p:spPr bwMode="auto">
            <a:xfrm>
              <a:off x="8995177" y="4499736"/>
              <a:ext cx="25758" cy="97307"/>
            </a:xfrm>
            <a:custGeom>
              <a:avLst/>
              <a:gdLst>
                <a:gd name="T0" fmla="*/ 9 w 9"/>
                <a:gd name="T1" fmla="*/ 34 h 34"/>
                <a:gd name="T2" fmla="*/ 7 w 9"/>
                <a:gd name="T3" fmla="*/ 34 h 34"/>
                <a:gd name="T4" fmla="*/ 0 w 9"/>
                <a:gd name="T5" fmla="*/ 3 h 34"/>
                <a:gd name="T6" fmla="*/ 5 w 9"/>
                <a:gd name="T7" fmla="*/ 0 h 34"/>
                <a:gd name="T8" fmla="*/ 9 w 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4">
                  <a:moveTo>
                    <a:pt x="9" y="34"/>
                  </a:moveTo>
                  <a:lnTo>
                    <a:pt x="7" y="34"/>
                  </a:lnTo>
                  <a:lnTo>
                    <a:pt x="0" y="3"/>
                  </a:lnTo>
                  <a:lnTo>
                    <a:pt x="5" y="0"/>
                  </a:lnTo>
                  <a:lnTo>
                    <a:pt x="9" y="34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69" name="Freeform 127"/>
            <p:cNvSpPr/>
            <p:nvPr/>
          </p:nvSpPr>
          <p:spPr bwMode="auto">
            <a:xfrm>
              <a:off x="8955110" y="4514046"/>
              <a:ext cx="60101" cy="88721"/>
            </a:xfrm>
            <a:custGeom>
              <a:avLst/>
              <a:gdLst>
                <a:gd name="T0" fmla="*/ 21 w 21"/>
                <a:gd name="T1" fmla="*/ 29 h 31"/>
                <a:gd name="T2" fmla="*/ 19 w 21"/>
                <a:gd name="T3" fmla="*/ 31 h 31"/>
                <a:gd name="T4" fmla="*/ 0 w 21"/>
                <a:gd name="T5" fmla="*/ 3 h 31"/>
                <a:gd name="T6" fmla="*/ 4 w 21"/>
                <a:gd name="T7" fmla="*/ 0 h 31"/>
                <a:gd name="T8" fmla="*/ 21 w 21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1">
                  <a:moveTo>
                    <a:pt x="21" y="29"/>
                  </a:moveTo>
                  <a:lnTo>
                    <a:pt x="19" y="31"/>
                  </a:lnTo>
                  <a:lnTo>
                    <a:pt x="0" y="3"/>
                  </a:lnTo>
                  <a:lnTo>
                    <a:pt x="4" y="0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0" name="Freeform 128"/>
            <p:cNvSpPr/>
            <p:nvPr/>
          </p:nvSpPr>
          <p:spPr bwMode="auto">
            <a:xfrm>
              <a:off x="8926490" y="4548390"/>
              <a:ext cx="82997" cy="60101"/>
            </a:xfrm>
            <a:custGeom>
              <a:avLst/>
              <a:gdLst>
                <a:gd name="T0" fmla="*/ 29 w 29"/>
                <a:gd name="T1" fmla="*/ 19 h 21"/>
                <a:gd name="T2" fmla="*/ 26 w 29"/>
                <a:gd name="T3" fmla="*/ 21 h 21"/>
                <a:gd name="T4" fmla="*/ 0 w 29"/>
                <a:gd name="T5" fmla="*/ 2 h 21"/>
                <a:gd name="T6" fmla="*/ 3 w 29"/>
                <a:gd name="T7" fmla="*/ 0 h 21"/>
                <a:gd name="T8" fmla="*/ 29 w 29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9"/>
                  </a:moveTo>
                  <a:lnTo>
                    <a:pt x="26" y="21"/>
                  </a:lnTo>
                  <a:lnTo>
                    <a:pt x="0" y="2"/>
                  </a:lnTo>
                  <a:lnTo>
                    <a:pt x="3" y="0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1" name="Freeform 129"/>
            <p:cNvSpPr/>
            <p:nvPr/>
          </p:nvSpPr>
          <p:spPr bwMode="auto">
            <a:xfrm>
              <a:off x="8906456" y="4588457"/>
              <a:ext cx="94445" cy="28620"/>
            </a:xfrm>
            <a:custGeom>
              <a:avLst/>
              <a:gdLst>
                <a:gd name="T0" fmla="*/ 33 w 33"/>
                <a:gd name="T1" fmla="*/ 7 h 10"/>
                <a:gd name="T2" fmla="*/ 33 w 33"/>
                <a:gd name="T3" fmla="*/ 10 h 10"/>
                <a:gd name="T4" fmla="*/ 0 w 33"/>
                <a:gd name="T5" fmla="*/ 3 h 10"/>
                <a:gd name="T6" fmla="*/ 3 w 33"/>
                <a:gd name="T7" fmla="*/ 0 h 10"/>
                <a:gd name="T8" fmla="*/ 33 w 33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">
                  <a:moveTo>
                    <a:pt x="33" y="7"/>
                  </a:moveTo>
                  <a:lnTo>
                    <a:pt x="33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2" name="Freeform 130"/>
            <p:cNvSpPr/>
            <p:nvPr/>
          </p:nvSpPr>
          <p:spPr bwMode="auto">
            <a:xfrm>
              <a:off x="8915042" y="4617077"/>
              <a:ext cx="85859" cy="25758"/>
            </a:xfrm>
            <a:custGeom>
              <a:avLst/>
              <a:gdLst>
                <a:gd name="T0" fmla="*/ 30 w 30"/>
                <a:gd name="T1" fmla="*/ 0 h 9"/>
                <a:gd name="T2" fmla="*/ 30 w 30"/>
                <a:gd name="T3" fmla="*/ 2 h 9"/>
                <a:gd name="T4" fmla="*/ 0 w 30"/>
                <a:gd name="T5" fmla="*/ 9 h 9"/>
                <a:gd name="T6" fmla="*/ 0 w 30"/>
                <a:gd name="T7" fmla="*/ 5 h 9"/>
                <a:gd name="T8" fmla="*/ 30 w 3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9">
                  <a:moveTo>
                    <a:pt x="30" y="0"/>
                  </a:moveTo>
                  <a:lnTo>
                    <a:pt x="30" y="2"/>
                  </a:lnTo>
                  <a:lnTo>
                    <a:pt x="0" y="9"/>
                  </a:lnTo>
                  <a:lnTo>
                    <a:pt x="0" y="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3" name="Freeform 131"/>
            <p:cNvSpPr/>
            <p:nvPr/>
          </p:nvSpPr>
          <p:spPr bwMode="auto">
            <a:xfrm>
              <a:off x="8926490" y="4622801"/>
              <a:ext cx="82997" cy="62963"/>
            </a:xfrm>
            <a:custGeom>
              <a:avLst/>
              <a:gdLst>
                <a:gd name="T0" fmla="*/ 26 w 29"/>
                <a:gd name="T1" fmla="*/ 0 h 22"/>
                <a:gd name="T2" fmla="*/ 29 w 29"/>
                <a:gd name="T3" fmla="*/ 0 h 22"/>
                <a:gd name="T4" fmla="*/ 3 w 29"/>
                <a:gd name="T5" fmla="*/ 22 h 22"/>
                <a:gd name="T6" fmla="*/ 0 w 29"/>
                <a:gd name="T7" fmla="*/ 19 h 22"/>
                <a:gd name="T8" fmla="*/ 26 w 2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26" y="0"/>
                  </a:moveTo>
                  <a:lnTo>
                    <a:pt x="29" y="0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4" name="Freeform 132"/>
            <p:cNvSpPr/>
            <p:nvPr/>
          </p:nvSpPr>
          <p:spPr bwMode="auto">
            <a:xfrm>
              <a:off x="8960834" y="4622801"/>
              <a:ext cx="54377" cy="88721"/>
            </a:xfrm>
            <a:custGeom>
              <a:avLst/>
              <a:gdLst>
                <a:gd name="T0" fmla="*/ 17 w 19"/>
                <a:gd name="T1" fmla="*/ 0 h 31"/>
                <a:gd name="T2" fmla="*/ 19 w 19"/>
                <a:gd name="T3" fmla="*/ 3 h 31"/>
                <a:gd name="T4" fmla="*/ 5 w 19"/>
                <a:gd name="T5" fmla="*/ 31 h 31"/>
                <a:gd name="T6" fmla="*/ 0 w 19"/>
                <a:gd name="T7" fmla="*/ 29 h 31"/>
                <a:gd name="T8" fmla="*/ 17 w 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1">
                  <a:moveTo>
                    <a:pt x="17" y="0"/>
                  </a:moveTo>
                  <a:lnTo>
                    <a:pt x="19" y="3"/>
                  </a:lnTo>
                  <a:lnTo>
                    <a:pt x="5" y="31"/>
                  </a:lnTo>
                  <a:lnTo>
                    <a:pt x="0" y="2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5" name="Freeform 133"/>
            <p:cNvSpPr/>
            <p:nvPr/>
          </p:nvSpPr>
          <p:spPr bwMode="auto">
            <a:xfrm>
              <a:off x="9000901" y="4631387"/>
              <a:ext cx="20034" cy="94445"/>
            </a:xfrm>
            <a:custGeom>
              <a:avLst/>
              <a:gdLst>
                <a:gd name="T0" fmla="*/ 5 w 7"/>
                <a:gd name="T1" fmla="*/ 0 h 33"/>
                <a:gd name="T2" fmla="*/ 7 w 7"/>
                <a:gd name="T3" fmla="*/ 0 h 33"/>
                <a:gd name="T4" fmla="*/ 5 w 7"/>
                <a:gd name="T5" fmla="*/ 33 h 33"/>
                <a:gd name="T6" fmla="*/ 0 w 7"/>
                <a:gd name="T7" fmla="*/ 33 h 33"/>
                <a:gd name="T8" fmla="*/ 5 w 7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5" y="0"/>
                  </a:moveTo>
                  <a:lnTo>
                    <a:pt x="7" y="0"/>
                  </a:lnTo>
                  <a:lnTo>
                    <a:pt x="5" y="33"/>
                  </a:lnTo>
                  <a:lnTo>
                    <a:pt x="0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6" name="Freeform 134"/>
            <p:cNvSpPr/>
            <p:nvPr/>
          </p:nvSpPr>
          <p:spPr bwMode="auto">
            <a:xfrm>
              <a:off x="9020935" y="4631387"/>
              <a:ext cx="42930" cy="85859"/>
            </a:xfrm>
            <a:custGeom>
              <a:avLst/>
              <a:gdLst>
                <a:gd name="T0" fmla="*/ 0 w 15"/>
                <a:gd name="T1" fmla="*/ 0 h 30"/>
                <a:gd name="T2" fmla="*/ 3 w 15"/>
                <a:gd name="T3" fmla="*/ 0 h 30"/>
                <a:gd name="T4" fmla="*/ 15 w 15"/>
                <a:gd name="T5" fmla="*/ 28 h 30"/>
                <a:gd name="T6" fmla="*/ 10 w 15"/>
                <a:gd name="T7" fmla="*/ 30 h 30"/>
                <a:gd name="T8" fmla="*/ 0 w 1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0">
                  <a:moveTo>
                    <a:pt x="0" y="0"/>
                  </a:moveTo>
                  <a:lnTo>
                    <a:pt x="3" y="0"/>
                  </a:lnTo>
                  <a:lnTo>
                    <a:pt x="15" y="28"/>
                  </a:lnTo>
                  <a:lnTo>
                    <a:pt x="1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7" name="Freeform 135"/>
            <p:cNvSpPr/>
            <p:nvPr/>
          </p:nvSpPr>
          <p:spPr bwMode="auto">
            <a:xfrm>
              <a:off x="9029521" y="4622801"/>
              <a:ext cx="65825" cy="74411"/>
            </a:xfrm>
            <a:custGeom>
              <a:avLst/>
              <a:gdLst>
                <a:gd name="T0" fmla="*/ 0 w 23"/>
                <a:gd name="T1" fmla="*/ 3 h 26"/>
                <a:gd name="T2" fmla="*/ 0 w 23"/>
                <a:gd name="T3" fmla="*/ 0 h 26"/>
                <a:gd name="T4" fmla="*/ 23 w 23"/>
                <a:gd name="T5" fmla="*/ 24 h 26"/>
                <a:gd name="T6" fmla="*/ 21 w 23"/>
                <a:gd name="T7" fmla="*/ 26 h 26"/>
                <a:gd name="T8" fmla="*/ 0 w 23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0" y="3"/>
                  </a:moveTo>
                  <a:lnTo>
                    <a:pt x="0" y="0"/>
                  </a:lnTo>
                  <a:lnTo>
                    <a:pt x="23" y="24"/>
                  </a:lnTo>
                  <a:lnTo>
                    <a:pt x="21" y="2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8" name="Freeform 136"/>
            <p:cNvSpPr/>
            <p:nvPr/>
          </p:nvSpPr>
          <p:spPr bwMode="auto">
            <a:xfrm>
              <a:off x="9029521" y="4617077"/>
              <a:ext cx="94445" cy="45792"/>
            </a:xfrm>
            <a:custGeom>
              <a:avLst/>
              <a:gdLst>
                <a:gd name="T0" fmla="*/ 0 w 33"/>
                <a:gd name="T1" fmla="*/ 2 h 16"/>
                <a:gd name="T2" fmla="*/ 2 w 33"/>
                <a:gd name="T3" fmla="*/ 0 h 16"/>
                <a:gd name="T4" fmla="*/ 33 w 33"/>
                <a:gd name="T5" fmla="*/ 12 h 16"/>
                <a:gd name="T6" fmla="*/ 31 w 33"/>
                <a:gd name="T7" fmla="*/ 16 h 16"/>
                <a:gd name="T8" fmla="*/ 0 w 3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">
                  <a:moveTo>
                    <a:pt x="0" y="2"/>
                  </a:moveTo>
                  <a:lnTo>
                    <a:pt x="2" y="0"/>
                  </a:lnTo>
                  <a:lnTo>
                    <a:pt x="33" y="12"/>
                  </a:lnTo>
                  <a:lnTo>
                    <a:pt x="31" y="1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79" name="Freeform 137"/>
            <p:cNvSpPr/>
            <p:nvPr/>
          </p:nvSpPr>
          <p:spPr bwMode="auto">
            <a:xfrm>
              <a:off x="9035245" y="4602767"/>
              <a:ext cx="94445" cy="14310"/>
            </a:xfrm>
            <a:custGeom>
              <a:avLst/>
              <a:gdLst>
                <a:gd name="T0" fmla="*/ 0 w 33"/>
                <a:gd name="T1" fmla="*/ 5 h 5"/>
                <a:gd name="T2" fmla="*/ 0 w 33"/>
                <a:gd name="T3" fmla="*/ 2 h 5"/>
                <a:gd name="T4" fmla="*/ 33 w 33"/>
                <a:gd name="T5" fmla="*/ 0 h 5"/>
                <a:gd name="T6" fmla="*/ 33 w 33"/>
                <a:gd name="T7" fmla="*/ 5 h 5"/>
                <a:gd name="T8" fmla="*/ 0 w 3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">
                  <a:moveTo>
                    <a:pt x="0" y="5"/>
                  </a:moveTo>
                  <a:lnTo>
                    <a:pt x="0" y="2"/>
                  </a:lnTo>
                  <a:lnTo>
                    <a:pt x="33" y="0"/>
                  </a:lnTo>
                  <a:lnTo>
                    <a:pt x="33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0" name="Freeform 138"/>
            <p:cNvSpPr/>
            <p:nvPr/>
          </p:nvSpPr>
          <p:spPr bwMode="auto">
            <a:xfrm>
              <a:off x="9029521" y="4562699"/>
              <a:ext cx="88721" cy="45792"/>
            </a:xfrm>
            <a:custGeom>
              <a:avLst/>
              <a:gdLst>
                <a:gd name="T0" fmla="*/ 2 w 31"/>
                <a:gd name="T1" fmla="*/ 16 h 16"/>
                <a:gd name="T2" fmla="*/ 0 w 31"/>
                <a:gd name="T3" fmla="*/ 14 h 16"/>
                <a:gd name="T4" fmla="*/ 31 w 31"/>
                <a:gd name="T5" fmla="*/ 0 h 16"/>
                <a:gd name="T6" fmla="*/ 31 w 31"/>
                <a:gd name="T7" fmla="*/ 2 h 16"/>
                <a:gd name="T8" fmla="*/ 2 w 3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6">
                  <a:moveTo>
                    <a:pt x="2" y="16"/>
                  </a:moveTo>
                  <a:lnTo>
                    <a:pt x="0" y="14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1" name="Freeform 139"/>
            <p:cNvSpPr/>
            <p:nvPr/>
          </p:nvSpPr>
          <p:spPr bwMode="auto">
            <a:xfrm>
              <a:off x="9020935" y="4528356"/>
              <a:ext cx="74411" cy="74411"/>
            </a:xfrm>
            <a:custGeom>
              <a:avLst/>
              <a:gdLst>
                <a:gd name="T0" fmla="*/ 3 w 26"/>
                <a:gd name="T1" fmla="*/ 26 h 26"/>
                <a:gd name="T2" fmla="*/ 0 w 26"/>
                <a:gd name="T3" fmla="*/ 24 h 26"/>
                <a:gd name="T4" fmla="*/ 22 w 26"/>
                <a:gd name="T5" fmla="*/ 0 h 26"/>
                <a:gd name="T6" fmla="*/ 26 w 26"/>
                <a:gd name="T7" fmla="*/ 2 h 26"/>
                <a:gd name="T8" fmla="*/ 3 w 26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3" y="26"/>
                  </a:moveTo>
                  <a:lnTo>
                    <a:pt x="0" y="24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3" y="26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2" name="Freeform 140"/>
            <p:cNvSpPr/>
            <p:nvPr/>
          </p:nvSpPr>
          <p:spPr bwMode="auto">
            <a:xfrm>
              <a:off x="9015211" y="4508322"/>
              <a:ext cx="40068" cy="94445"/>
            </a:xfrm>
            <a:custGeom>
              <a:avLst/>
              <a:gdLst>
                <a:gd name="T0" fmla="*/ 5 w 14"/>
                <a:gd name="T1" fmla="*/ 33 h 33"/>
                <a:gd name="T2" fmla="*/ 0 w 14"/>
                <a:gd name="T3" fmla="*/ 31 h 33"/>
                <a:gd name="T4" fmla="*/ 10 w 14"/>
                <a:gd name="T5" fmla="*/ 0 h 33"/>
                <a:gd name="T6" fmla="*/ 14 w 14"/>
                <a:gd name="T7" fmla="*/ 0 h 33"/>
                <a:gd name="T8" fmla="*/ 5 w 14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5" y="33"/>
                  </a:moveTo>
                  <a:lnTo>
                    <a:pt x="0" y="31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3" name="Freeform 141"/>
            <p:cNvSpPr>
              <a:spLocks noEditPoints="1"/>
            </p:cNvSpPr>
            <p:nvPr/>
          </p:nvSpPr>
          <p:spPr bwMode="auto">
            <a:xfrm>
              <a:off x="8886423" y="4488288"/>
              <a:ext cx="257577" cy="257577"/>
            </a:xfrm>
            <a:custGeom>
              <a:avLst/>
              <a:gdLst>
                <a:gd name="T0" fmla="*/ 37 w 38"/>
                <a:gd name="T1" fmla="*/ 16 h 38"/>
                <a:gd name="T2" fmla="*/ 22 w 38"/>
                <a:gd name="T3" fmla="*/ 36 h 38"/>
                <a:gd name="T4" fmla="*/ 2 w 38"/>
                <a:gd name="T5" fmla="*/ 21 h 38"/>
                <a:gd name="T6" fmla="*/ 17 w 38"/>
                <a:gd name="T7" fmla="*/ 1 h 38"/>
                <a:gd name="T8" fmla="*/ 37 w 38"/>
                <a:gd name="T9" fmla="*/ 16 h 38"/>
                <a:gd name="T10" fmla="*/ 17 w 38"/>
                <a:gd name="T11" fmla="*/ 3 h 38"/>
                <a:gd name="T12" fmla="*/ 4 w 38"/>
                <a:gd name="T13" fmla="*/ 21 h 38"/>
                <a:gd name="T14" fmla="*/ 21 w 38"/>
                <a:gd name="T15" fmla="*/ 34 h 38"/>
                <a:gd name="T16" fmla="*/ 35 w 38"/>
                <a:gd name="T17" fmla="*/ 17 h 38"/>
                <a:gd name="T18" fmla="*/ 17 w 38"/>
                <a:gd name="T1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37" y="16"/>
                  </a:moveTo>
                  <a:cubicBezTo>
                    <a:pt x="38" y="26"/>
                    <a:pt x="32" y="35"/>
                    <a:pt x="22" y="36"/>
                  </a:cubicBezTo>
                  <a:cubicBezTo>
                    <a:pt x="12" y="38"/>
                    <a:pt x="3" y="31"/>
                    <a:pt x="2" y="21"/>
                  </a:cubicBezTo>
                  <a:cubicBezTo>
                    <a:pt x="0" y="11"/>
                    <a:pt x="7" y="2"/>
                    <a:pt x="17" y="1"/>
                  </a:cubicBezTo>
                  <a:cubicBezTo>
                    <a:pt x="27" y="0"/>
                    <a:pt x="36" y="6"/>
                    <a:pt x="37" y="16"/>
                  </a:cubicBezTo>
                  <a:close/>
                  <a:moveTo>
                    <a:pt x="17" y="3"/>
                  </a:moveTo>
                  <a:cubicBezTo>
                    <a:pt x="9" y="4"/>
                    <a:pt x="3" y="12"/>
                    <a:pt x="4" y="21"/>
                  </a:cubicBezTo>
                  <a:cubicBezTo>
                    <a:pt x="5" y="29"/>
                    <a:pt x="13" y="35"/>
                    <a:pt x="21" y="34"/>
                  </a:cubicBezTo>
                  <a:cubicBezTo>
                    <a:pt x="30" y="33"/>
                    <a:pt x="36" y="25"/>
                    <a:pt x="35" y="17"/>
                  </a:cubicBezTo>
                  <a:cubicBezTo>
                    <a:pt x="34" y="8"/>
                    <a:pt x="26" y="2"/>
                    <a:pt x="17" y="3"/>
                  </a:cubicBez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4" name="Freeform 142"/>
            <p:cNvSpPr/>
            <p:nvPr/>
          </p:nvSpPr>
          <p:spPr bwMode="auto">
            <a:xfrm>
              <a:off x="8995177" y="4588457"/>
              <a:ext cx="48654" cy="48654"/>
            </a:xfrm>
            <a:custGeom>
              <a:avLst/>
              <a:gdLst>
                <a:gd name="T0" fmla="*/ 6 w 7"/>
                <a:gd name="T1" fmla="*/ 3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1 h 7"/>
                <a:gd name="T8" fmla="*/ 6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6" y="3"/>
                  </a:moveTo>
                  <a:cubicBezTo>
                    <a:pt x="7" y="5"/>
                    <a:pt x="5" y="6"/>
                    <a:pt x="4" y="7"/>
                  </a:cubicBezTo>
                  <a:cubicBezTo>
                    <a:pt x="2" y="7"/>
                    <a:pt x="1" y="6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5" name="Rectangle 143"/>
            <p:cNvSpPr>
              <a:spLocks noChangeArrowheads="1"/>
            </p:cNvSpPr>
            <p:nvPr/>
          </p:nvSpPr>
          <p:spPr bwMode="auto">
            <a:xfrm>
              <a:off x="10546366" y="4276502"/>
              <a:ext cx="589566" cy="54377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6" name="Rectangle 144"/>
            <p:cNvSpPr>
              <a:spLocks noChangeArrowheads="1"/>
            </p:cNvSpPr>
            <p:nvPr/>
          </p:nvSpPr>
          <p:spPr bwMode="auto">
            <a:xfrm>
              <a:off x="10580710" y="4602767"/>
              <a:ext cx="526603" cy="48654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7" name="Rectangle 145"/>
            <p:cNvSpPr>
              <a:spLocks noChangeArrowheads="1"/>
            </p:cNvSpPr>
            <p:nvPr/>
          </p:nvSpPr>
          <p:spPr bwMode="auto">
            <a:xfrm>
              <a:off x="10546366" y="4923308"/>
              <a:ext cx="589566" cy="54377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8" name="Rectangle 146"/>
            <p:cNvSpPr>
              <a:spLocks noChangeArrowheads="1"/>
            </p:cNvSpPr>
            <p:nvPr/>
          </p:nvSpPr>
          <p:spPr bwMode="auto">
            <a:xfrm>
              <a:off x="10512023" y="5249573"/>
              <a:ext cx="663977" cy="54377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89" name="Freeform 147"/>
            <p:cNvSpPr/>
            <p:nvPr/>
          </p:nvSpPr>
          <p:spPr bwMode="auto">
            <a:xfrm>
              <a:off x="10403268" y="4330880"/>
              <a:ext cx="286197" cy="1264992"/>
            </a:xfrm>
            <a:custGeom>
              <a:avLst/>
              <a:gdLst>
                <a:gd name="T0" fmla="*/ 100 w 100"/>
                <a:gd name="T1" fmla="*/ 0 h 442"/>
                <a:gd name="T2" fmla="*/ 69 w 100"/>
                <a:gd name="T3" fmla="*/ 0 h 442"/>
                <a:gd name="T4" fmla="*/ 0 w 100"/>
                <a:gd name="T5" fmla="*/ 442 h 442"/>
                <a:gd name="T6" fmla="*/ 31 w 100"/>
                <a:gd name="T7" fmla="*/ 442 h 442"/>
                <a:gd name="T8" fmla="*/ 100 w 100"/>
                <a:gd name="T9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42">
                  <a:moveTo>
                    <a:pt x="100" y="0"/>
                  </a:moveTo>
                  <a:lnTo>
                    <a:pt x="69" y="0"/>
                  </a:lnTo>
                  <a:lnTo>
                    <a:pt x="0" y="442"/>
                  </a:lnTo>
                  <a:lnTo>
                    <a:pt x="31" y="44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0" name="Freeform 148"/>
            <p:cNvSpPr/>
            <p:nvPr/>
          </p:nvSpPr>
          <p:spPr bwMode="auto">
            <a:xfrm>
              <a:off x="10998558" y="4330880"/>
              <a:ext cx="286197" cy="1264992"/>
            </a:xfrm>
            <a:custGeom>
              <a:avLst/>
              <a:gdLst>
                <a:gd name="T0" fmla="*/ 0 w 100"/>
                <a:gd name="T1" fmla="*/ 0 h 442"/>
                <a:gd name="T2" fmla="*/ 31 w 100"/>
                <a:gd name="T3" fmla="*/ 0 h 442"/>
                <a:gd name="T4" fmla="*/ 100 w 100"/>
                <a:gd name="T5" fmla="*/ 442 h 442"/>
                <a:gd name="T6" fmla="*/ 69 w 100"/>
                <a:gd name="T7" fmla="*/ 442 h 442"/>
                <a:gd name="T8" fmla="*/ 0 w 100"/>
                <a:gd name="T9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42">
                  <a:moveTo>
                    <a:pt x="0" y="0"/>
                  </a:moveTo>
                  <a:lnTo>
                    <a:pt x="31" y="0"/>
                  </a:lnTo>
                  <a:lnTo>
                    <a:pt x="100" y="442"/>
                  </a:lnTo>
                  <a:lnTo>
                    <a:pt x="69" y="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9198377" y="5063545"/>
              <a:ext cx="669701" cy="532327"/>
            </a:xfrm>
            <a:prstGeom prst="rect">
              <a:avLst/>
            </a:pr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2" name="Rectangle 150"/>
            <p:cNvSpPr>
              <a:spLocks noChangeArrowheads="1"/>
            </p:cNvSpPr>
            <p:nvPr/>
          </p:nvSpPr>
          <p:spPr bwMode="auto">
            <a:xfrm>
              <a:off x="9178344" y="5009167"/>
              <a:ext cx="709769" cy="54377"/>
            </a:xfrm>
            <a:prstGeom prst="rect">
              <a:avLst/>
            </a:prstGeom>
            <a:solidFill>
              <a:srgbClr val="535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3" name="Rectangle 151"/>
            <p:cNvSpPr>
              <a:spLocks noChangeArrowheads="1"/>
            </p:cNvSpPr>
            <p:nvPr/>
          </p:nvSpPr>
          <p:spPr bwMode="auto">
            <a:xfrm>
              <a:off x="9178344" y="4433911"/>
              <a:ext cx="709769" cy="54377"/>
            </a:xfrm>
            <a:prstGeom prst="rect">
              <a:avLst/>
            </a:prstGeom>
            <a:solidFill>
              <a:srgbClr val="535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4" name="Freeform 152"/>
            <p:cNvSpPr/>
            <p:nvPr/>
          </p:nvSpPr>
          <p:spPr bwMode="auto">
            <a:xfrm>
              <a:off x="9204101" y="4379533"/>
              <a:ext cx="658254" cy="54377"/>
            </a:xfrm>
            <a:custGeom>
              <a:avLst/>
              <a:gdLst>
                <a:gd name="T0" fmla="*/ 19 w 230"/>
                <a:gd name="T1" fmla="*/ 0 h 19"/>
                <a:gd name="T2" fmla="*/ 211 w 230"/>
                <a:gd name="T3" fmla="*/ 0 h 19"/>
                <a:gd name="T4" fmla="*/ 230 w 230"/>
                <a:gd name="T5" fmla="*/ 19 h 19"/>
                <a:gd name="T6" fmla="*/ 0 w 230"/>
                <a:gd name="T7" fmla="*/ 19 h 19"/>
                <a:gd name="T8" fmla="*/ 19 w 23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19">
                  <a:moveTo>
                    <a:pt x="19" y="0"/>
                  </a:moveTo>
                  <a:lnTo>
                    <a:pt x="211" y="0"/>
                  </a:lnTo>
                  <a:lnTo>
                    <a:pt x="230" y="19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58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5" name="Rectangle 153"/>
            <p:cNvSpPr>
              <a:spLocks noChangeArrowheads="1"/>
            </p:cNvSpPr>
            <p:nvPr/>
          </p:nvSpPr>
          <p:spPr bwMode="auto">
            <a:xfrm>
              <a:off x="9470265" y="5220953"/>
              <a:ext cx="128789" cy="374918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6" name="Rectangle 154"/>
            <p:cNvSpPr>
              <a:spLocks noChangeArrowheads="1"/>
            </p:cNvSpPr>
            <p:nvPr/>
          </p:nvSpPr>
          <p:spPr bwMode="auto">
            <a:xfrm>
              <a:off x="9679189" y="5220953"/>
              <a:ext cx="128789" cy="374918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7" name="Rectangle 155"/>
            <p:cNvSpPr>
              <a:spLocks noChangeArrowheads="1"/>
            </p:cNvSpPr>
            <p:nvPr/>
          </p:nvSpPr>
          <p:spPr bwMode="auto">
            <a:xfrm>
              <a:off x="9258479" y="5220953"/>
              <a:ext cx="128789" cy="374918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8" name="Rectangle 156"/>
            <p:cNvSpPr>
              <a:spLocks noChangeArrowheads="1"/>
            </p:cNvSpPr>
            <p:nvPr/>
          </p:nvSpPr>
          <p:spPr bwMode="auto">
            <a:xfrm>
              <a:off x="9198377" y="4488288"/>
              <a:ext cx="669701" cy="520879"/>
            </a:xfrm>
            <a:prstGeom prst="rect">
              <a:avLst/>
            </a:pr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99" name="Rectangle 157"/>
            <p:cNvSpPr>
              <a:spLocks noChangeArrowheads="1"/>
            </p:cNvSpPr>
            <p:nvPr/>
          </p:nvSpPr>
          <p:spPr bwMode="auto">
            <a:xfrm>
              <a:off x="9470265" y="4642835"/>
              <a:ext cx="128789" cy="366332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0" name="Rectangle 158"/>
            <p:cNvSpPr>
              <a:spLocks noChangeArrowheads="1"/>
            </p:cNvSpPr>
            <p:nvPr/>
          </p:nvSpPr>
          <p:spPr bwMode="auto">
            <a:xfrm>
              <a:off x="9679189" y="4642835"/>
              <a:ext cx="128789" cy="366332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1" name="Rectangle 159"/>
            <p:cNvSpPr>
              <a:spLocks noChangeArrowheads="1"/>
            </p:cNvSpPr>
            <p:nvPr/>
          </p:nvSpPr>
          <p:spPr bwMode="auto">
            <a:xfrm>
              <a:off x="9258479" y="4642835"/>
              <a:ext cx="128789" cy="366332"/>
            </a:xfrm>
            <a:prstGeom prst="rect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2" name="Oval 160"/>
            <p:cNvSpPr>
              <a:spLocks noChangeArrowheads="1"/>
            </p:cNvSpPr>
            <p:nvPr/>
          </p:nvSpPr>
          <p:spPr bwMode="auto">
            <a:xfrm>
              <a:off x="9258479" y="4577009"/>
              <a:ext cx="128789" cy="128789"/>
            </a:xfrm>
            <a:prstGeom prst="ellipse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3" name="Oval 161"/>
            <p:cNvSpPr>
              <a:spLocks noChangeArrowheads="1"/>
            </p:cNvSpPr>
            <p:nvPr/>
          </p:nvSpPr>
          <p:spPr bwMode="auto">
            <a:xfrm>
              <a:off x="9470265" y="4577009"/>
              <a:ext cx="128789" cy="128789"/>
            </a:xfrm>
            <a:prstGeom prst="ellipse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4" name="Oval 162"/>
            <p:cNvSpPr>
              <a:spLocks noChangeArrowheads="1"/>
            </p:cNvSpPr>
            <p:nvPr/>
          </p:nvSpPr>
          <p:spPr bwMode="auto">
            <a:xfrm>
              <a:off x="9679189" y="4577009"/>
              <a:ext cx="128789" cy="128789"/>
            </a:xfrm>
            <a:prstGeom prst="ellipse">
              <a:avLst/>
            </a:prstGeom>
            <a:solidFill>
              <a:srgbClr val="282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05" name="组合 204"/>
          <p:cNvGrpSpPr>
            <a:grpSpLocks noChangeAspect="1"/>
          </p:cNvGrpSpPr>
          <p:nvPr/>
        </p:nvGrpSpPr>
        <p:grpSpPr>
          <a:xfrm>
            <a:off x="5884525" y="2815103"/>
            <a:ext cx="540060" cy="381307"/>
            <a:chOff x="1357649" y="4637563"/>
            <a:chExt cx="1706563" cy="1204912"/>
          </a:xfrm>
        </p:grpSpPr>
        <p:sp>
          <p:nvSpPr>
            <p:cNvPr id="206" name="Rectangle 687"/>
            <p:cNvSpPr>
              <a:spLocks noChangeArrowheads="1"/>
            </p:cNvSpPr>
            <p:nvPr/>
          </p:nvSpPr>
          <p:spPr bwMode="auto">
            <a:xfrm>
              <a:off x="1357649" y="5440838"/>
              <a:ext cx="1093788" cy="354013"/>
            </a:xfrm>
            <a:prstGeom prst="rect">
              <a:avLst/>
            </a:prstGeom>
            <a:solidFill>
              <a:srgbClr val="4EA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7" name="Freeform 688"/>
            <p:cNvSpPr/>
            <p:nvPr/>
          </p:nvSpPr>
          <p:spPr bwMode="auto">
            <a:xfrm>
              <a:off x="1519574" y="4678838"/>
              <a:ext cx="406400" cy="195263"/>
            </a:xfrm>
            <a:custGeom>
              <a:avLst/>
              <a:gdLst>
                <a:gd name="T0" fmla="*/ 108 w 108"/>
                <a:gd name="T1" fmla="*/ 52 h 52"/>
                <a:gd name="T2" fmla="*/ 94 w 108"/>
                <a:gd name="T3" fmla="*/ 52 h 52"/>
                <a:gd name="T4" fmla="*/ 94 w 108"/>
                <a:gd name="T5" fmla="*/ 23 h 52"/>
                <a:gd name="T6" fmla="*/ 85 w 108"/>
                <a:gd name="T7" fmla="*/ 14 h 52"/>
                <a:gd name="T8" fmla="*/ 22 w 108"/>
                <a:gd name="T9" fmla="*/ 14 h 52"/>
                <a:gd name="T10" fmla="*/ 14 w 108"/>
                <a:gd name="T11" fmla="*/ 22 h 52"/>
                <a:gd name="T12" fmla="*/ 14 w 108"/>
                <a:gd name="T13" fmla="*/ 49 h 52"/>
                <a:gd name="T14" fmla="*/ 0 w 108"/>
                <a:gd name="T15" fmla="*/ 49 h 52"/>
                <a:gd name="T16" fmla="*/ 0 w 108"/>
                <a:gd name="T17" fmla="*/ 22 h 52"/>
                <a:gd name="T18" fmla="*/ 22 w 108"/>
                <a:gd name="T19" fmla="*/ 0 h 52"/>
                <a:gd name="T20" fmla="*/ 85 w 108"/>
                <a:gd name="T21" fmla="*/ 0 h 52"/>
                <a:gd name="T22" fmla="*/ 108 w 108"/>
                <a:gd name="T23" fmla="*/ 23 h 52"/>
                <a:gd name="T24" fmla="*/ 108 w 108"/>
                <a:gd name="T2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52">
                  <a:moveTo>
                    <a:pt x="108" y="52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18"/>
                    <a:pt x="90" y="14"/>
                    <a:pt x="85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8" y="14"/>
                    <a:pt x="14" y="17"/>
                    <a:pt x="14" y="2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9"/>
                    <a:pt x="10" y="0"/>
                    <a:pt x="22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98" y="0"/>
                    <a:pt x="108" y="10"/>
                    <a:pt x="108" y="23"/>
                  </a:cubicBezTo>
                  <a:lnTo>
                    <a:pt x="108" y="52"/>
                  </a:lnTo>
                  <a:close/>
                </a:path>
              </a:pathLst>
            </a:custGeom>
            <a:solidFill>
              <a:srgbClr val="F4D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8" name="Freeform 689"/>
            <p:cNvSpPr/>
            <p:nvPr/>
          </p:nvSpPr>
          <p:spPr bwMode="auto">
            <a:xfrm>
              <a:off x="2229186" y="4637563"/>
              <a:ext cx="488950" cy="536575"/>
            </a:xfrm>
            <a:custGeom>
              <a:avLst/>
              <a:gdLst>
                <a:gd name="T0" fmla="*/ 130 w 130"/>
                <a:gd name="T1" fmla="*/ 143 h 143"/>
                <a:gd name="T2" fmla="*/ 116 w 130"/>
                <a:gd name="T3" fmla="*/ 143 h 143"/>
                <a:gd name="T4" fmla="*/ 116 w 130"/>
                <a:gd name="T5" fmla="*/ 21 h 143"/>
                <a:gd name="T6" fmla="*/ 108 w 130"/>
                <a:gd name="T7" fmla="*/ 14 h 143"/>
                <a:gd name="T8" fmla="*/ 21 w 130"/>
                <a:gd name="T9" fmla="*/ 14 h 143"/>
                <a:gd name="T10" fmla="*/ 14 w 130"/>
                <a:gd name="T11" fmla="*/ 21 h 143"/>
                <a:gd name="T12" fmla="*/ 14 w 130"/>
                <a:gd name="T13" fmla="*/ 59 h 143"/>
                <a:gd name="T14" fmla="*/ 0 w 130"/>
                <a:gd name="T15" fmla="*/ 59 h 143"/>
                <a:gd name="T16" fmla="*/ 0 w 130"/>
                <a:gd name="T17" fmla="*/ 21 h 143"/>
                <a:gd name="T18" fmla="*/ 21 w 130"/>
                <a:gd name="T19" fmla="*/ 0 h 143"/>
                <a:gd name="T20" fmla="*/ 108 w 130"/>
                <a:gd name="T21" fmla="*/ 0 h 143"/>
                <a:gd name="T22" fmla="*/ 130 w 130"/>
                <a:gd name="T23" fmla="*/ 21 h 143"/>
                <a:gd name="T24" fmla="*/ 130 w 130"/>
                <a:gd name="T2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43">
                  <a:moveTo>
                    <a:pt x="130" y="143"/>
                  </a:moveTo>
                  <a:cubicBezTo>
                    <a:pt x="116" y="143"/>
                    <a:pt x="116" y="143"/>
                    <a:pt x="116" y="143"/>
                  </a:cubicBezTo>
                  <a:cubicBezTo>
                    <a:pt x="116" y="21"/>
                    <a:pt x="116" y="21"/>
                    <a:pt x="116" y="21"/>
                  </a:cubicBezTo>
                  <a:cubicBezTo>
                    <a:pt x="116" y="17"/>
                    <a:pt x="112" y="14"/>
                    <a:pt x="108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7" y="14"/>
                    <a:pt x="14" y="17"/>
                    <a:pt x="14" y="21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20" y="0"/>
                    <a:pt x="130" y="10"/>
                    <a:pt x="130" y="21"/>
                  </a:cubicBezTo>
                  <a:lnTo>
                    <a:pt x="130" y="143"/>
                  </a:lnTo>
                  <a:close/>
                </a:path>
              </a:pathLst>
            </a:custGeom>
            <a:solidFill>
              <a:srgbClr val="F4D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9" name="Freeform 690"/>
            <p:cNvSpPr/>
            <p:nvPr/>
          </p:nvSpPr>
          <p:spPr bwMode="auto">
            <a:xfrm>
              <a:off x="1370349" y="4855050"/>
              <a:ext cx="352425" cy="127000"/>
            </a:xfrm>
            <a:custGeom>
              <a:avLst/>
              <a:gdLst>
                <a:gd name="T0" fmla="*/ 94 w 94"/>
                <a:gd name="T1" fmla="*/ 34 h 34"/>
                <a:gd name="T2" fmla="*/ 47 w 94"/>
                <a:gd name="T3" fmla="*/ 0 h 34"/>
                <a:gd name="T4" fmla="*/ 0 w 94"/>
                <a:gd name="T5" fmla="*/ 34 h 34"/>
                <a:gd name="T6" fmla="*/ 94 w 94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34">
                  <a:moveTo>
                    <a:pt x="94" y="34"/>
                  </a:moveTo>
                  <a:cubicBezTo>
                    <a:pt x="93" y="15"/>
                    <a:pt x="72" y="0"/>
                    <a:pt x="47" y="0"/>
                  </a:cubicBezTo>
                  <a:cubicBezTo>
                    <a:pt x="22" y="0"/>
                    <a:pt x="1" y="15"/>
                    <a:pt x="0" y="34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964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0" name="Freeform 691"/>
            <p:cNvSpPr/>
            <p:nvPr/>
          </p:nvSpPr>
          <p:spPr bwMode="auto">
            <a:xfrm>
              <a:off x="1452899" y="5509100"/>
              <a:ext cx="134938" cy="55563"/>
            </a:xfrm>
            <a:custGeom>
              <a:avLst/>
              <a:gdLst>
                <a:gd name="T0" fmla="*/ 36 w 36"/>
                <a:gd name="T1" fmla="*/ 15 h 15"/>
                <a:gd name="T2" fmla="*/ 18 w 36"/>
                <a:gd name="T3" fmla="*/ 0 h 15"/>
                <a:gd name="T4" fmla="*/ 0 w 36"/>
                <a:gd name="T5" fmla="*/ 15 h 15"/>
                <a:gd name="T6" fmla="*/ 36 w 3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5">
                  <a:moveTo>
                    <a:pt x="36" y="15"/>
                  </a:moveTo>
                  <a:cubicBezTo>
                    <a:pt x="35" y="7"/>
                    <a:pt x="27" y="0"/>
                    <a:pt x="18" y="0"/>
                  </a:cubicBezTo>
                  <a:cubicBezTo>
                    <a:pt x="8" y="0"/>
                    <a:pt x="1" y="7"/>
                    <a:pt x="0" y="15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1" name="Freeform 692"/>
            <p:cNvSpPr/>
            <p:nvPr/>
          </p:nvSpPr>
          <p:spPr bwMode="auto">
            <a:xfrm>
              <a:off x="1719599" y="4855050"/>
              <a:ext cx="352425" cy="127000"/>
            </a:xfrm>
            <a:custGeom>
              <a:avLst/>
              <a:gdLst>
                <a:gd name="T0" fmla="*/ 94 w 94"/>
                <a:gd name="T1" fmla="*/ 34 h 34"/>
                <a:gd name="T2" fmla="*/ 47 w 94"/>
                <a:gd name="T3" fmla="*/ 0 h 34"/>
                <a:gd name="T4" fmla="*/ 0 w 94"/>
                <a:gd name="T5" fmla="*/ 34 h 34"/>
                <a:gd name="T6" fmla="*/ 94 w 94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34">
                  <a:moveTo>
                    <a:pt x="94" y="34"/>
                  </a:moveTo>
                  <a:cubicBezTo>
                    <a:pt x="93" y="15"/>
                    <a:pt x="73" y="0"/>
                    <a:pt x="47" y="0"/>
                  </a:cubicBezTo>
                  <a:cubicBezTo>
                    <a:pt x="22" y="0"/>
                    <a:pt x="2" y="15"/>
                    <a:pt x="0" y="34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964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2" name="Freeform 693"/>
            <p:cNvSpPr/>
            <p:nvPr/>
          </p:nvSpPr>
          <p:spPr bwMode="auto">
            <a:xfrm>
              <a:off x="2068849" y="4855050"/>
              <a:ext cx="352425" cy="127000"/>
            </a:xfrm>
            <a:custGeom>
              <a:avLst/>
              <a:gdLst>
                <a:gd name="T0" fmla="*/ 94 w 94"/>
                <a:gd name="T1" fmla="*/ 34 h 34"/>
                <a:gd name="T2" fmla="*/ 47 w 94"/>
                <a:gd name="T3" fmla="*/ 0 h 34"/>
                <a:gd name="T4" fmla="*/ 0 w 94"/>
                <a:gd name="T5" fmla="*/ 34 h 34"/>
                <a:gd name="T6" fmla="*/ 94 w 94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34">
                  <a:moveTo>
                    <a:pt x="94" y="34"/>
                  </a:moveTo>
                  <a:cubicBezTo>
                    <a:pt x="93" y="15"/>
                    <a:pt x="72" y="0"/>
                    <a:pt x="47" y="0"/>
                  </a:cubicBezTo>
                  <a:cubicBezTo>
                    <a:pt x="22" y="0"/>
                    <a:pt x="1" y="15"/>
                    <a:pt x="0" y="34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964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3" name="Rectangle 694"/>
            <p:cNvSpPr>
              <a:spLocks noChangeArrowheads="1"/>
            </p:cNvSpPr>
            <p:nvPr/>
          </p:nvSpPr>
          <p:spPr bwMode="auto">
            <a:xfrm>
              <a:off x="1370349" y="4982050"/>
              <a:ext cx="1050925" cy="458788"/>
            </a:xfrm>
            <a:prstGeom prst="rect">
              <a:avLst/>
            </a:prstGeom>
            <a:solidFill>
              <a:srgbClr val="84C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4" name="Rectangle 695"/>
            <p:cNvSpPr>
              <a:spLocks noChangeArrowheads="1"/>
            </p:cNvSpPr>
            <p:nvPr/>
          </p:nvSpPr>
          <p:spPr bwMode="auto">
            <a:xfrm>
              <a:off x="1433849" y="5080475"/>
              <a:ext cx="179388" cy="5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5" name="Rectangle 696"/>
            <p:cNvSpPr>
              <a:spLocks noChangeArrowheads="1"/>
            </p:cNvSpPr>
            <p:nvPr/>
          </p:nvSpPr>
          <p:spPr bwMode="auto">
            <a:xfrm>
              <a:off x="1673561" y="5080475"/>
              <a:ext cx="180975" cy="5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6" name="Rectangle 697"/>
            <p:cNvSpPr>
              <a:spLocks noChangeArrowheads="1"/>
            </p:cNvSpPr>
            <p:nvPr/>
          </p:nvSpPr>
          <p:spPr bwMode="auto">
            <a:xfrm>
              <a:off x="1914861" y="5080475"/>
              <a:ext cx="179388" cy="5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7" name="Rectangle 698"/>
            <p:cNvSpPr>
              <a:spLocks noChangeArrowheads="1"/>
            </p:cNvSpPr>
            <p:nvPr/>
          </p:nvSpPr>
          <p:spPr bwMode="auto">
            <a:xfrm>
              <a:off x="2146636" y="5080475"/>
              <a:ext cx="180975" cy="5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8" name="Rectangle 699"/>
            <p:cNvSpPr>
              <a:spLocks noChangeArrowheads="1"/>
            </p:cNvSpPr>
            <p:nvPr/>
          </p:nvSpPr>
          <p:spPr bwMode="auto">
            <a:xfrm>
              <a:off x="1433849" y="5177313"/>
              <a:ext cx="179388" cy="57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19" name="Rectangle 700"/>
            <p:cNvSpPr>
              <a:spLocks noChangeArrowheads="1"/>
            </p:cNvSpPr>
            <p:nvPr/>
          </p:nvSpPr>
          <p:spPr bwMode="auto">
            <a:xfrm>
              <a:off x="1673561" y="5177313"/>
              <a:ext cx="180975" cy="57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0" name="Rectangle 701"/>
            <p:cNvSpPr>
              <a:spLocks noChangeArrowheads="1"/>
            </p:cNvSpPr>
            <p:nvPr/>
          </p:nvSpPr>
          <p:spPr bwMode="auto">
            <a:xfrm>
              <a:off x="1914861" y="5170963"/>
              <a:ext cx="179388" cy="5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1" name="Rectangle 702"/>
            <p:cNvSpPr>
              <a:spLocks noChangeArrowheads="1"/>
            </p:cNvSpPr>
            <p:nvPr/>
          </p:nvSpPr>
          <p:spPr bwMode="auto">
            <a:xfrm>
              <a:off x="2151399" y="5170963"/>
              <a:ext cx="179388" cy="52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2" name="Rectangle 703"/>
            <p:cNvSpPr>
              <a:spLocks noChangeArrowheads="1"/>
            </p:cNvSpPr>
            <p:nvPr/>
          </p:nvSpPr>
          <p:spPr bwMode="auto">
            <a:xfrm>
              <a:off x="1433849" y="5275738"/>
              <a:ext cx="179388" cy="55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3" name="Rectangle 704"/>
            <p:cNvSpPr>
              <a:spLocks noChangeArrowheads="1"/>
            </p:cNvSpPr>
            <p:nvPr/>
          </p:nvSpPr>
          <p:spPr bwMode="auto">
            <a:xfrm>
              <a:off x="1673561" y="5275738"/>
              <a:ext cx="180975" cy="55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4" name="Rectangle 705"/>
            <p:cNvSpPr>
              <a:spLocks noChangeArrowheads="1"/>
            </p:cNvSpPr>
            <p:nvPr/>
          </p:nvSpPr>
          <p:spPr bwMode="auto">
            <a:xfrm>
              <a:off x="1914861" y="5275738"/>
              <a:ext cx="179388" cy="55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5" name="Rectangle 706"/>
            <p:cNvSpPr>
              <a:spLocks noChangeArrowheads="1"/>
            </p:cNvSpPr>
            <p:nvPr/>
          </p:nvSpPr>
          <p:spPr bwMode="auto">
            <a:xfrm>
              <a:off x="2151399" y="5275738"/>
              <a:ext cx="179388" cy="55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6" name="Rectangle 707"/>
            <p:cNvSpPr>
              <a:spLocks noChangeArrowheads="1"/>
            </p:cNvSpPr>
            <p:nvPr/>
          </p:nvSpPr>
          <p:spPr bwMode="auto">
            <a:xfrm>
              <a:off x="2575261" y="5275738"/>
              <a:ext cx="211138" cy="555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7" name="Oval 708"/>
            <p:cNvSpPr>
              <a:spLocks noChangeArrowheads="1"/>
            </p:cNvSpPr>
            <p:nvPr/>
          </p:nvSpPr>
          <p:spPr bwMode="auto">
            <a:xfrm>
              <a:off x="2395874" y="5204300"/>
              <a:ext cx="588963" cy="5905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8" name="Rectangle 709"/>
            <p:cNvSpPr>
              <a:spLocks noChangeArrowheads="1"/>
            </p:cNvSpPr>
            <p:nvPr/>
          </p:nvSpPr>
          <p:spPr bwMode="auto">
            <a:xfrm>
              <a:off x="2591136" y="5170963"/>
              <a:ext cx="195263" cy="47625"/>
            </a:xfrm>
            <a:prstGeom prst="rect">
              <a:avLst/>
            </a:prstGeom>
            <a:solidFill>
              <a:srgbClr val="EAC7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9" name="Rectangle 710"/>
            <p:cNvSpPr>
              <a:spLocks noChangeArrowheads="1"/>
            </p:cNvSpPr>
            <p:nvPr/>
          </p:nvSpPr>
          <p:spPr bwMode="auto">
            <a:xfrm>
              <a:off x="2591136" y="5782150"/>
              <a:ext cx="195263" cy="49213"/>
            </a:xfrm>
            <a:prstGeom prst="rect">
              <a:avLst/>
            </a:prstGeom>
            <a:solidFill>
              <a:srgbClr val="EAC7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0" name="Rectangle 711"/>
            <p:cNvSpPr>
              <a:spLocks noChangeArrowheads="1"/>
            </p:cNvSpPr>
            <p:nvPr/>
          </p:nvSpPr>
          <p:spPr bwMode="auto">
            <a:xfrm>
              <a:off x="1452899" y="5564663"/>
              <a:ext cx="130175" cy="230188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1" name="Freeform 712"/>
            <p:cNvSpPr/>
            <p:nvPr/>
          </p:nvSpPr>
          <p:spPr bwMode="auto">
            <a:xfrm>
              <a:off x="1711661" y="5509100"/>
              <a:ext cx="131763" cy="55563"/>
            </a:xfrm>
            <a:custGeom>
              <a:avLst/>
              <a:gdLst>
                <a:gd name="T0" fmla="*/ 35 w 35"/>
                <a:gd name="T1" fmla="*/ 15 h 15"/>
                <a:gd name="T2" fmla="*/ 18 w 35"/>
                <a:gd name="T3" fmla="*/ 0 h 15"/>
                <a:gd name="T4" fmla="*/ 0 w 35"/>
                <a:gd name="T5" fmla="*/ 15 h 15"/>
                <a:gd name="T6" fmla="*/ 35 w 3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5">
                  <a:moveTo>
                    <a:pt x="35" y="15"/>
                  </a:moveTo>
                  <a:cubicBezTo>
                    <a:pt x="35" y="7"/>
                    <a:pt x="27" y="0"/>
                    <a:pt x="18" y="0"/>
                  </a:cubicBezTo>
                  <a:cubicBezTo>
                    <a:pt x="8" y="0"/>
                    <a:pt x="0" y="7"/>
                    <a:pt x="0" y="15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2" name="Rectangle 713"/>
            <p:cNvSpPr>
              <a:spLocks noChangeArrowheads="1"/>
            </p:cNvSpPr>
            <p:nvPr/>
          </p:nvSpPr>
          <p:spPr bwMode="auto">
            <a:xfrm>
              <a:off x="1711661" y="5564663"/>
              <a:ext cx="131763" cy="230188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3" name="Freeform 714"/>
            <p:cNvSpPr/>
            <p:nvPr/>
          </p:nvSpPr>
          <p:spPr bwMode="auto">
            <a:xfrm>
              <a:off x="2214899" y="5504338"/>
              <a:ext cx="134938" cy="57150"/>
            </a:xfrm>
            <a:custGeom>
              <a:avLst/>
              <a:gdLst>
                <a:gd name="T0" fmla="*/ 36 w 36"/>
                <a:gd name="T1" fmla="*/ 15 h 15"/>
                <a:gd name="T2" fmla="*/ 18 w 36"/>
                <a:gd name="T3" fmla="*/ 0 h 15"/>
                <a:gd name="T4" fmla="*/ 0 w 36"/>
                <a:gd name="T5" fmla="*/ 15 h 15"/>
                <a:gd name="T6" fmla="*/ 36 w 3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5">
                  <a:moveTo>
                    <a:pt x="36" y="15"/>
                  </a:moveTo>
                  <a:cubicBezTo>
                    <a:pt x="35" y="7"/>
                    <a:pt x="28" y="0"/>
                    <a:pt x="18" y="0"/>
                  </a:cubicBezTo>
                  <a:cubicBezTo>
                    <a:pt x="9" y="0"/>
                    <a:pt x="1" y="7"/>
                    <a:pt x="0" y="15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4" name="Rectangle 715"/>
            <p:cNvSpPr>
              <a:spLocks noChangeArrowheads="1"/>
            </p:cNvSpPr>
            <p:nvPr/>
          </p:nvSpPr>
          <p:spPr bwMode="auto">
            <a:xfrm>
              <a:off x="2214899" y="5561488"/>
              <a:ext cx="134938" cy="228600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5" name="Freeform 716"/>
            <p:cNvSpPr/>
            <p:nvPr/>
          </p:nvSpPr>
          <p:spPr bwMode="auto">
            <a:xfrm>
              <a:off x="1962486" y="5509100"/>
              <a:ext cx="131763" cy="55563"/>
            </a:xfrm>
            <a:custGeom>
              <a:avLst/>
              <a:gdLst>
                <a:gd name="T0" fmla="*/ 35 w 35"/>
                <a:gd name="T1" fmla="*/ 15 h 15"/>
                <a:gd name="T2" fmla="*/ 17 w 35"/>
                <a:gd name="T3" fmla="*/ 0 h 15"/>
                <a:gd name="T4" fmla="*/ 0 w 35"/>
                <a:gd name="T5" fmla="*/ 15 h 15"/>
                <a:gd name="T6" fmla="*/ 35 w 3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5">
                  <a:moveTo>
                    <a:pt x="35" y="15"/>
                  </a:move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5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6" name="Rectangle 717"/>
            <p:cNvSpPr>
              <a:spLocks noChangeArrowheads="1"/>
            </p:cNvSpPr>
            <p:nvPr/>
          </p:nvSpPr>
          <p:spPr bwMode="auto">
            <a:xfrm>
              <a:off x="1962486" y="5564663"/>
              <a:ext cx="131763" cy="230188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7" name="Freeform 718"/>
            <p:cNvSpPr/>
            <p:nvPr/>
          </p:nvSpPr>
          <p:spPr bwMode="auto">
            <a:xfrm>
              <a:off x="2353011" y="5526563"/>
              <a:ext cx="76200" cy="312738"/>
            </a:xfrm>
            <a:custGeom>
              <a:avLst/>
              <a:gdLst>
                <a:gd name="T0" fmla="*/ 0 w 48"/>
                <a:gd name="T1" fmla="*/ 197 h 197"/>
                <a:gd name="T2" fmla="*/ 15 w 48"/>
                <a:gd name="T3" fmla="*/ 197 h 197"/>
                <a:gd name="T4" fmla="*/ 48 w 48"/>
                <a:gd name="T5" fmla="*/ 3 h 197"/>
                <a:gd name="T6" fmla="*/ 38 w 48"/>
                <a:gd name="T7" fmla="*/ 0 h 197"/>
                <a:gd name="T8" fmla="*/ 0 w 4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97">
                  <a:moveTo>
                    <a:pt x="0" y="197"/>
                  </a:moveTo>
                  <a:lnTo>
                    <a:pt x="15" y="197"/>
                  </a:lnTo>
                  <a:lnTo>
                    <a:pt x="48" y="3"/>
                  </a:lnTo>
                  <a:lnTo>
                    <a:pt x="38" y="0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8" name="Freeform 719"/>
            <p:cNvSpPr/>
            <p:nvPr/>
          </p:nvSpPr>
          <p:spPr bwMode="auto">
            <a:xfrm>
              <a:off x="2545099" y="5520213"/>
              <a:ext cx="79375" cy="315913"/>
            </a:xfrm>
            <a:custGeom>
              <a:avLst/>
              <a:gdLst>
                <a:gd name="T0" fmla="*/ 0 w 50"/>
                <a:gd name="T1" fmla="*/ 199 h 199"/>
                <a:gd name="T2" fmla="*/ 14 w 50"/>
                <a:gd name="T3" fmla="*/ 199 h 199"/>
                <a:gd name="T4" fmla="*/ 50 w 50"/>
                <a:gd name="T5" fmla="*/ 2 h 199"/>
                <a:gd name="T6" fmla="*/ 38 w 50"/>
                <a:gd name="T7" fmla="*/ 0 h 199"/>
                <a:gd name="T8" fmla="*/ 0 w 50"/>
                <a:gd name="T9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99">
                  <a:moveTo>
                    <a:pt x="0" y="199"/>
                  </a:moveTo>
                  <a:lnTo>
                    <a:pt x="14" y="199"/>
                  </a:lnTo>
                  <a:lnTo>
                    <a:pt x="50" y="2"/>
                  </a:lnTo>
                  <a:lnTo>
                    <a:pt x="38" y="0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9" name="Freeform 720"/>
            <p:cNvSpPr/>
            <p:nvPr/>
          </p:nvSpPr>
          <p:spPr bwMode="auto">
            <a:xfrm>
              <a:off x="2954674" y="5526563"/>
              <a:ext cx="79375" cy="312738"/>
            </a:xfrm>
            <a:custGeom>
              <a:avLst/>
              <a:gdLst>
                <a:gd name="T0" fmla="*/ 50 w 50"/>
                <a:gd name="T1" fmla="*/ 197 h 197"/>
                <a:gd name="T2" fmla="*/ 36 w 50"/>
                <a:gd name="T3" fmla="*/ 197 h 197"/>
                <a:gd name="T4" fmla="*/ 0 w 50"/>
                <a:gd name="T5" fmla="*/ 3 h 197"/>
                <a:gd name="T6" fmla="*/ 12 w 50"/>
                <a:gd name="T7" fmla="*/ 0 h 197"/>
                <a:gd name="T8" fmla="*/ 50 w 50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97">
                  <a:moveTo>
                    <a:pt x="50" y="197"/>
                  </a:moveTo>
                  <a:lnTo>
                    <a:pt x="36" y="197"/>
                  </a:lnTo>
                  <a:lnTo>
                    <a:pt x="0" y="3"/>
                  </a:lnTo>
                  <a:lnTo>
                    <a:pt x="12" y="0"/>
                  </a:lnTo>
                  <a:lnTo>
                    <a:pt x="50" y="197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0" name="Freeform 721"/>
            <p:cNvSpPr/>
            <p:nvPr/>
          </p:nvSpPr>
          <p:spPr bwMode="auto">
            <a:xfrm>
              <a:off x="2762586" y="5520213"/>
              <a:ext cx="76200" cy="311150"/>
            </a:xfrm>
            <a:custGeom>
              <a:avLst/>
              <a:gdLst>
                <a:gd name="T0" fmla="*/ 48 w 48"/>
                <a:gd name="T1" fmla="*/ 196 h 196"/>
                <a:gd name="T2" fmla="*/ 34 w 48"/>
                <a:gd name="T3" fmla="*/ 196 h 196"/>
                <a:gd name="T4" fmla="*/ 0 w 48"/>
                <a:gd name="T5" fmla="*/ 2 h 196"/>
                <a:gd name="T6" fmla="*/ 12 w 48"/>
                <a:gd name="T7" fmla="*/ 0 h 196"/>
                <a:gd name="T8" fmla="*/ 48 w 48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96">
                  <a:moveTo>
                    <a:pt x="48" y="196"/>
                  </a:moveTo>
                  <a:lnTo>
                    <a:pt x="34" y="196"/>
                  </a:lnTo>
                  <a:lnTo>
                    <a:pt x="0" y="2"/>
                  </a:lnTo>
                  <a:lnTo>
                    <a:pt x="12" y="0"/>
                  </a:lnTo>
                  <a:lnTo>
                    <a:pt x="48" y="196"/>
                  </a:lnTo>
                  <a:close/>
                </a:path>
              </a:pathLst>
            </a:cu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1" name="Rectangle 722"/>
            <p:cNvSpPr>
              <a:spLocks noChangeArrowheads="1"/>
            </p:cNvSpPr>
            <p:nvPr/>
          </p:nvSpPr>
          <p:spPr bwMode="auto">
            <a:xfrm>
              <a:off x="2379999" y="5482113"/>
              <a:ext cx="619125" cy="444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2" name="Rectangle 723"/>
            <p:cNvSpPr>
              <a:spLocks noChangeArrowheads="1"/>
            </p:cNvSpPr>
            <p:nvPr/>
          </p:nvSpPr>
          <p:spPr bwMode="auto">
            <a:xfrm>
              <a:off x="2330786" y="5823425"/>
              <a:ext cx="68263" cy="19050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3" name="Rectangle 724"/>
            <p:cNvSpPr>
              <a:spLocks noChangeArrowheads="1"/>
            </p:cNvSpPr>
            <p:nvPr/>
          </p:nvSpPr>
          <p:spPr bwMode="auto">
            <a:xfrm>
              <a:off x="2522874" y="5823425"/>
              <a:ext cx="68263" cy="15875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4" name="Rectangle 725"/>
            <p:cNvSpPr>
              <a:spLocks noChangeArrowheads="1"/>
            </p:cNvSpPr>
            <p:nvPr/>
          </p:nvSpPr>
          <p:spPr bwMode="auto">
            <a:xfrm>
              <a:off x="2792749" y="5820250"/>
              <a:ext cx="68263" cy="19050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5" name="Rectangle 726"/>
            <p:cNvSpPr>
              <a:spLocks noChangeArrowheads="1"/>
            </p:cNvSpPr>
            <p:nvPr/>
          </p:nvSpPr>
          <p:spPr bwMode="auto">
            <a:xfrm>
              <a:off x="2995949" y="5823425"/>
              <a:ext cx="68263" cy="19050"/>
            </a:xfrm>
            <a:prstGeom prst="rect">
              <a:avLst/>
            </a:prstGeom>
            <a:solidFill>
              <a:srgbClr val="45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46" name="组合 245"/>
          <p:cNvGrpSpPr>
            <a:grpSpLocks noChangeAspect="1"/>
          </p:cNvGrpSpPr>
          <p:nvPr/>
        </p:nvGrpSpPr>
        <p:grpSpPr>
          <a:xfrm>
            <a:off x="5884585" y="2144830"/>
            <a:ext cx="540000" cy="439261"/>
            <a:chOff x="4822826" y="520700"/>
            <a:chExt cx="1676401" cy="1363663"/>
          </a:xfrm>
        </p:grpSpPr>
        <p:sp>
          <p:nvSpPr>
            <p:cNvPr id="247" name="Rectangle 595"/>
            <p:cNvSpPr>
              <a:spLocks noChangeArrowheads="1"/>
            </p:cNvSpPr>
            <p:nvPr/>
          </p:nvSpPr>
          <p:spPr bwMode="auto">
            <a:xfrm>
              <a:off x="5221288" y="1196976"/>
              <a:ext cx="11113" cy="4429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8" name="Rectangle 596"/>
            <p:cNvSpPr>
              <a:spLocks noChangeArrowheads="1"/>
            </p:cNvSpPr>
            <p:nvPr/>
          </p:nvSpPr>
          <p:spPr bwMode="auto">
            <a:xfrm>
              <a:off x="5229226" y="1595438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9" name="Rectangle 597"/>
            <p:cNvSpPr>
              <a:spLocks noChangeArrowheads="1"/>
            </p:cNvSpPr>
            <p:nvPr/>
          </p:nvSpPr>
          <p:spPr bwMode="auto">
            <a:xfrm>
              <a:off x="5229226" y="1554163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0" name="Rectangle 598"/>
            <p:cNvSpPr>
              <a:spLocks noChangeArrowheads="1"/>
            </p:cNvSpPr>
            <p:nvPr/>
          </p:nvSpPr>
          <p:spPr bwMode="auto">
            <a:xfrm>
              <a:off x="5229226" y="1512888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1" name="Rectangle 599"/>
            <p:cNvSpPr>
              <a:spLocks noChangeArrowheads="1"/>
            </p:cNvSpPr>
            <p:nvPr/>
          </p:nvSpPr>
          <p:spPr bwMode="auto">
            <a:xfrm>
              <a:off x="5229226" y="1471613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2" name="Rectangle 600"/>
            <p:cNvSpPr>
              <a:spLocks noChangeArrowheads="1"/>
            </p:cNvSpPr>
            <p:nvPr/>
          </p:nvSpPr>
          <p:spPr bwMode="auto">
            <a:xfrm>
              <a:off x="5229226" y="1433513"/>
              <a:ext cx="3810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3" name="Rectangle 601"/>
            <p:cNvSpPr>
              <a:spLocks noChangeArrowheads="1"/>
            </p:cNvSpPr>
            <p:nvPr/>
          </p:nvSpPr>
          <p:spPr bwMode="auto">
            <a:xfrm>
              <a:off x="5229226" y="1392238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4" name="Rectangle 602"/>
            <p:cNvSpPr>
              <a:spLocks noChangeArrowheads="1"/>
            </p:cNvSpPr>
            <p:nvPr/>
          </p:nvSpPr>
          <p:spPr bwMode="auto">
            <a:xfrm>
              <a:off x="5229226" y="1350963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5" name="Rectangle 603"/>
            <p:cNvSpPr>
              <a:spLocks noChangeArrowheads="1"/>
            </p:cNvSpPr>
            <p:nvPr/>
          </p:nvSpPr>
          <p:spPr bwMode="auto">
            <a:xfrm>
              <a:off x="5229226" y="1309688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6" name="Rectangle 604"/>
            <p:cNvSpPr>
              <a:spLocks noChangeArrowheads="1"/>
            </p:cNvSpPr>
            <p:nvPr/>
          </p:nvSpPr>
          <p:spPr bwMode="auto">
            <a:xfrm>
              <a:off x="5229226" y="1268413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7" name="Rectangle 605"/>
            <p:cNvSpPr>
              <a:spLocks noChangeArrowheads="1"/>
            </p:cNvSpPr>
            <p:nvPr/>
          </p:nvSpPr>
          <p:spPr bwMode="auto">
            <a:xfrm>
              <a:off x="5229226" y="1227138"/>
              <a:ext cx="3810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8" name="Rectangle 606"/>
            <p:cNvSpPr>
              <a:spLocks noChangeArrowheads="1"/>
            </p:cNvSpPr>
            <p:nvPr/>
          </p:nvSpPr>
          <p:spPr bwMode="auto">
            <a:xfrm>
              <a:off x="4932363" y="1069976"/>
              <a:ext cx="11113" cy="44608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9" name="Rectangle 608"/>
            <p:cNvSpPr>
              <a:spLocks noChangeArrowheads="1"/>
            </p:cNvSpPr>
            <p:nvPr/>
          </p:nvSpPr>
          <p:spPr bwMode="auto">
            <a:xfrm>
              <a:off x="4935539" y="1468438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0" name="Rectangle 609"/>
            <p:cNvSpPr>
              <a:spLocks noChangeArrowheads="1"/>
            </p:cNvSpPr>
            <p:nvPr/>
          </p:nvSpPr>
          <p:spPr bwMode="auto">
            <a:xfrm>
              <a:off x="4935539" y="1427163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1" name="Rectangle 610"/>
            <p:cNvSpPr>
              <a:spLocks noChangeArrowheads="1"/>
            </p:cNvSpPr>
            <p:nvPr/>
          </p:nvSpPr>
          <p:spPr bwMode="auto">
            <a:xfrm>
              <a:off x="4935539" y="1389063"/>
              <a:ext cx="41275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2" name="Rectangle 611"/>
            <p:cNvSpPr>
              <a:spLocks noChangeArrowheads="1"/>
            </p:cNvSpPr>
            <p:nvPr/>
          </p:nvSpPr>
          <p:spPr bwMode="auto">
            <a:xfrm>
              <a:off x="4935539" y="1347788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3" name="Rectangle 612"/>
            <p:cNvSpPr>
              <a:spLocks noChangeArrowheads="1"/>
            </p:cNvSpPr>
            <p:nvPr/>
          </p:nvSpPr>
          <p:spPr bwMode="auto">
            <a:xfrm>
              <a:off x="4935539" y="1306513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4" name="Rectangle 613"/>
            <p:cNvSpPr>
              <a:spLocks noChangeArrowheads="1"/>
            </p:cNvSpPr>
            <p:nvPr/>
          </p:nvSpPr>
          <p:spPr bwMode="auto">
            <a:xfrm>
              <a:off x="4935539" y="1265238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5" name="Rectangle 614"/>
            <p:cNvSpPr>
              <a:spLocks noChangeArrowheads="1"/>
            </p:cNvSpPr>
            <p:nvPr/>
          </p:nvSpPr>
          <p:spPr bwMode="auto">
            <a:xfrm>
              <a:off x="4935539" y="1223963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6" name="Rectangle 615"/>
            <p:cNvSpPr>
              <a:spLocks noChangeArrowheads="1"/>
            </p:cNvSpPr>
            <p:nvPr/>
          </p:nvSpPr>
          <p:spPr bwMode="auto">
            <a:xfrm>
              <a:off x="4935539" y="1182688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7" name="Rectangle 616"/>
            <p:cNvSpPr>
              <a:spLocks noChangeArrowheads="1"/>
            </p:cNvSpPr>
            <p:nvPr/>
          </p:nvSpPr>
          <p:spPr bwMode="auto">
            <a:xfrm>
              <a:off x="4935539" y="1141413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8" name="Rectangle 617"/>
            <p:cNvSpPr>
              <a:spLocks noChangeArrowheads="1"/>
            </p:cNvSpPr>
            <p:nvPr/>
          </p:nvSpPr>
          <p:spPr bwMode="auto">
            <a:xfrm>
              <a:off x="4935539" y="1100138"/>
              <a:ext cx="41275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9" name="Rectangle 618"/>
            <p:cNvSpPr>
              <a:spLocks noChangeArrowheads="1"/>
            </p:cNvSpPr>
            <p:nvPr/>
          </p:nvSpPr>
          <p:spPr bwMode="auto">
            <a:xfrm>
              <a:off x="5113339" y="1490663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0" name="Rectangle 619"/>
            <p:cNvSpPr>
              <a:spLocks noChangeArrowheads="1"/>
            </p:cNvSpPr>
            <p:nvPr/>
          </p:nvSpPr>
          <p:spPr bwMode="auto">
            <a:xfrm>
              <a:off x="5113339" y="1444625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1" name="Rectangle 620"/>
            <p:cNvSpPr>
              <a:spLocks noChangeArrowheads="1"/>
            </p:cNvSpPr>
            <p:nvPr/>
          </p:nvSpPr>
          <p:spPr bwMode="auto">
            <a:xfrm>
              <a:off x="5113339" y="1403350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2" name="Rectangle 621"/>
            <p:cNvSpPr>
              <a:spLocks noChangeArrowheads="1"/>
            </p:cNvSpPr>
            <p:nvPr/>
          </p:nvSpPr>
          <p:spPr bwMode="auto">
            <a:xfrm>
              <a:off x="5113339" y="1358900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3" name="Rectangle 622"/>
            <p:cNvSpPr>
              <a:spLocks noChangeArrowheads="1"/>
            </p:cNvSpPr>
            <p:nvPr/>
          </p:nvSpPr>
          <p:spPr bwMode="auto">
            <a:xfrm>
              <a:off x="5113339" y="1317625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4" name="Rectangle 623"/>
            <p:cNvSpPr>
              <a:spLocks noChangeArrowheads="1"/>
            </p:cNvSpPr>
            <p:nvPr/>
          </p:nvSpPr>
          <p:spPr bwMode="auto">
            <a:xfrm>
              <a:off x="5113339" y="1273175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5" name="Rectangle 624"/>
            <p:cNvSpPr>
              <a:spLocks noChangeArrowheads="1"/>
            </p:cNvSpPr>
            <p:nvPr/>
          </p:nvSpPr>
          <p:spPr bwMode="auto">
            <a:xfrm>
              <a:off x="5113339" y="1230313"/>
              <a:ext cx="36513" cy="1270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6" name="Rectangle 625"/>
            <p:cNvSpPr>
              <a:spLocks noChangeArrowheads="1"/>
            </p:cNvSpPr>
            <p:nvPr/>
          </p:nvSpPr>
          <p:spPr bwMode="auto">
            <a:xfrm>
              <a:off x="5113339" y="1185863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7" name="Rectangle 626"/>
            <p:cNvSpPr>
              <a:spLocks noChangeArrowheads="1"/>
            </p:cNvSpPr>
            <p:nvPr/>
          </p:nvSpPr>
          <p:spPr bwMode="auto">
            <a:xfrm>
              <a:off x="5113339" y="1144588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8" name="Rectangle 627"/>
            <p:cNvSpPr>
              <a:spLocks noChangeArrowheads="1"/>
            </p:cNvSpPr>
            <p:nvPr/>
          </p:nvSpPr>
          <p:spPr bwMode="auto">
            <a:xfrm>
              <a:off x="5113339" y="1100138"/>
              <a:ext cx="36513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9" name="Freeform 628"/>
            <p:cNvSpPr/>
            <p:nvPr/>
          </p:nvSpPr>
          <p:spPr bwMode="auto">
            <a:xfrm>
              <a:off x="5724526" y="652463"/>
              <a:ext cx="134938" cy="104775"/>
            </a:xfrm>
            <a:custGeom>
              <a:avLst/>
              <a:gdLst>
                <a:gd name="T0" fmla="*/ 81 w 85"/>
                <a:gd name="T1" fmla="*/ 66 h 66"/>
                <a:gd name="T2" fmla="*/ 0 w 85"/>
                <a:gd name="T3" fmla="*/ 7 h 66"/>
                <a:gd name="T4" fmla="*/ 7 w 85"/>
                <a:gd name="T5" fmla="*/ 0 h 66"/>
                <a:gd name="T6" fmla="*/ 85 w 85"/>
                <a:gd name="T7" fmla="*/ 59 h 66"/>
                <a:gd name="T8" fmla="*/ 81 w 8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6">
                  <a:moveTo>
                    <a:pt x="81" y="66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5" y="59"/>
                  </a:lnTo>
                  <a:lnTo>
                    <a:pt x="81" y="66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0" name="Freeform 629"/>
            <p:cNvSpPr/>
            <p:nvPr/>
          </p:nvSpPr>
          <p:spPr bwMode="auto">
            <a:xfrm>
              <a:off x="5724526" y="746125"/>
              <a:ext cx="134938" cy="101600"/>
            </a:xfrm>
            <a:custGeom>
              <a:avLst/>
              <a:gdLst>
                <a:gd name="T0" fmla="*/ 7 w 85"/>
                <a:gd name="T1" fmla="*/ 64 h 64"/>
                <a:gd name="T2" fmla="*/ 0 w 85"/>
                <a:gd name="T3" fmla="*/ 57 h 64"/>
                <a:gd name="T4" fmla="*/ 81 w 85"/>
                <a:gd name="T5" fmla="*/ 0 h 64"/>
                <a:gd name="T6" fmla="*/ 85 w 85"/>
                <a:gd name="T7" fmla="*/ 7 h 64"/>
                <a:gd name="T8" fmla="*/ 7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7" y="64"/>
                  </a:moveTo>
                  <a:lnTo>
                    <a:pt x="0" y="57"/>
                  </a:lnTo>
                  <a:lnTo>
                    <a:pt x="81" y="0"/>
                  </a:lnTo>
                  <a:lnTo>
                    <a:pt x="85" y="7"/>
                  </a:lnTo>
                  <a:lnTo>
                    <a:pt x="7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1" name="Freeform 630"/>
            <p:cNvSpPr/>
            <p:nvPr/>
          </p:nvSpPr>
          <p:spPr bwMode="auto">
            <a:xfrm>
              <a:off x="5724526" y="836613"/>
              <a:ext cx="134938" cy="104775"/>
            </a:xfrm>
            <a:custGeom>
              <a:avLst/>
              <a:gdLst>
                <a:gd name="T0" fmla="*/ 81 w 85"/>
                <a:gd name="T1" fmla="*/ 66 h 66"/>
                <a:gd name="T2" fmla="*/ 0 w 85"/>
                <a:gd name="T3" fmla="*/ 7 h 66"/>
                <a:gd name="T4" fmla="*/ 7 w 85"/>
                <a:gd name="T5" fmla="*/ 0 h 66"/>
                <a:gd name="T6" fmla="*/ 85 w 85"/>
                <a:gd name="T7" fmla="*/ 59 h 66"/>
                <a:gd name="T8" fmla="*/ 81 w 8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6">
                  <a:moveTo>
                    <a:pt x="81" y="66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5" y="59"/>
                  </a:lnTo>
                  <a:lnTo>
                    <a:pt x="81" y="66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2" name="Freeform 631"/>
            <p:cNvSpPr/>
            <p:nvPr/>
          </p:nvSpPr>
          <p:spPr bwMode="auto">
            <a:xfrm>
              <a:off x="5724526" y="930275"/>
              <a:ext cx="134938" cy="101600"/>
            </a:xfrm>
            <a:custGeom>
              <a:avLst/>
              <a:gdLst>
                <a:gd name="T0" fmla="*/ 7 w 85"/>
                <a:gd name="T1" fmla="*/ 64 h 64"/>
                <a:gd name="T2" fmla="*/ 0 w 85"/>
                <a:gd name="T3" fmla="*/ 57 h 64"/>
                <a:gd name="T4" fmla="*/ 81 w 85"/>
                <a:gd name="T5" fmla="*/ 0 h 64"/>
                <a:gd name="T6" fmla="*/ 85 w 85"/>
                <a:gd name="T7" fmla="*/ 7 h 64"/>
                <a:gd name="T8" fmla="*/ 7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7" y="64"/>
                  </a:moveTo>
                  <a:lnTo>
                    <a:pt x="0" y="57"/>
                  </a:lnTo>
                  <a:lnTo>
                    <a:pt x="81" y="0"/>
                  </a:lnTo>
                  <a:lnTo>
                    <a:pt x="85" y="7"/>
                  </a:lnTo>
                  <a:lnTo>
                    <a:pt x="7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3" name="Freeform 632"/>
            <p:cNvSpPr/>
            <p:nvPr/>
          </p:nvSpPr>
          <p:spPr bwMode="auto">
            <a:xfrm>
              <a:off x="5724526" y="1020763"/>
              <a:ext cx="134938" cy="101600"/>
            </a:xfrm>
            <a:custGeom>
              <a:avLst/>
              <a:gdLst>
                <a:gd name="T0" fmla="*/ 81 w 85"/>
                <a:gd name="T1" fmla="*/ 64 h 64"/>
                <a:gd name="T2" fmla="*/ 0 w 85"/>
                <a:gd name="T3" fmla="*/ 7 h 64"/>
                <a:gd name="T4" fmla="*/ 7 w 85"/>
                <a:gd name="T5" fmla="*/ 0 h 64"/>
                <a:gd name="T6" fmla="*/ 85 w 85"/>
                <a:gd name="T7" fmla="*/ 57 h 64"/>
                <a:gd name="T8" fmla="*/ 81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81" y="64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5" y="57"/>
                  </a:lnTo>
                  <a:lnTo>
                    <a:pt x="81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4" name="Freeform 633"/>
            <p:cNvSpPr/>
            <p:nvPr/>
          </p:nvSpPr>
          <p:spPr bwMode="auto">
            <a:xfrm>
              <a:off x="5724526" y="1111250"/>
              <a:ext cx="134938" cy="104775"/>
            </a:xfrm>
            <a:custGeom>
              <a:avLst/>
              <a:gdLst>
                <a:gd name="T0" fmla="*/ 7 w 85"/>
                <a:gd name="T1" fmla="*/ 66 h 66"/>
                <a:gd name="T2" fmla="*/ 0 w 85"/>
                <a:gd name="T3" fmla="*/ 59 h 66"/>
                <a:gd name="T4" fmla="*/ 81 w 85"/>
                <a:gd name="T5" fmla="*/ 0 h 66"/>
                <a:gd name="T6" fmla="*/ 85 w 85"/>
                <a:gd name="T7" fmla="*/ 7 h 66"/>
                <a:gd name="T8" fmla="*/ 7 w 8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6">
                  <a:moveTo>
                    <a:pt x="7" y="66"/>
                  </a:moveTo>
                  <a:lnTo>
                    <a:pt x="0" y="59"/>
                  </a:lnTo>
                  <a:lnTo>
                    <a:pt x="81" y="0"/>
                  </a:lnTo>
                  <a:lnTo>
                    <a:pt x="85" y="7"/>
                  </a:lnTo>
                  <a:lnTo>
                    <a:pt x="7" y="66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5" name="Freeform 634"/>
            <p:cNvSpPr/>
            <p:nvPr/>
          </p:nvSpPr>
          <p:spPr bwMode="auto">
            <a:xfrm>
              <a:off x="5724526" y="1204913"/>
              <a:ext cx="134938" cy="101600"/>
            </a:xfrm>
            <a:custGeom>
              <a:avLst/>
              <a:gdLst>
                <a:gd name="T0" fmla="*/ 81 w 85"/>
                <a:gd name="T1" fmla="*/ 64 h 64"/>
                <a:gd name="T2" fmla="*/ 0 w 85"/>
                <a:gd name="T3" fmla="*/ 7 h 64"/>
                <a:gd name="T4" fmla="*/ 7 w 85"/>
                <a:gd name="T5" fmla="*/ 0 h 64"/>
                <a:gd name="T6" fmla="*/ 85 w 85"/>
                <a:gd name="T7" fmla="*/ 57 h 64"/>
                <a:gd name="T8" fmla="*/ 81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81" y="64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5" y="57"/>
                  </a:lnTo>
                  <a:lnTo>
                    <a:pt x="81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6" name="Freeform 635"/>
            <p:cNvSpPr/>
            <p:nvPr/>
          </p:nvSpPr>
          <p:spPr bwMode="auto">
            <a:xfrm>
              <a:off x="5724526" y="1298575"/>
              <a:ext cx="139700" cy="139700"/>
            </a:xfrm>
            <a:custGeom>
              <a:avLst/>
              <a:gdLst>
                <a:gd name="T0" fmla="*/ 5 w 88"/>
                <a:gd name="T1" fmla="*/ 88 h 88"/>
                <a:gd name="T2" fmla="*/ 0 w 88"/>
                <a:gd name="T3" fmla="*/ 81 h 88"/>
                <a:gd name="T4" fmla="*/ 81 w 88"/>
                <a:gd name="T5" fmla="*/ 0 h 88"/>
                <a:gd name="T6" fmla="*/ 88 w 88"/>
                <a:gd name="T7" fmla="*/ 5 h 88"/>
                <a:gd name="T8" fmla="*/ 5 w 88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5" y="88"/>
                  </a:moveTo>
                  <a:lnTo>
                    <a:pt x="0" y="81"/>
                  </a:lnTo>
                  <a:lnTo>
                    <a:pt x="81" y="0"/>
                  </a:lnTo>
                  <a:lnTo>
                    <a:pt x="88" y="5"/>
                  </a:lnTo>
                  <a:lnTo>
                    <a:pt x="5" y="88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7" name="Freeform 636"/>
            <p:cNvSpPr/>
            <p:nvPr/>
          </p:nvSpPr>
          <p:spPr bwMode="auto">
            <a:xfrm>
              <a:off x="5724526" y="652463"/>
              <a:ext cx="134938" cy="104775"/>
            </a:xfrm>
            <a:custGeom>
              <a:avLst/>
              <a:gdLst>
                <a:gd name="T0" fmla="*/ 5 w 85"/>
                <a:gd name="T1" fmla="*/ 66 h 66"/>
                <a:gd name="T2" fmla="*/ 0 w 85"/>
                <a:gd name="T3" fmla="*/ 59 h 66"/>
                <a:gd name="T4" fmla="*/ 81 w 85"/>
                <a:gd name="T5" fmla="*/ 0 h 66"/>
                <a:gd name="T6" fmla="*/ 85 w 85"/>
                <a:gd name="T7" fmla="*/ 7 h 66"/>
                <a:gd name="T8" fmla="*/ 5 w 8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6">
                  <a:moveTo>
                    <a:pt x="5" y="66"/>
                  </a:moveTo>
                  <a:lnTo>
                    <a:pt x="0" y="59"/>
                  </a:lnTo>
                  <a:lnTo>
                    <a:pt x="81" y="0"/>
                  </a:lnTo>
                  <a:lnTo>
                    <a:pt x="85" y="7"/>
                  </a:lnTo>
                  <a:lnTo>
                    <a:pt x="5" y="66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8" name="Freeform 637"/>
            <p:cNvSpPr/>
            <p:nvPr/>
          </p:nvSpPr>
          <p:spPr bwMode="auto">
            <a:xfrm>
              <a:off x="5724526" y="746125"/>
              <a:ext cx="134938" cy="101600"/>
            </a:xfrm>
            <a:custGeom>
              <a:avLst/>
              <a:gdLst>
                <a:gd name="T0" fmla="*/ 81 w 85"/>
                <a:gd name="T1" fmla="*/ 64 h 64"/>
                <a:gd name="T2" fmla="*/ 0 w 85"/>
                <a:gd name="T3" fmla="*/ 7 h 64"/>
                <a:gd name="T4" fmla="*/ 5 w 85"/>
                <a:gd name="T5" fmla="*/ 0 h 64"/>
                <a:gd name="T6" fmla="*/ 85 w 85"/>
                <a:gd name="T7" fmla="*/ 57 h 64"/>
                <a:gd name="T8" fmla="*/ 81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81" y="64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85" y="57"/>
                  </a:lnTo>
                  <a:lnTo>
                    <a:pt x="81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9" name="Freeform 638"/>
            <p:cNvSpPr/>
            <p:nvPr/>
          </p:nvSpPr>
          <p:spPr bwMode="auto">
            <a:xfrm>
              <a:off x="5724526" y="836613"/>
              <a:ext cx="134938" cy="104775"/>
            </a:xfrm>
            <a:custGeom>
              <a:avLst/>
              <a:gdLst>
                <a:gd name="T0" fmla="*/ 5 w 85"/>
                <a:gd name="T1" fmla="*/ 66 h 66"/>
                <a:gd name="T2" fmla="*/ 0 w 85"/>
                <a:gd name="T3" fmla="*/ 59 h 66"/>
                <a:gd name="T4" fmla="*/ 81 w 85"/>
                <a:gd name="T5" fmla="*/ 0 h 66"/>
                <a:gd name="T6" fmla="*/ 85 w 85"/>
                <a:gd name="T7" fmla="*/ 7 h 66"/>
                <a:gd name="T8" fmla="*/ 5 w 8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6">
                  <a:moveTo>
                    <a:pt x="5" y="66"/>
                  </a:moveTo>
                  <a:lnTo>
                    <a:pt x="0" y="59"/>
                  </a:lnTo>
                  <a:lnTo>
                    <a:pt x="81" y="0"/>
                  </a:lnTo>
                  <a:lnTo>
                    <a:pt x="85" y="7"/>
                  </a:lnTo>
                  <a:lnTo>
                    <a:pt x="5" y="66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0" name="Freeform 639"/>
            <p:cNvSpPr/>
            <p:nvPr/>
          </p:nvSpPr>
          <p:spPr bwMode="auto">
            <a:xfrm>
              <a:off x="5724526" y="930275"/>
              <a:ext cx="134938" cy="101600"/>
            </a:xfrm>
            <a:custGeom>
              <a:avLst/>
              <a:gdLst>
                <a:gd name="T0" fmla="*/ 81 w 85"/>
                <a:gd name="T1" fmla="*/ 64 h 64"/>
                <a:gd name="T2" fmla="*/ 0 w 85"/>
                <a:gd name="T3" fmla="*/ 7 h 64"/>
                <a:gd name="T4" fmla="*/ 5 w 85"/>
                <a:gd name="T5" fmla="*/ 0 h 64"/>
                <a:gd name="T6" fmla="*/ 85 w 85"/>
                <a:gd name="T7" fmla="*/ 57 h 64"/>
                <a:gd name="T8" fmla="*/ 81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81" y="64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85" y="57"/>
                  </a:lnTo>
                  <a:lnTo>
                    <a:pt x="81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1" name="Freeform 640"/>
            <p:cNvSpPr/>
            <p:nvPr/>
          </p:nvSpPr>
          <p:spPr bwMode="auto">
            <a:xfrm>
              <a:off x="5724526" y="1020763"/>
              <a:ext cx="134938" cy="101600"/>
            </a:xfrm>
            <a:custGeom>
              <a:avLst/>
              <a:gdLst>
                <a:gd name="T0" fmla="*/ 5 w 85"/>
                <a:gd name="T1" fmla="*/ 64 h 64"/>
                <a:gd name="T2" fmla="*/ 0 w 85"/>
                <a:gd name="T3" fmla="*/ 57 h 64"/>
                <a:gd name="T4" fmla="*/ 81 w 85"/>
                <a:gd name="T5" fmla="*/ 0 h 64"/>
                <a:gd name="T6" fmla="*/ 85 w 85"/>
                <a:gd name="T7" fmla="*/ 7 h 64"/>
                <a:gd name="T8" fmla="*/ 5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5" y="64"/>
                  </a:moveTo>
                  <a:lnTo>
                    <a:pt x="0" y="57"/>
                  </a:lnTo>
                  <a:lnTo>
                    <a:pt x="81" y="0"/>
                  </a:lnTo>
                  <a:lnTo>
                    <a:pt x="85" y="7"/>
                  </a:lnTo>
                  <a:lnTo>
                    <a:pt x="5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2" name="Freeform 641"/>
            <p:cNvSpPr/>
            <p:nvPr/>
          </p:nvSpPr>
          <p:spPr bwMode="auto">
            <a:xfrm>
              <a:off x="5724526" y="1111250"/>
              <a:ext cx="134938" cy="104775"/>
            </a:xfrm>
            <a:custGeom>
              <a:avLst/>
              <a:gdLst>
                <a:gd name="T0" fmla="*/ 81 w 85"/>
                <a:gd name="T1" fmla="*/ 66 h 66"/>
                <a:gd name="T2" fmla="*/ 0 w 85"/>
                <a:gd name="T3" fmla="*/ 7 h 66"/>
                <a:gd name="T4" fmla="*/ 5 w 85"/>
                <a:gd name="T5" fmla="*/ 0 h 66"/>
                <a:gd name="T6" fmla="*/ 85 w 85"/>
                <a:gd name="T7" fmla="*/ 59 h 66"/>
                <a:gd name="T8" fmla="*/ 81 w 8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6">
                  <a:moveTo>
                    <a:pt x="81" y="66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85" y="59"/>
                  </a:lnTo>
                  <a:lnTo>
                    <a:pt x="81" y="66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3" name="Freeform 642"/>
            <p:cNvSpPr/>
            <p:nvPr/>
          </p:nvSpPr>
          <p:spPr bwMode="auto">
            <a:xfrm>
              <a:off x="5724526" y="1204913"/>
              <a:ext cx="134938" cy="101600"/>
            </a:xfrm>
            <a:custGeom>
              <a:avLst/>
              <a:gdLst>
                <a:gd name="T0" fmla="*/ 5 w 85"/>
                <a:gd name="T1" fmla="*/ 64 h 64"/>
                <a:gd name="T2" fmla="*/ 0 w 85"/>
                <a:gd name="T3" fmla="*/ 57 h 64"/>
                <a:gd name="T4" fmla="*/ 81 w 85"/>
                <a:gd name="T5" fmla="*/ 0 h 64"/>
                <a:gd name="T6" fmla="*/ 85 w 85"/>
                <a:gd name="T7" fmla="*/ 7 h 64"/>
                <a:gd name="T8" fmla="*/ 5 w 85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4">
                  <a:moveTo>
                    <a:pt x="5" y="64"/>
                  </a:moveTo>
                  <a:lnTo>
                    <a:pt x="0" y="57"/>
                  </a:lnTo>
                  <a:lnTo>
                    <a:pt x="81" y="0"/>
                  </a:lnTo>
                  <a:lnTo>
                    <a:pt x="85" y="7"/>
                  </a:lnTo>
                  <a:lnTo>
                    <a:pt x="5" y="64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4" name="Freeform 643"/>
            <p:cNvSpPr/>
            <p:nvPr/>
          </p:nvSpPr>
          <p:spPr bwMode="auto">
            <a:xfrm>
              <a:off x="5724526" y="1298575"/>
              <a:ext cx="139700" cy="139700"/>
            </a:xfrm>
            <a:custGeom>
              <a:avLst/>
              <a:gdLst>
                <a:gd name="T0" fmla="*/ 81 w 88"/>
                <a:gd name="T1" fmla="*/ 88 h 88"/>
                <a:gd name="T2" fmla="*/ 0 w 88"/>
                <a:gd name="T3" fmla="*/ 5 h 88"/>
                <a:gd name="T4" fmla="*/ 7 w 88"/>
                <a:gd name="T5" fmla="*/ 0 h 88"/>
                <a:gd name="T6" fmla="*/ 88 w 88"/>
                <a:gd name="T7" fmla="*/ 81 h 88"/>
                <a:gd name="T8" fmla="*/ 81 w 88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81" y="88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88" y="81"/>
                  </a:lnTo>
                  <a:lnTo>
                    <a:pt x="81" y="88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5" name="Rectangle 644"/>
            <p:cNvSpPr>
              <a:spLocks noChangeArrowheads="1"/>
            </p:cNvSpPr>
            <p:nvPr/>
          </p:nvSpPr>
          <p:spPr bwMode="auto">
            <a:xfrm>
              <a:off x="6084889" y="1787525"/>
              <a:ext cx="41275" cy="74613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6" name="Freeform 645"/>
            <p:cNvSpPr/>
            <p:nvPr/>
          </p:nvSpPr>
          <p:spPr bwMode="auto">
            <a:xfrm>
              <a:off x="5845176" y="1697038"/>
              <a:ext cx="423863" cy="112713"/>
            </a:xfrm>
            <a:custGeom>
              <a:avLst/>
              <a:gdLst>
                <a:gd name="T0" fmla="*/ 113 w 113"/>
                <a:gd name="T1" fmla="*/ 30 h 30"/>
                <a:gd name="T2" fmla="*/ 20 w 113"/>
                <a:gd name="T3" fmla="*/ 30 h 30"/>
                <a:gd name="T4" fmla="*/ 0 w 113"/>
                <a:gd name="T5" fmla="*/ 14 h 30"/>
                <a:gd name="T6" fmla="*/ 20 w 113"/>
                <a:gd name="T7" fmla="*/ 0 h 30"/>
                <a:gd name="T8" fmla="*/ 20 w 113"/>
                <a:gd name="T9" fmla="*/ 11 h 30"/>
                <a:gd name="T10" fmla="*/ 11 w 113"/>
                <a:gd name="T11" fmla="*/ 14 h 30"/>
                <a:gd name="T12" fmla="*/ 20 w 113"/>
                <a:gd name="T13" fmla="*/ 19 h 30"/>
                <a:gd name="T14" fmla="*/ 113 w 113"/>
                <a:gd name="T15" fmla="*/ 19 h 30"/>
                <a:gd name="T16" fmla="*/ 113 w 113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30">
                  <a:moveTo>
                    <a:pt x="11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9" y="30"/>
                    <a:pt x="0" y="23"/>
                    <a:pt x="0" y="14"/>
                  </a:cubicBezTo>
                  <a:cubicBezTo>
                    <a:pt x="0" y="6"/>
                    <a:pt x="8" y="0"/>
                    <a:pt x="20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4" y="11"/>
                    <a:pt x="11" y="13"/>
                    <a:pt x="11" y="14"/>
                  </a:cubicBezTo>
                  <a:cubicBezTo>
                    <a:pt x="11" y="16"/>
                    <a:pt x="14" y="19"/>
                    <a:pt x="20" y="19"/>
                  </a:cubicBezTo>
                  <a:cubicBezTo>
                    <a:pt x="113" y="19"/>
                    <a:pt x="113" y="19"/>
                    <a:pt x="113" y="19"/>
                  </a:cubicBezTo>
                  <a:lnTo>
                    <a:pt x="113" y="30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7" name="Freeform 646"/>
            <p:cNvSpPr/>
            <p:nvPr/>
          </p:nvSpPr>
          <p:spPr bwMode="auto">
            <a:xfrm>
              <a:off x="5072064" y="1693863"/>
              <a:ext cx="712788" cy="115888"/>
            </a:xfrm>
            <a:custGeom>
              <a:avLst/>
              <a:gdLst>
                <a:gd name="T0" fmla="*/ 170 w 190"/>
                <a:gd name="T1" fmla="*/ 31 h 31"/>
                <a:gd name="T2" fmla="*/ 0 w 190"/>
                <a:gd name="T3" fmla="*/ 31 h 31"/>
                <a:gd name="T4" fmla="*/ 0 w 190"/>
                <a:gd name="T5" fmla="*/ 20 h 31"/>
                <a:gd name="T6" fmla="*/ 170 w 190"/>
                <a:gd name="T7" fmla="*/ 20 h 31"/>
                <a:gd name="T8" fmla="*/ 179 w 190"/>
                <a:gd name="T9" fmla="*/ 15 h 31"/>
                <a:gd name="T10" fmla="*/ 170 w 190"/>
                <a:gd name="T11" fmla="*/ 11 h 31"/>
                <a:gd name="T12" fmla="*/ 170 w 190"/>
                <a:gd name="T13" fmla="*/ 0 h 31"/>
                <a:gd name="T14" fmla="*/ 190 w 190"/>
                <a:gd name="T15" fmla="*/ 15 h 31"/>
                <a:gd name="T16" fmla="*/ 170 w 190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1">
                  <a:moveTo>
                    <a:pt x="17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75" y="20"/>
                    <a:pt x="179" y="17"/>
                    <a:pt x="179" y="15"/>
                  </a:cubicBezTo>
                  <a:cubicBezTo>
                    <a:pt x="179" y="14"/>
                    <a:pt x="175" y="11"/>
                    <a:pt x="170" y="11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1" y="0"/>
                    <a:pt x="190" y="7"/>
                    <a:pt x="190" y="15"/>
                  </a:cubicBezTo>
                  <a:cubicBezTo>
                    <a:pt x="190" y="24"/>
                    <a:pt x="181" y="31"/>
                    <a:pt x="170" y="31"/>
                  </a:cubicBez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8" name="Freeform 647"/>
            <p:cNvSpPr/>
            <p:nvPr/>
          </p:nvSpPr>
          <p:spPr bwMode="auto">
            <a:xfrm>
              <a:off x="5630864" y="1768475"/>
              <a:ext cx="714375" cy="115888"/>
            </a:xfrm>
            <a:custGeom>
              <a:avLst/>
              <a:gdLst>
                <a:gd name="T0" fmla="*/ 170 w 190"/>
                <a:gd name="T1" fmla="*/ 31 h 31"/>
                <a:gd name="T2" fmla="*/ 0 w 190"/>
                <a:gd name="T3" fmla="*/ 31 h 31"/>
                <a:gd name="T4" fmla="*/ 0 w 190"/>
                <a:gd name="T5" fmla="*/ 19 h 31"/>
                <a:gd name="T6" fmla="*/ 170 w 190"/>
                <a:gd name="T7" fmla="*/ 19 h 31"/>
                <a:gd name="T8" fmla="*/ 179 w 190"/>
                <a:gd name="T9" fmla="*/ 15 h 31"/>
                <a:gd name="T10" fmla="*/ 170 w 190"/>
                <a:gd name="T11" fmla="*/ 11 h 31"/>
                <a:gd name="T12" fmla="*/ 170 w 190"/>
                <a:gd name="T13" fmla="*/ 0 h 31"/>
                <a:gd name="T14" fmla="*/ 190 w 190"/>
                <a:gd name="T15" fmla="*/ 15 h 31"/>
                <a:gd name="T16" fmla="*/ 170 w 190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1">
                  <a:moveTo>
                    <a:pt x="17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70" y="19"/>
                    <a:pt x="170" y="19"/>
                    <a:pt x="170" y="19"/>
                  </a:cubicBezTo>
                  <a:cubicBezTo>
                    <a:pt x="175" y="19"/>
                    <a:pt x="179" y="17"/>
                    <a:pt x="179" y="15"/>
                  </a:cubicBezTo>
                  <a:cubicBezTo>
                    <a:pt x="179" y="14"/>
                    <a:pt x="175" y="11"/>
                    <a:pt x="170" y="11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1" y="0"/>
                    <a:pt x="190" y="6"/>
                    <a:pt x="190" y="15"/>
                  </a:cubicBezTo>
                  <a:cubicBezTo>
                    <a:pt x="190" y="24"/>
                    <a:pt x="181" y="31"/>
                    <a:pt x="170" y="31"/>
                  </a:cubicBez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9" name="Freeform 648"/>
            <p:cNvSpPr/>
            <p:nvPr/>
          </p:nvSpPr>
          <p:spPr bwMode="auto">
            <a:xfrm>
              <a:off x="5000626" y="1768475"/>
              <a:ext cx="712788" cy="115888"/>
            </a:xfrm>
            <a:custGeom>
              <a:avLst/>
              <a:gdLst>
                <a:gd name="T0" fmla="*/ 190 w 190"/>
                <a:gd name="T1" fmla="*/ 31 h 31"/>
                <a:gd name="T2" fmla="*/ 20 w 190"/>
                <a:gd name="T3" fmla="*/ 31 h 31"/>
                <a:gd name="T4" fmla="*/ 0 w 190"/>
                <a:gd name="T5" fmla="*/ 15 h 31"/>
                <a:gd name="T6" fmla="*/ 20 w 190"/>
                <a:gd name="T7" fmla="*/ 0 h 31"/>
                <a:gd name="T8" fmla="*/ 20 w 190"/>
                <a:gd name="T9" fmla="*/ 11 h 31"/>
                <a:gd name="T10" fmla="*/ 11 w 190"/>
                <a:gd name="T11" fmla="*/ 15 h 31"/>
                <a:gd name="T12" fmla="*/ 20 w 190"/>
                <a:gd name="T13" fmla="*/ 19 h 31"/>
                <a:gd name="T14" fmla="*/ 190 w 190"/>
                <a:gd name="T15" fmla="*/ 19 h 31"/>
                <a:gd name="T16" fmla="*/ 190 w 190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1">
                  <a:moveTo>
                    <a:pt x="190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9" y="31"/>
                    <a:pt x="0" y="24"/>
                    <a:pt x="0" y="15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11"/>
                    <a:pt x="11" y="14"/>
                    <a:pt x="11" y="15"/>
                  </a:cubicBezTo>
                  <a:cubicBezTo>
                    <a:pt x="11" y="17"/>
                    <a:pt x="15" y="19"/>
                    <a:pt x="20" y="19"/>
                  </a:cubicBezTo>
                  <a:cubicBezTo>
                    <a:pt x="190" y="19"/>
                    <a:pt x="190" y="19"/>
                    <a:pt x="190" y="19"/>
                  </a:cubicBezTo>
                  <a:lnTo>
                    <a:pt x="190" y="31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0" name="Freeform 649"/>
            <p:cNvSpPr/>
            <p:nvPr/>
          </p:nvSpPr>
          <p:spPr bwMode="auto">
            <a:xfrm>
              <a:off x="5919789" y="1174750"/>
              <a:ext cx="579438" cy="563563"/>
            </a:xfrm>
            <a:custGeom>
              <a:avLst/>
              <a:gdLst>
                <a:gd name="T0" fmla="*/ 153 w 154"/>
                <a:gd name="T1" fmla="*/ 55 h 150"/>
                <a:gd name="T2" fmla="*/ 134 w 154"/>
                <a:gd name="T3" fmla="*/ 40 h 150"/>
                <a:gd name="T4" fmla="*/ 134 w 154"/>
                <a:gd name="T5" fmla="*/ 31 h 150"/>
                <a:gd name="T6" fmla="*/ 134 w 154"/>
                <a:gd name="T7" fmla="*/ 0 h 150"/>
                <a:gd name="T8" fmla="*/ 71 w 154"/>
                <a:gd name="T9" fmla="*/ 15 h 150"/>
                <a:gd name="T10" fmla="*/ 58 w 154"/>
                <a:gd name="T11" fmla="*/ 24 h 150"/>
                <a:gd name="T12" fmla="*/ 43 w 154"/>
                <a:gd name="T13" fmla="*/ 49 h 150"/>
                <a:gd name="T14" fmla="*/ 11 w 154"/>
                <a:gd name="T15" fmla="*/ 64 h 150"/>
                <a:gd name="T16" fmla="*/ 22 w 154"/>
                <a:gd name="T17" fmla="*/ 78 h 150"/>
                <a:gd name="T18" fmla="*/ 25 w 154"/>
                <a:gd name="T19" fmla="*/ 61 h 150"/>
                <a:gd name="T20" fmla="*/ 43 w 154"/>
                <a:gd name="T21" fmla="*/ 61 h 150"/>
                <a:gd name="T22" fmla="*/ 54 w 154"/>
                <a:gd name="T23" fmla="*/ 61 h 150"/>
                <a:gd name="T24" fmla="*/ 72 w 154"/>
                <a:gd name="T25" fmla="*/ 61 h 150"/>
                <a:gd name="T26" fmla="*/ 75 w 154"/>
                <a:gd name="T27" fmla="*/ 78 h 150"/>
                <a:gd name="T28" fmla="*/ 87 w 154"/>
                <a:gd name="T29" fmla="*/ 64 h 150"/>
                <a:gd name="T30" fmla="*/ 55 w 154"/>
                <a:gd name="T31" fmla="*/ 49 h 150"/>
                <a:gd name="T32" fmla="*/ 58 w 154"/>
                <a:gd name="T33" fmla="*/ 35 h 150"/>
                <a:gd name="T34" fmla="*/ 82 w 154"/>
                <a:gd name="T35" fmla="*/ 29 h 150"/>
                <a:gd name="T36" fmla="*/ 82 w 154"/>
                <a:gd name="T37" fmla="*/ 15 h 150"/>
                <a:gd name="T38" fmla="*/ 134 w 154"/>
                <a:gd name="T39" fmla="*/ 12 h 150"/>
                <a:gd name="T40" fmla="*/ 134 w 154"/>
                <a:gd name="T41" fmla="*/ 20 h 150"/>
                <a:gd name="T42" fmla="*/ 133 w 154"/>
                <a:gd name="T43" fmla="*/ 51 h 150"/>
                <a:gd name="T44" fmla="*/ 142 w 154"/>
                <a:gd name="T45" fmla="*/ 55 h 150"/>
                <a:gd name="T46" fmla="*/ 113 w 154"/>
                <a:gd name="T47" fmla="*/ 75 h 150"/>
                <a:gd name="T48" fmla="*/ 142 w 154"/>
                <a:gd name="T49" fmla="*/ 95 h 150"/>
                <a:gd name="T50" fmla="*/ 113 w 154"/>
                <a:gd name="T51" fmla="*/ 115 h 150"/>
                <a:gd name="T52" fmla="*/ 142 w 154"/>
                <a:gd name="T53" fmla="*/ 134 h 150"/>
                <a:gd name="T54" fmla="*/ 0 w 154"/>
                <a:gd name="T55" fmla="*/ 139 h 150"/>
                <a:gd name="T56" fmla="*/ 133 w 154"/>
                <a:gd name="T57" fmla="*/ 150 h 150"/>
                <a:gd name="T58" fmla="*/ 133 w 154"/>
                <a:gd name="T59" fmla="*/ 119 h 150"/>
                <a:gd name="T60" fmla="*/ 133 w 154"/>
                <a:gd name="T61" fmla="*/ 111 h 150"/>
                <a:gd name="T62" fmla="*/ 133 w 154"/>
                <a:gd name="T63" fmla="*/ 79 h 150"/>
                <a:gd name="T64" fmla="*/ 133 w 154"/>
                <a:gd name="T65" fmla="*/ 7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150">
                  <a:moveTo>
                    <a:pt x="133" y="71"/>
                  </a:moveTo>
                  <a:cubicBezTo>
                    <a:pt x="144" y="71"/>
                    <a:pt x="153" y="64"/>
                    <a:pt x="153" y="55"/>
                  </a:cubicBezTo>
                  <a:cubicBezTo>
                    <a:pt x="153" y="47"/>
                    <a:pt x="145" y="40"/>
                    <a:pt x="134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28" y="40"/>
                    <a:pt x="125" y="37"/>
                    <a:pt x="125" y="36"/>
                  </a:cubicBezTo>
                  <a:cubicBezTo>
                    <a:pt x="125" y="34"/>
                    <a:pt x="128" y="31"/>
                    <a:pt x="134" y="31"/>
                  </a:cubicBezTo>
                  <a:cubicBezTo>
                    <a:pt x="145" y="31"/>
                    <a:pt x="154" y="25"/>
                    <a:pt x="154" y="16"/>
                  </a:cubicBezTo>
                  <a:cubicBezTo>
                    <a:pt x="154" y="7"/>
                    <a:pt x="145" y="0"/>
                    <a:pt x="134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7" y="0"/>
                    <a:pt x="71" y="7"/>
                    <a:pt x="71" y="15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0" y="24"/>
                    <a:pt x="43" y="30"/>
                    <a:pt x="43" y="3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17" y="49"/>
                    <a:pt x="11" y="56"/>
                    <a:pt x="11" y="64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2"/>
                    <a:pt x="23" y="61"/>
                    <a:pt x="25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4" y="61"/>
                    <a:pt x="75" y="62"/>
                    <a:pt x="75" y="64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56"/>
                    <a:pt x="80" y="49"/>
                    <a:pt x="72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6"/>
                    <a:pt x="56" y="35"/>
                    <a:pt x="58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2" y="13"/>
                    <a:pt x="84" y="12"/>
                    <a:pt x="85" y="12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9" y="12"/>
                    <a:pt x="143" y="14"/>
                    <a:pt x="143" y="16"/>
                  </a:cubicBezTo>
                  <a:cubicBezTo>
                    <a:pt x="143" y="17"/>
                    <a:pt x="139" y="20"/>
                    <a:pt x="134" y="20"/>
                  </a:cubicBezTo>
                  <a:cubicBezTo>
                    <a:pt x="122" y="20"/>
                    <a:pt x="113" y="27"/>
                    <a:pt x="113" y="36"/>
                  </a:cubicBezTo>
                  <a:cubicBezTo>
                    <a:pt x="113" y="44"/>
                    <a:pt x="122" y="51"/>
                    <a:pt x="133" y="51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39" y="51"/>
                    <a:pt x="142" y="54"/>
                    <a:pt x="142" y="55"/>
                  </a:cubicBezTo>
                  <a:cubicBezTo>
                    <a:pt x="142" y="57"/>
                    <a:pt x="139" y="59"/>
                    <a:pt x="133" y="59"/>
                  </a:cubicBezTo>
                  <a:cubicBezTo>
                    <a:pt x="122" y="59"/>
                    <a:pt x="113" y="66"/>
                    <a:pt x="113" y="75"/>
                  </a:cubicBezTo>
                  <a:cubicBezTo>
                    <a:pt x="113" y="84"/>
                    <a:pt x="122" y="91"/>
                    <a:pt x="133" y="91"/>
                  </a:cubicBezTo>
                  <a:cubicBezTo>
                    <a:pt x="139" y="91"/>
                    <a:pt x="142" y="93"/>
                    <a:pt x="142" y="95"/>
                  </a:cubicBezTo>
                  <a:cubicBezTo>
                    <a:pt x="142" y="96"/>
                    <a:pt x="139" y="99"/>
                    <a:pt x="133" y="99"/>
                  </a:cubicBezTo>
                  <a:cubicBezTo>
                    <a:pt x="122" y="99"/>
                    <a:pt x="113" y="106"/>
                    <a:pt x="113" y="115"/>
                  </a:cubicBezTo>
                  <a:cubicBezTo>
                    <a:pt x="113" y="123"/>
                    <a:pt x="122" y="130"/>
                    <a:pt x="133" y="130"/>
                  </a:cubicBezTo>
                  <a:cubicBezTo>
                    <a:pt x="139" y="130"/>
                    <a:pt x="142" y="133"/>
                    <a:pt x="142" y="134"/>
                  </a:cubicBezTo>
                  <a:cubicBezTo>
                    <a:pt x="142" y="136"/>
                    <a:pt x="139" y="139"/>
                    <a:pt x="133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44" y="150"/>
                    <a:pt x="153" y="143"/>
                    <a:pt x="153" y="134"/>
                  </a:cubicBezTo>
                  <a:cubicBezTo>
                    <a:pt x="153" y="126"/>
                    <a:pt x="144" y="119"/>
                    <a:pt x="133" y="119"/>
                  </a:cubicBezTo>
                  <a:cubicBezTo>
                    <a:pt x="128" y="119"/>
                    <a:pt x="124" y="116"/>
                    <a:pt x="124" y="115"/>
                  </a:cubicBezTo>
                  <a:cubicBezTo>
                    <a:pt x="124" y="113"/>
                    <a:pt x="128" y="111"/>
                    <a:pt x="133" y="111"/>
                  </a:cubicBezTo>
                  <a:cubicBezTo>
                    <a:pt x="144" y="111"/>
                    <a:pt x="153" y="104"/>
                    <a:pt x="153" y="95"/>
                  </a:cubicBezTo>
                  <a:cubicBezTo>
                    <a:pt x="153" y="86"/>
                    <a:pt x="144" y="79"/>
                    <a:pt x="133" y="79"/>
                  </a:cubicBezTo>
                  <a:cubicBezTo>
                    <a:pt x="128" y="79"/>
                    <a:pt x="124" y="77"/>
                    <a:pt x="124" y="75"/>
                  </a:cubicBezTo>
                  <a:cubicBezTo>
                    <a:pt x="124" y="74"/>
                    <a:pt x="128" y="71"/>
                    <a:pt x="133" y="71"/>
                  </a:cubicBez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1" name="Rectangle 650"/>
            <p:cNvSpPr>
              <a:spLocks noChangeArrowheads="1"/>
            </p:cNvSpPr>
            <p:nvPr/>
          </p:nvSpPr>
          <p:spPr bwMode="auto">
            <a:xfrm>
              <a:off x="5213351" y="1711325"/>
              <a:ext cx="46038" cy="79375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2" name="Freeform 651"/>
            <p:cNvSpPr/>
            <p:nvPr/>
          </p:nvSpPr>
          <p:spPr bwMode="auto">
            <a:xfrm>
              <a:off x="5710239" y="1693863"/>
              <a:ext cx="747713" cy="41275"/>
            </a:xfrm>
            <a:custGeom>
              <a:avLst/>
              <a:gdLst>
                <a:gd name="T0" fmla="*/ 0 w 471"/>
                <a:gd name="T1" fmla="*/ 0 h 26"/>
                <a:gd name="T2" fmla="*/ 471 w 471"/>
                <a:gd name="T3" fmla="*/ 0 h 26"/>
                <a:gd name="T4" fmla="*/ 454 w 471"/>
                <a:gd name="T5" fmla="*/ 26 h 26"/>
                <a:gd name="T6" fmla="*/ 0 w 471"/>
                <a:gd name="T7" fmla="*/ 26 h 26"/>
                <a:gd name="T8" fmla="*/ 0 w 471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6">
                  <a:moveTo>
                    <a:pt x="0" y="0"/>
                  </a:moveTo>
                  <a:lnTo>
                    <a:pt x="471" y="0"/>
                  </a:lnTo>
                  <a:lnTo>
                    <a:pt x="45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3" name="Rectangle 652"/>
            <p:cNvSpPr>
              <a:spLocks noChangeArrowheads="1"/>
            </p:cNvSpPr>
            <p:nvPr/>
          </p:nvSpPr>
          <p:spPr bwMode="auto">
            <a:xfrm>
              <a:off x="5622926" y="1771650"/>
              <a:ext cx="46038" cy="79375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4" name="Freeform 653"/>
            <p:cNvSpPr/>
            <p:nvPr/>
          </p:nvSpPr>
          <p:spPr bwMode="auto">
            <a:xfrm>
              <a:off x="4822826" y="1617663"/>
              <a:ext cx="714375" cy="117475"/>
            </a:xfrm>
            <a:custGeom>
              <a:avLst/>
              <a:gdLst>
                <a:gd name="T0" fmla="*/ 20 w 190"/>
                <a:gd name="T1" fmla="*/ 20 h 31"/>
                <a:gd name="T2" fmla="*/ 11 w 190"/>
                <a:gd name="T3" fmla="*/ 16 h 31"/>
                <a:gd name="T4" fmla="*/ 20 w 190"/>
                <a:gd name="T5" fmla="*/ 12 h 31"/>
                <a:gd name="T6" fmla="*/ 20 w 190"/>
                <a:gd name="T7" fmla="*/ 12 h 31"/>
                <a:gd name="T8" fmla="*/ 37 w 190"/>
                <a:gd name="T9" fmla="*/ 12 h 31"/>
                <a:gd name="T10" fmla="*/ 37 w 190"/>
                <a:gd name="T11" fmla="*/ 0 h 31"/>
                <a:gd name="T12" fmla="*/ 20 w 190"/>
                <a:gd name="T13" fmla="*/ 0 h 31"/>
                <a:gd name="T14" fmla="*/ 0 w 190"/>
                <a:gd name="T15" fmla="*/ 16 h 31"/>
                <a:gd name="T16" fmla="*/ 20 w 190"/>
                <a:gd name="T17" fmla="*/ 31 h 31"/>
                <a:gd name="T18" fmla="*/ 190 w 190"/>
                <a:gd name="T19" fmla="*/ 31 h 31"/>
                <a:gd name="T20" fmla="*/ 190 w 190"/>
                <a:gd name="T21" fmla="*/ 20 h 31"/>
                <a:gd name="T22" fmla="*/ 20 w 190"/>
                <a:gd name="T23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31">
                  <a:moveTo>
                    <a:pt x="20" y="20"/>
                  </a:moveTo>
                  <a:cubicBezTo>
                    <a:pt x="15" y="20"/>
                    <a:pt x="11" y="17"/>
                    <a:pt x="11" y="16"/>
                  </a:cubicBezTo>
                  <a:cubicBezTo>
                    <a:pt x="11" y="14"/>
                    <a:pt x="15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7"/>
                    <a:pt x="0" y="16"/>
                  </a:cubicBezTo>
                  <a:cubicBezTo>
                    <a:pt x="0" y="24"/>
                    <a:pt x="9" y="31"/>
                    <a:pt x="20" y="31"/>
                  </a:cubicBezTo>
                  <a:cubicBezTo>
                    <a:pt x="190" y="31"/>
                    <a:pt x="190" y="31"/>
                    <a:pt x="190" y="31"/>
                  </a:cubicBezTo>
                  <a:cubicBezTo>
                    <a:pt x="190" y="20"/>
                    <a:pt x="190" y="20"/>
                    <a:pt x="190" y="20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5" name="Rectangle 654"/>
            <p:cNvSpPr>
              <a:spLocks noChangeArrowheads="1"/>
            </p:cNvSpPr>
            <p:nvPr/>
          </p:nvSpPr>
          <p:spPr bwMode="auto">
            <a:xfrm>
              <a:off x="5537201" y="1693863"/>
              <a:ext cx="173038" cy="41275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6" name="Freeform 655"/>
            <p:cNvSpPr/>
            <p:nvPr/>
          </p:nvSpPr>
          <p:spPr bwMode="auto">
            <a:xfrm>
              <a:off x="4962526" y="850900"/>
              <a:ext cx="150813" cy="842963"/>
            </a:xfrm>
            <a:custGeom>
              <a:avLst/>
              <a:gdLst>
                <a:gd name="T0" fmla="*/ 40 w 40"/>
                <a:gd name="T1" fmla="*/ 20 h 224"/>
                <a:gd name="T2" fmla="*/ 20 w 40"/>
                <a:gd name="T3" fmla="*/ 0 h 224"/>
                <a:gd name="T4" fmla="*/ 0 w 40"/>
                <a:gd name="T5" fmla="*/ 20 h 224"/>
                <a:gd name="T6" fmla="*/ 0 w 40"/>
                <a:gd name="T7" fmla="*/ 224 h 224"/>
                <a:gd name="T8" fmla="*/ 40 w 40"/>
                <a:gd name="T9" fmla="*/ 224 h 224"/>
                <a:gd name="T10" fmla="*/ 40 w 40"/>
                <a:gd name="T11" fmla="*/ 2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24">
                  <a:moveTo>
                    <a:pt x="40" y="20"/>
                  </a:moveTo>
                  <a:cubicBezTo>
                    <a:pt x="40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40" y="224"/>
                    <a:pt x="40" y="224"/>
                    <a:pt x="40" y="224"/>
                  </a:cubicBezTo>
                  <a:lnTo>
                    <a:pt x="40" y="20"/>
                  </a:lnTo>
                  <a:close/>
                </a:path>
              </a:pathLst>
            </a:custGeom>
            <a:solidFill>
              <a:srgbClr val="F7E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7" name="Freeform 656"/>
            <p:cNvSpPr/>
            <p:nvPr/>
          </p:nvSpPr>
          <p:spPr bwMode="auto">
            <a:xfrm>
              <a:off x="5267326" y="1073150"/>
              <a:ext cx="236538" cy="620713"/>
            </a:xfrm>
            <a:custGeom>
              <a:avLst/>
              <a:gdLst>
                <a:gd name="T0" fmla="*/ 63 w 63"/>
                <a:gd name="T1" fmla="*/ 31 h 165"/>
                <a:gd name="T2" fmla="*/ 32 w 63"/>
                <a:gd name="T3" fmla="*/ 0 h 165"/>
                <a:gd name="T4" fmla="*/ 0 w 63"/>
                <a:gd name="T5" fmla="*/ 31 h 165"/>
                <a:gd name="T6" fmla="*/ 0 w 63"/>
                <a:gd name="T7" fmla="*/ 165 h 165"/>
                <a:gd name="T8" fmla="*/ 63 w 63"/>
                <a:gd name="T9" fmla="*/ 165 h 165"/>
                <a:gd name="T10" fmla="*/ 63 w 63"/>
                <a:gd name="T11" fmla="*/ 3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65">
                  <a:moveTo>
                    <a:pt x="63" y="31"/>
                  </a:move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3" y="165"/>
                    <a:pt x="63" y="165"/>
                    <a:pt x="63" y="165"/>
                  </a:cubicBezTo>
                  <a:lnTo>
                    <a:pt x="63" y="31"/>
                  </a:lnTo>
                  <a:close/>
                </a:path>
              </a:pathLst>
            </a:custGeom>
            <a:solidFill>
              <a:srgbClr val="F7E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8" name="Freeform 657"/>
            <p:cNvSpPr/>
            <p:nvPr/>
          </p:nvSpPr>
          <p:spPr bwMode="auto">
            <a:xfrm>
              <a:off x="5018089" y="727075"/>
              <a:ext cx="153988" cy="969963"/>
            </a:xfrm>
            <a:custGeom>
              <a:avLst/>
              <a:gdLst>
                <a:gd name="T0" fmla="*/ 41 w 41"/>
                <a:gd name="T1" fmla="*/ 257 h 258"/>
                <a:gd name="T2" fmla="*/ 32 w 41"/>
                <a:gd name="T3" fmla="*/ 258 h 258"/>
                <a:gd name="T4" fmla="*/ 32 w 41"/>
                <a:gd name="T5" fmla="*/ 23 h 258"/>
                <a:gd name="T6" fmla="*/ 20 w 41"/>
                <a:gd name="T7" fmla="*/ 8 h 258"/>
                <a:gd name="T8" fmla="*/ 8 w 41"/>
                <a:gd name="T9" fmla="*/ 23 h 258"/>
                <a:gd name="T10" fmla="*/ 8 w 41"/>
                <a:gd name="T11" fmla="*/ 35 h 258"/>
                <a:gd name="T12" fmla="*/ 0 w 41"/>
                <a:gd name="T13" fmla="*/ 35 h 258"/>
                <a:gd name="T14" fmla="*/ 0 w 41"/>
                <a:gd name="T15" fmla="*/ 23 h 258"/>
                <a:gd name="T16" fmla="*/ 20 w 41"/>
                <a:gd name="T17" fmla="*/ 0 h 258"/>
                <a:gd name="T18" fmla="*/ 41 w 41"/>
                <a:gd name="T19" fmla="*/ 23 h 258"/>
                <a:gd name="T20" fmla="*/ 41 w 41"/>
                <a:gd name="T21" fmla="*/ 25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258">
                  <a:moveTo>
                    <a:pt x="41" y="257"/>
                  </a:moveTo>
                  <a:cubicBezTo>
                    <a:pt x="32" y="258"/>
                    <a:pt x="32" y="258"/>
                    <a:pt x="32" y="258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15"/>
                    <a:pt x="27" y="8"/>
                    <a:pt x="20" y="8"/>
                  </a:cubicBezTo>
                  <a:cubicBezTo>
                    <a:pt x="14" y="8"/>
                    <a:pt x="8" y="15"/>
                    <a:pt x="8" y="23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9" y="0"/>
                    <a:pt x="20" y="0"/>
                  </a:cubicBezTo>
                  <a:cubicBezTo>
                    <a:pt x="31" y="0"/>
                    <a:pt x="41" y="10"/>
                    <a:pt x="41" y="23"/>
                  </a:cubicBezTo>
                  <a:lnTo>
                    <a:pt x="41" y="257"/>
                  </a:lnTo>
                  <a:close/>
                </a:path>
              </a:pathLst>
            </a:custGeom>
            <a:solidFill>
              <a:srgbClr val="F7E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9" name="Rectangle 658"/>
            <p:cNvSpPr>
              <a:spLocks noChangeArrowheads="1"/>
            </p:cNvSpPr>
            <p:nvPr/>
          </p:nvSpPr>
          <p:spPr bwMode="auto">
            <a:xfrm>
              <a:off x="5503864" y="1265238"/>
              <a:ext cx="142875" cy="1905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0" name="Rectangle 659"/>
            <p:cNvSpPr>
              <a:spLocks noChangeArrowheads="1"/>
            </p:cNvSpPr>
            <p:nvPr/>
          </p:nvSpPr>
          <p:spPr bwMode="auto">
            <a:xfrm>
              <a:off x="5503864" y="1325563"/>
              <a:ext cx="142875" cy="1746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1" name="Rectangle 660"/>
            <p:cNvSpPr>
              <a:spLocks noChangeArrowheads="1"/>
            </p:cNvSpPr>
            <p:nvPr/>
          </p:nvSpPr>
          <p:spPr bwMode="auto">
            <a:xfrm>
              <a:off x="5503864" y="1385888"/>
              <a:ext cx="142875" cy="1746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2" name="Rectangle 661"/>
            <p:cNvSpPr>
              <a:spLocks noChangeArrowheads="1"/>
            </p:cNvSpPr>
            <p:nvPr/>
          </p:nvSpPr>
          <p:spPr bwMode="auto">
            <a:xfrm>
              <a:off x="5503864" y="1444625"/>
              <a:ext cx="142875" cy="1905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3" name="Rectangle 662"/>
            <p:cNvSpPr>
              <a:spLocks noChangeArrowheads="1"/>
            </p:cNvSpPr>
            <p:nvPr/>
          </p:nvSpPr>
          <p:spPr bwMode="auto">
            <a:xfrm>
              <a:off x="5503864" y="1504950"/>
              <a:ext cx="142875" cy="1905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4" name="Rectangle 663"/>
            <p:cNvSpPr>
              <a:spLocks noChangeArrowheads="1"/>
            </p:cNvSpPr>
            <p:nvPr/>
          </p:nvSpPr>
          <p:spPr bwMode="auto">
            <a:xfrm>
              <a:off x="5848351" y="644525"/>
              <a:ext cx="15875" cy="788988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5" name="Rectangle 664"/>
            <p:cNvSpPr>
              <a:spLocks noChangeArrowheads="1"/>
            </p:cNvSpPr>
            <p:nvPr/>
          </p:nvSpPr>
          <p:spPr bwMode="auto">
            <a:xfrm>
              <a:off x="5503864" y="1565275"/>
              <a:ext cx="142875" cy="1905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6" name="Rectangle 665"/>
            <p:cNvSpPr>
              <a:spLocks noChangeArrowheads="1"/>
            </p:cNvSpPr>
            <p:nvPr/>
          </p:nvSpPr>
          <p:spPr bwMode="auto">
            <a:xfrm>
              <a:off x="5721351" y="641350"/>
              <a:ext cx="142875" cy="19050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7" name="Rectangle 666"/>
            <p:cNvSpPr>
              <a:spLocks noChangeArrowheads="1"/>
            </p:cNvSpPr>
            <p:nvPr/>
          </p:nvSpPr>
          <p:spPr bwMode="auto">
            <a:xfrm>
              <a:off x="5721351" y="644525"/>
              <a:ext cx="19050" cy="788988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8" name="Rectangle 667"/>
            <p:cNvSpPr>
              <a:spLocks noChangeArrowheads="1"/>
            </p:cNvSpPr>
            <p:nvPr/>
          </p:nvSpPr>
          <p:spPr bwMode="auto">
            <a:xfrm>
              <a:off x="5773739" y="554038"/>
              <a:ext cx="41275" cy="98425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9" name="Rectangle 668"/>
            <p:cNvSpPr>
              <a:spLocks noChangeArrowheads="1"/>
            </p:cNvSpPr>
            <p:nvPr/>
          </p:nvSpPr>
          <p:spPr bwMode="auto">
            <a:xfrm>
              <a:off x="5759451" y="520700"/>
              <a:ext cx="71438" cy="52388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0" name="Rectangle 669"/>
            <p:cNvSpPr>
              <a:spLocks noChangeArrowheads="1"/>
            </p:cNvSpPr>
            <p:nvPr/>
          </p:nvSpPr>
          <p:spPr bwMode="auto">
            <a:xfrm>
              <a:off x="5943601" y="1468438"/>
              <a:ext cx="82550" cy="225425"/>
            </a:xfrm>
            <a:prstGeom prst="rect">
              <a:avLst/>
            </a:prstGeom>
            <a:solidFill>
              <a:srgbClr val="D53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1" name="Rectangle 670"/>
            <p:cNvSpPr>
              <a:spLocks noChangeArrowheads="1"/>
            </p:cNvSpPr>
            <p:nvPr/>
          </p:nvSpPr>
          <p:spPr bwMode="auto">
            <a:xfrm>
              <a:off x="5924551" y="1490663"/>
              <a:ext cx="115888" cy="25400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2" name="Rectangle 671"/>
            <p:cNvSpPr>
              <a:spLocks noChangeArrowheads="1"/>
            </p:cNvSpPr>
            <p:nvPr/>
          </p:nvSpPr>
          <p:spPr bwMode="auto">
            <a:xfrm>
              <a:off x="5924551" y="1568450"/>
              <a:ext cx="115888" cy="26988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3" name="Rectangle 672"/>
            <p:cNvSpPr>
              <a:spLocks noChangeArrowheads="1"/>
            </p:cNvSpPr>
            <p:nvPr/>
          </p:nvSpPr>
          <p:spPr bwMode="auto">
            <a:xfrm>
              <a:off x="5924551" y="1647825"/>
              <a:ext cx="115888" cy="26988"/>
            </a:xfrm>
            <a:prstGeom prst="rect">
              <a:avLst/>
            </a:prstGeom>
            <a:solidFill>
              <a:srgbClr val="FFC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4" name="Freeform 673"/>
            <p:cNvSpPr/>
            <p:nvPr/>
          </p:nvSpPr>
          <p:spPr bwMode="auto">
            <a:xfrm>
              <a:off x="5360989" y="885825"/>
              <a:ext cx="239713" cy="803275"/>
            </a:xfrm>
            <a:custGeom>
              <a:avLst/>
              <a:gdLst>
                <a:gd name="T0" fmla="*/ 64 w 64"/>
                <a:gd name="T1" fmla="*/ 214 h 214"/>
                <a:gd name="T2" fmla="*/ 51 w 64"/>
                <a:gd name="T3" fmla="*/ 214 h 214"/>
                <a:gd name="T4" fmla="*/ 51 w 64"/>
                <a:gd name="T5" fmla="*/ 37 h 214"/>
                <a:gd name="T6" fmla="*/ 32 w 64"/>
                <a:gd name="T7" fmla="*/ 13 h 214"/>
                <a:gd name="T8" fmla="*/ 13 w 64"/>
                <a:gd name="T9" fmla="*/ 37 h 214"/>
                <a:gd name="T10" fmla="*/ 13 w 64"/>
                <a:gd name="T11" fmla="*/ 57 h 214"/>
                <a:gd name="T12" fmla="*/ 0 w 64"/>
                <a:gd name="T13" fmla="*/ 57 h 214"/>
                <a:gd name="T14" fmla="*/ 0 w 64"/>
                <a:gd name="T15" fmla="*/ 37 h 214"/>
                <a:gd name="T16" fmla="*/ 32 w 64"/>
                <a:gd name="T17" fmla="*/ 0 h 214"/>
                <a:gd name="T18" fmla="*/ 64 w 64"/>
                <a:gd name="T19" fmla="*/ 37 h 214"/>
                <a:gd name="T20" fmla="*/ 64 w 64"/>
                <a:gd name="T2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14">
                  <a:moveTo>
                    <a:pt x="64" y="214"/>
                  </a:moveTo>
                  <a:cubicBezTo>
                    <a:pt x="51" y="214"/>
                    <a:pt x="51" y="214"/>
                    <a:pt x="51" y="214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1" y="24"/>
                    <a:pt x="43" y="13"/>
                    <a:pt x="32" y="13"/>
                  </a:cubicBezTo>
                  <a:cubicBezTo>
                    <a:pt x="22" y="13"/>
                    <a:pt x="13" y="24"/>
                    <a:pt x="13" y="3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4" y="0"/>
                    <a:pt x="32" y="0"/>
                  </a:cubicBezTo>
                  <a:cubicBezTo>
                    <a:pt x="50" y="0"/>
                    <a:pt x="64" y="17"/>
                    <a:pt x="64" y="37"/>
                  </a:cubicBezTo>
                  <a:lnTo>
                    <a:pt x="64" y="214"/>
                  </a:lnTo>
                  <a:close/>
                </a:path>
              </a:pathLst>
            </a:custGeom>
            <a:solidFill>
              <a:srgbClr val="F7E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5" name="Rectangle 674"/>
            <p:cNvSpPr>
              <a:spLocks noChangeArrowheads="1"/>
            </p:cNvSpPr>
            <p:nvPr/>
          </p:nvSpPr>
          <p:spPr bwMode="auto">
            <a:xfrm>
              <a:off x="4962526" y="1031875"/>
              <a:ext cx="150813" cy="38100"/>
            </a:xfrm>
            <a:prstGeom prst="rect">
              <a:avLst/>
            </a:prstGeom>
            <a:solidFill>
              <a:srgbClr val="D53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6" name="Rectangle 675"/>
            <p:cNvSpPr>
              <a:spLocks noChangeArrowheads="1"/>
            </p:cNvSpPr>
            <p:nvPr/>
          </p:nvSpPr>
          <p:spPr bwMode="auto">
            <a:xfrm>
              <a:off x="4962526" y="1155700"/>
              <a:ext cx="150813" cy="38100"/>
            </a:xfrm>
            <a:prstGeom prst="rect">
              <a:avLst/>
            </a:prstGeom>
            <a:solidFill>
              <a:srgbClr val="D53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7" name="Rectangle 676"/>
            <p:cNvSpPr>
              <a:spLocks noChangeArrowheads="1"/>
            </p:cNvSpPr>
            <p:nvPr/>
          </p:nvSpPr>
          <p:spPr bwMode="auto">
            <a:xfrm>
              <a:off x="4962526" y="1284288"/>
              <a:ext cx="150813" cy="36513"/>
            </a:xfrm>
            <a:prstGeom prst="rect">
              <a:avLst/>
            </a:prstGeom>
            <a:solidFill>
              <a:srgbClr val="D53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8" name="Rectangle 677"/>
            <p:cNvSpPr>
              <a:spLocks noChangeArrowheads="1"/>
            </p:cNvSpPr>
            <p:nvPr/>
          </p:nvSpPr>
          <p:spPr bwMode="auto">
            <a:xfrm>
              <a:off x="4962526" y="1438275"/>
              <a:ext cx="150813" cy="36513"/>
            </a:xfrm>
            <a:prstGeom prst="rect">
              <a:avLst/>
            </a:prstGeom>
            <a:solidFill>
              <a:srgbClr val="D53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9" name="Freeform 678"/>
            <p:cNvSpPr/>
            <p:nvPr/>
          </p:nvSpPr>
          <p:spPr bwMode="auto">
            <a:xfrm>
              <a:off x="6115051" y="1444625"/>
              <a:ext cx="219075" cy="249238"/>
            </a:xfrm>
            <a:custGeom>
              <a:avLst/>
              <a:gdLst>
                <a:gd name="T0" fmla="*/ 43 w 58"/>
                <a:gd name="T1" fmla="*/ 56 h 66"/>
                <a:gd name="T2" fmla="*/ 58 w 58"/>
                <a:gd name="T3" fmla="*/ 32 h 66"/>
                <a:gd name="T4" fmla="*/ 37 w 58"/>
                <a:gd name="T5" fmla="*/ 7 h 66"/>
                <a:gd name="T6" fmla="*/ 37 w 58"/>
                <a:gd name="T7" fmla="*/ 0 h 66"/>
                <a:gd name="T8" fmla="*/ 21 w 58"/>
                <a:gd name="T9" fmla="*/ 0 h 66"/>
                <a:gd name="T10" fmla="*/ 21 w 58"/>
                <a:gd name="T11" fmla="*/ 7 h 66"/>
                <a:gd name="T12" fmla="*/ 0 w 58"/>
                <a:gd name="T13" fmla="*/ 32 h 66"/>
                <a:gd name="T14" fmla="*/ 15 w 58"/>
                <a:gd name="T15" fmla="*/ 55 h 66"/>
                <a:gd name="T16" fmla="*/ 7 w 58"/>
                <a:gd name="T17" fmla="*/ 58 h 66"/>
                <a:gd name="T18" fmla="*/ 6 w 58"/>
                <a:gd name="T19" fmla="*/ 66 h 66"/>
                <a:gd name="T20" fmla="*/ 10 w 58"/>
                <a:gd name="T21" fmla="*/ 66 h 66"/>
                <a:gd name="T22" fmla="*/ 11 w 58"/>
                <a:gd name="T23" fmla="*/ 60 h 66"/>
                <a:gd name="T24" fmla="*/ 20 w 58"/>
                <a:gd name="T25" fmla="*/ 57 h 66"/>
                <a:gd name="T26" fmla="*/ 27 w 58"/>
                <a:gd name="T27" fmla="*/ 59 h 66"/>
                <a:gd name="T28" fmla="*/ 27 w 58"/>
                <a:gd name="T29" fmla="*/ 59 h 66"/>
                <a:gd name="T30" fmla="*/ 27 w 58"/>
                <a:gd name="T31" fmla="*/ 66 h 66"/>
                <a:gd name="T32" fmla="*/ 28 w 58"/>
                <a:gd name="T33" fmla="*/ 66 h 66"/>
                <a:gd name="T34" fmla="*/ 29 w 58"/>
                <a:gd name="T35" fmla="*/ 66 h 66"/>
                <a:gd name="T36" fmla="*/ 30 w 58"/>
                <a:gd name="T37" fmla="*/ 59 h 66"/>
                <a:gd name="T38" fmla="*/ 30 w 58"/>
                <a:gd name="T39" fmla="*/ 59 h 66"/>
                <a:gd name="T40" fmla="*/ 38 w 58"/>
                <a:gd name="T41" fmla="*/ 58 h 66"/>
                <a:gd name="T42" fmla="*/ 45 w 58"/>
                <a:gd name="T43" fmla="*/ 60 h 66"/>
                <a:gd name="T44" fmla="*/ 47 w 58"/>
                <a:gd name="T45" fmla="*/ 66 h 66"/>
                <a:gd name="T46" fmla="*/ 50 w 58"/>
                <a:gd name="T47" fmla="*/ 66 h 66"/>
                <a:gd name="T48" fmla="*/ 49 w 58"/>
                <a:gd name="T49" fmla="*/ 58 h 66"/>
                <a:gd name="T50" fmla="*/ 43 w 58"/>
                <a:gd name="T51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66">
                  <a:moveTo>
                    <a:pt x="43" y="56"/>
                  </a:moveTo>
                  <a:cubicBezTo>
                    <a:pt x="52" y="51"/>
                    <a:pt x="58" y="43"/>
                    <a:pt x="58" y="32"/>
                  </a:cubicBezTo>
                  <a:cubicBezTo>
                    <a:pt x="58" y="20"/>
                    <a:pt x="50" y="10"/>
                    <a:pt x="3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9" y="10"/>
                    <a:pt x="0" y="20"/>
                    <a:pt x="0" y="32"/>
                  </a:cubicBezTo>
                  <a:cubicBezTo>
                    <a:pt x="0" y="42"/>
                    <a:pt x="6" y="51"/>
                    <a:pt x="15" y="55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2" y="58"/>
                    <a:pt x="25" y="58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3" y="59"/>
                    <a:pt x="35" y="58"/>
                    <a:pt x="38" y="58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9" y="58"/>
                    <a:pt x="49" y="58"/>
                    <a:pt x="49" y="58"/>
                  </a:cubicBezTo>
                  <a:lnTo>
                    <a:pt x="43" y="56"/>
                  </a:lnTo>
                  <a:close/>
                </a:path>
              </a:pathLst>
            </a:custGeom>
            <a:solidFill>
              <a:srgbClr val="D53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0" name="Rectangle 679"/>
            <p:cNvSpPr>
              <a:spLocks noChangeArrowheads="1"/>
            </p:cNvSpPr>
            <p:nvPr/>
          </p:nvSpPr>
          <p:spPr bwMode="auto">
            <a:xfrm>
              <a:off x="6197601" y="1504950"/>
              <a:ext cx="12700" cy="1127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1" name="Rectangle 680"/>
            <p:cNvSpPr>
              <a:spLocks noChangeArrowheads="1"/>
            </p:cNvSpPr>
            <p:nvPr/>
          </p:nvSpPr>
          <p:spPr bwMode="auto">
            <a:xfrm>
              <a:off x="6243639" y="1504950"/>
              <a:ext cx="11113" cy="1127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2" name="Rectangle 681"/>
            <p:cNvSpPr>
              <a:spLocks noChangeArrowheads="1"/>
            </p:cNvSpPr>
            <p:nvPr/>
          </p:nvSpPr>
          <p:spPr bwMode="auto">
            <a:xfrm>
              <a:off x="6202364" y="1527175"/>
              <a:ext cx="444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3" name="Rectangle 682"/>
            <p:cNvSpPr>
              <a:spLocks noChangeArrowheads="1"/>
            </p:cNvSpPr>
            <p:nvPr/>
          </p:nvSpPr>
          <p:spPr bwMode="auto">
            <a:xfrm>
              <a:off x="6202364" y="1557338"/>
              <a:ext cx="444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4" name="Rectangle 683"/>
            <p:cNvSpPr>
              <a:spLocks noChangeArrowheads="1"/>
            </p:cNvSpPr>
            <p:nvPr/>
          </p:nvSpPr>
          <p:spPr bwMode="auto">
            <a:xfrm>
              <a:off x="6202364" y="1587500"/>
              <a:ext cx="444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5" name="Rectangle 684"/>
            <p:cNvSpPr>
              <a:spLocks noChangeArrowheads="1"/>
            </p:cNvSpPr>
            <p:nvPr/>
          </p:nvSpPr>
          <p:spPr bwMode="auto">
            <a:xfrm>
              <a:off x="5702301" y="1419225"/>
              <a:ext cx="192088" cy="274638"/>
            </a:xfrm>
            <a:prstGeom prst="rect">
              <a:avLst/>
            </a:prstGeom>
            <a:solidFill>
              <a:srgbClr val="F7E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6" name="Rectangle 685"/>
            <p:cNvSpPr>
              <a:spLocks noChangeArrowheads="1"/>
            </p:cNvSpPr>
            <p:nvPr/>
          </p:nvSpPr>
          <p:spPr bwMode="auto">
            <a:xfrm>
              <a:off x="5349876" y="1130300"/>
              <a:ext cx="14288" cy="142875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7" name="Rectangle 686"/>
            <p:cNvSpPr>
              <a:spLocks noChangeArrowheads="1"/>
            </p:cNvSpPr>
            <p:nvPr/>
          </p:nvSpPr>
          <p:spPr bwMode="auto">
            <a:xfrm>
              <a:off x="5405439" y="1130300"/>
              <a:ext cx="15875" cy="142875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8" name="Rectangle 687"/>
            <p:cNvSpPr>
              <a:spLocks noChangeArrowheads="1"/>
            </p:cNvSpPr>
            <p:nvPr/>
          </p:nvSpPr>
          <p:spPr bwMode="auto">
            <a:xfrm>
              <a:off x="5356226" y="1160463"/>
              <a:ext cx="5715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9" name="Rectangle 688"/>
            <p:cNvSpPr>
              <a:spLocks noChangeArrowheads="1"/>
            </p:cNvSpPr>
            <p:nvPr/>
          </p:nvSpPr>
          <p:spPr bwMode="auto">
            <a:xfrm>
              <a:off x="5356226" y="1196975"/>
              <a:ext cx="571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0" name="Rectangle 689"/>
            <p:cNvSpPr>
              <a:spLocks noChangeArrowheads="1"/>
            </p:cNvSpPr>
            <p:nvPr/>
          </p:nvSpPr>
          <p:spPr bwMode="auto">
            <a:xfrm>
              <a:off x="5356226" y="1230313"/>
              <a:ext cx="57150" cy="1270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1" name="Rectangle 690"/>
            <p:cNvSpPr>
              <a:spLocks noChangeArrowheads="1"/>
            </p:cNvSpPr>
            <p:nvPr/>
          </p:nvSpPr>
          <p:spPr bwMode="auto">
            <a:xfrm>
              <a:off x="5349876" y="1273175"/>
              <a:ext cx="14288" cy="14128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2" name="Rectangle 691"/>
            <p:cNvSpPr>
              <a:spLocks noChangeArrowheads="1"/>
            </p:cNvSpPr>
            <p:nvPr/>
          </p:nvSpPr>
          <p:spPr bwMode="auto">
            <a:xfrm>
              <a:off x="5405439" y="1273175"/>
              <a:ext cx="15875" cy="14128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3" name="Rectangle 692"/>
            <p:cNvSpPr>
              <a:spLocks noChangeArrowheads="1"/>
            </p:cNvSpPr>
            <p:nvPr/>
          </p:nvSpPr>
          <p:spPr bwMode="auto">
            <a:xfrm>
              <a:off x="5356226" y="1301750"/>
              <a:ext cx="571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4" name="Rectangle 693"/>
            <p:cNvSpPr>
              <a:spLocks noChangeArrowheads="1"/>
            </p:cNvSpPr>
            <p:nvPr/>
          </p:nvSpPr>
          <p:spPr bwMode="auto">
            <a:xfrm>
              <a:off x="5356226" y="1339850"/>
              <a:ext cx="571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5" name="Rectangle 694"/>
            <p:cNvSpPr>
              <a:spLocks noChangeArrowheads="1"/>
            </p:cNvSpPr>
            <p:nvPr/>
          </p:nvSpPr>
          <p:spPr bwMode="auto">
            <a:xfrm>
              <a:off x="5356226" y="1373188"/>
              <a:ext cx="57150" cy="1270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6" name="Rectangle 695"/>
            <p:cNvSpPr>
              <a:spLocks noChangeArrowheads="1"/>
            </p:cNvSpPr>
            <p:nvPr/>
          </p:nvSpPr>
          <p:spPr bwMode="auto">
            <a:xfrm>
              <a:off x="5349876" y="1265238"/>
              <a:ext cx="71438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7" name="Rectangle 696"/>
            <p:cNvSpPr>
              <a:spLocks noChangeArrowheads="1"/>
            </p:cNvSpPr>
            <p:nvPr/>
          </p:nvSpPr>
          <p:spPr bwMode="auto">
            <a:xfrm>
              <a:off x="5349876" y="1408113"/>
              <a:ext cx="14288" cy="142875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8" name="Rectangle 697"/>
            <p:cNvSpPr>
              <a:spLocks noChangeArrowheads="1"/>
            </p:cNvSpPr>
            <p:nvPr/>
          </p:nvSpPr>
          <p:spPr bwMode="auto">
            <a:xfrm>
              <a:off x="5405439" y="1408113"/>
              <a:ext cx="15875" cy="142875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9" name="Rectangle 698"/>
            <p:cNvSpPr>
              <a:spLocks noChangeArrowheads="1"/>
            </p:cNvSpPr>
            <p:nvPr/>
          </p:nvSpPr>
          <p:spPr bwMode="auto">
            <a:xfrm>
              <a:off x="5356226" y="1438275"/>
              <a:ext cx="5715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0" name="Rectangle 699"/>
            <p:cNvSpPr>
              <a:spLocks noChangeArrowheads="1"/>
            </p:cNvSpPr>
            <p:nvPr/>
          </p:nvSpPr>
          <p:spPr bwMode="auto">
            <a:xfrm>
              <a:off x="5356226" y="1474788"/>
              <a:ext cx="571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1" name="Rectangle 700"/>
            <p:cNvSpPr>
              <a:spLocks noChangeArrowheads="1"/>
            </p:cNvSpPr>
            <p:nvPr/>
          </p:nvSpPr>
          <p:spPr bwMode="auto">
            <a:xfrm>
              <a:off x="5356226" y="1512888"/>
              <a:ext cx="571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2" name="Rectangle 701"/>
            <p:cNvSpPr>
              <a:spLocks noChangeArrowheads="1"/>
            </p:cNvSpPr>
            <p:nvPr/>
          </p:nvSpPr>
          <p:spPr bwMode="auto">
            <a:xfrm>
              <a:off x="5349876" y="1550988"/>
              <a:ext cx="14288" cy="142875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3" name="Rectangle 702"/>
            <p:cNvSpPr>
              <a:spLocks noChangeArrowheads="1"/>
            </p:cNvSpPr>
            <p:nvPr/>
          </p:nvSpPr>
          <p:spPr bwMode="auto">
            <a:xfrm>
              <a:off x="5405439" y="1550988"/>
              <a:ext cx="15875" cy="142875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4" name="Rectangle 703"/>
            <p:cNvSpPr>
              <a:spLocks noChangeArrowheads="1"/>
            </p:cNvSpPr>
            <p:nvPr/>
          </p:nvSpPr>
          <p:spPr bwMode="auto">
            <a:xfrm>
              <a:off x="5356226" y="1581150"/>
              <a:ext cx="57150" cy="6350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5" name="Rectangle 704"/>
            <p:cNvSpPr>
              <a:spLocks noChangeArrowheads="1"/>
            </p:cNvSpPr>
            <p:nvPr/>
          </p:nvSpPr>
          <p:spPr bwMode="auto">
            <a:xfrm>
              <a:off x="5356226" y="1617663"/>
              <a:ext cx="57150" cy="793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6" name="Rectangle 705"/>
            <p:cNvSpPr>
              <a:spLocks noChangeArrowheads="1"/>
            </p:cNvSpPr>
            <p:nvPr/>
          </p:nvSpPr>
          <p:spPr bwMode="auto">
            <a:xfrm>
              <a:off x="5356226" y="1652588"/>
              <a:ext cx="5715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7" name="Rectangle 706"/>
            <p:cNvSpPr>
              <a:spLocks noChangeArrowheads="1"/>
            </p:cNvSpPr>
            <p:nvPr/>
          </p:nvSpPr>
          <p:spPr bwMode="auto">
            <a:xfrm>
              <a:off x="5349876" y="1543050"/>
              <a:ext cx="71438" cy="14288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8" name="Rectangle 707"/>
            <p:cNvSpPr>
              <a:spLocks noChangeArrowheads="1"/>
            </p:cNvSpPr>
            <p:nvPr/>
          </p:nvSpPr>
          <p:spPr bwMode="auto">
            <a:xfrm>
              <a:off x="5356226" y="1403350"/>
              <a:ext cx="57150" cy="11113"/>
            </a:xfrm>
            <a:prstGeom prst="rect">
              <a:avLst/>
            </a:prstGeom>
            <a:solidFill>
              <a:srgbClr val="0A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59" name="组合 358"/>
          <p:cNvGrpSpPr>
            <a:grpSpLocks noChangeAspect="1"/>
          </p:cNvGrpSpPr>
          <p:nvPr/>
        </p:nvGrpSpPr>
        <p:grpSpPr>
          <a:xfrm>
            <a:off x="7180989" y="2823822"/>
            <a:ext cx="540000" cy="372588"/>
            <a:chOff x="9189112" y="1330747"/>
            <a:chExt cx="1362075" cy="939800"/>
          </a:xfrm>
        </p:grpSpPr>
        <p:sp>
          <p:nvSpPr>
            <p:cNvPr id="360" name="Freeform 117"/>
            <p:cNvSpPr/>
            <p:nvPr/>
          </p:nvSpPr>
          <p:spPr bwMode="auto">
            <a:xfrm>
              <a:off x="9252612" y="1573634"/>
              <a:ext cx="1233488" cy="696913"/>
            </a:xfrm>
            <a:custGeom>
              <a:avLst/>
              <a:gdLst>
                <a:gd name="T0" fmla="*/ 0 w 1089"/>
                <a:gd name="T1" fmla="*/ 552 h 615"/>
                <a:gd name="T2" fmla="*/ 63 w 1089"/>
                <a:gd name="T3" fmla="*/ 615 h 615"/>
                <a:gd name="T4" fmla="*/ 1026 w 1089"/>
                <a:gd name="T5" fmla="*/ 615 h 615"/>
                <a:gd name="T6" fmla="*/ 1089 w 1089"/>
                <a:gd name="T7" fmla="*/ 552 h 615"/>
                <a:gd name="T8" fmla="*/ 1089 w 1089"/>
                <a:gd name="T9" fmla="*/ 0 h 615"/>
                <a:gd name="T10" fmla="*/ 0 w 1089"/>
                <a:gd name="T11" fmla="*/ 0 h 615"/>
                <a:gd name="T12" fmla="*/ 0 w 1089"/>
                <a:gd name="T13" fmla="*/ 552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9" h="615">
                  <a:moveTo>
                    <a:pt x="0" y="552"/>
                  </a:moveTo>
                  <a:cubicBezTo>
                    <a:pt x="0" y="587"/>
                    <a:pt x="29" y="615"/>
                    <a:pt x="63" y="615"/>
                  </a:cubicBezTo>
                  <a:cubicBezTo>
                    <a:pt x="1026" y="615"/>
                    <a:pt x="1026" y="615"/>
                    <a:pt x="1026" y="615"/>
                  </a:cubicBezTo>
                  <a:cubicBezTo>
                    <a:pt x="1060" y="615"/>
                    <a:pt x="1089" y="587"/>
                    <a:pt x="1089" y="552"/>
                  </a:cubicBezTo>
                  <a:cubicBezTo>
                    <a:pt x="1089" y="0"/>
                    <a:pt x="1089" y="0"/>
                    <a:pt x="108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52"/>
                  </a:lnTo>
                  <a:close/>
                </a:path>
              </a:pathLst>
            </a:custGeom>
            <a:solidFill>
              <a:srgbClr val="2B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1" name="Freeform 118"/>
            <p:cNvSpPr/>
            <p:nvPr/>
          </p:nvSpPr>
          <p:spPr bwMode="auto">
            <a:xfrm>
              <a:off x="9189112" y="1481559"/>
              <a:ext cx="1362075" cy="69850"/>
            </a:xfrm>
            <a:custGeom>
              <a:avLst/>
              <a:gdLst>
                <a:gd name="T0" fmla="*/ 1202 w 1202"/>
                <a:gd name="T1" fmla="*/ 62 h 62"/>
                <a:gd name="T2" fmla="*/ 1140 w 1202"/>
                <a:gd name="T3" fmla="*/ 0 h 62"/>
                <a:gd name="T4" fmla="*/ 61 w 1202"/>
                <a:gd name="T5" fmla="*/ 0 h 62"/>
                <a:gd name="T6" fmla="*/ 0 w 1202"/>
                <a:gd name="T7" fmla="*/ 62 h 62"/>
                <a:gd name="T8" fmla="*/ 0 w 1202"/>
                <a:gd name="T9" fmla="*/ 62 h 62"/>
                <a:gd name="T10" fmla="*/ 1202 w 1202"/>
                <a:gd name="T11" fmla="*/ 62 h 62"/>
                <a:gd name="T12" fmla="*/ 1202 w 1202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2" h="62">
                  <a:moveTo>
                    <a:pt x="1202" y="62"/>
                  </a:moveTo>
                  <a:cubicBezTo>
                    <a:pt x="1202" y="28"/>
                    <a:pt x="1174" y="0"/>
                    <a:pt x="1140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202" y="62"/>
                    <a:pt x="1202" y="62"/>
                    <a:pt x="1202" y="62"/>
                  </a:cubicBezTo>
                  <a:cubicBezTo>
                    <a:pt x="1202" y="62"/>
                    <a:pt x="1202" y="62"/>
                    <a:pt x="1202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2" name="Freeform 119"/>
            <p:cNvSpPr/>
            <p:nvPr/>
          </p:nvSpPr>
          <p:spPr bwMode="auto">
            <a:xfrm>
              <a:off x="9303412" y="1330747"/>
              <a:ext cx="169863" cy="127000"/>
            </a:xfrm>
            <a:custGeom>
              <a:avLst/>
              <a:gdLst>
                <a:gd name="T0" fmla="*/ 140 w 150"/>
                <a:gd name="T1" fmla="*/ 85 h 112"/>
                <a:gd name="T2" fmla="*/ 120 w 150"/>
                <a:gd name="T3" fmla="*/ 85 h 112"/>
                <a:gd name="T4" fmla="*/ 110 w 150"/>
                <a:gd name="T5" fmla="*/ 8 h 112"/>
                <a:gd name="T6" fmla="*/ 100 w 150"/>
                <a:gd name="T7" fmla="*/ 1 h 112"/>
                <a:gd name="T8" fmla="*/ 50 w 150"/>
                <a:gd name="T9" fmla="*/ 1 h 112"/>
                <a:gd name="T10" fmla="*/ 40 w 150"/>
                <a:gd name="T11" fmla="*/ 8 h 112"/>
                <a:gd name="T12" fmla="*/ 30 w 150"/>
                <a:gd name="T13" fmla="*/ 85 h 112"/>
                <a:gd name="T14" fmla="*/ 10 w 150"/>
                <a:gd name="T15" fmla="*/ 85 h 112"/>
                <a:gd name="T16" fmla="*/ 0 w 150"/>
                <a:gd name="T17" fmla="*/ 95 h 112"/>
                <a:gd name="T18" fmla="*/ 0 w 150"/>
                <a:gd name="T19" fmla="*/ 102 h 112"/>
                <a:gd name="T20" fmla="*/ 10 w 150"/>
                <a:gd name="T21" fmla="*/ 112 h 112"/>
                <a:gd name="T22" fmla="*/ 140 w 150"/>
                <a:gd name="T23" fmla="*/ 112 h 112"/>
                <a:gd name="T24" fmla="*/ 150 w 150"/>
                <a:gd name="T25" fmla="*/ 102 h 112"/>
                <a:gd name="T26" fmla="*/ 150 w 150"/>
                <a:gd name="T27" fmla="*/ 95 h 112"/>
                <a:gd name="T28" fmla="*/ 140 w 150"/>
                <a:gd name="T29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112">
                  <a:moveTo>
                    <a:pt x="140" y="85"/>
                  </a:moveTo>
                  <a:cubicBezTo>
                    <a:pt x="120" y="85"/>
                    <a:pt x="120" y="85"/>
                    <a:pt x="120" y="85"/>
                  </a:cubicBezTo>
                  <a:cubicBezTo>
                    <a:pt x="117" y="59"/>
                    <a:pt x="113" y="33"/>
                    <a:pt x="110" y="8"/>
                  </a:cubicBezTo>
                  <a:cubicBezTo>
                    <a:pt x="109" y="3"/>
                    <a:pt x="105" y="0"/>
                    <a:pt x="100" y="1"/>
                  </a:cubicBezTo>
                  <a:cubicBezTo>
                    <a:pt x="83" y="2"/>
                    <a:pt x="67" y="2"/>
                    <a:pt x="50" y="1"/>
                  </a:cubicBezTo>
                  <a:cubicBezTo>
                    <a:pt x="45" y="0"/>
                    <a:pt x="41" y="3"/>
                    <a:pt x="40" y="8"/>
                  </a:cubicBezTo>
                  <a:cubicBezTo>
                    <a:pt x="37" y="33"/>
                    <a:pt x="33" y="59"/>
                    <a:pt x="3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85"/>
                    <a:pt x="0" y="89"/>
                    <a:pt x="0" y="9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7"/>
                    <a:pt x="4" y="112"/>
                    <a:pt x="1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6" y="112"/>
                    <a:pt x="150" y="107"/>
                    <a:pt x="150" y="102"/>
                  </a:cubicBezTo>
                  <a:cubicBezTo>
                    <a:pt x="150" y="95"/>
                    <a:pt x="150" y="95"/>
                    <a:pt x="150" y="95"/>
                  </a:cubicBezTo>
                  <a:cubicBezTo>
                    <a:pt x="150" y="89"/>
                    <a:pt x="146" y="85"/>
                    <a:pt x="140" y="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3" name="Freeform 120"/>
            <p:cNvSpPr/>
            <p:nvPr/>
          </p:nvSpPr>
          <p:spPr bwMode="auto">
            <a:xfrm>
              <a:off x="10265437" y="1330747"/>
              <a:ext cx="169863" cy="127000"/>
            </a:xfrm>
            <a:custGeom>
              <a:avLst/>
              <a:gdLst>
                <a:gd name="T0" fmla="*/ 140 w 150"/>
                <a:gd name="T1" fmla="*/ 85 h 112"/>
                <a:gd name="T2" fmla="*/ 120 w 150"/>
                <a:gd name="T3" fmla="*/ 85 h 112"/>
                <a:gd name="T4" fmla="*/ 110 w 150"/>
                <a:gd name="T5" fmla="*/ 8 h 112"/>
                <a:gd name="T6" fmla="*/ 100 w 150"/>
                <a:gd name="T7" fmla="*/ 1 h 112"/>
                <a:gd name="T8" fmla="*/ 50 w 150"/>
                <a:gd name="T9" fmla="*/ 1 h 112"/>
                <a:gd name="T10" fmla="*/ 40 w 150"/>
                <a:gd name="T11" fmla="*/ 8 h 112"/>
                <a:gd name="T12" fmla="*/ 30 w 150"/>
                <a:gd name="T13" fmla="*/ 85 h 112"/>
                <a:gd name="T14" fmla="*/ 10 w 150"/>
                <a:gd name="T15" fmla="*/ 85 h 112"/>
                <a:gd name="T16" fmla="*/ 0 w 150"/>
                <a:gd name="T17" fmla="*/ 95 h 112"/>
                <a:gd name="T18" fmla="*/ 0 w 150"/>
                <a:gd name="T19" fmla="*/ 102 h 112"/>
                <a:gd name="T20" fmla="*/ 10 w 150"/>
                <a:gd name="T21" fmla="*/ 112 h 112"/>
                <a:gd name="T22" fmla="*/ 140 w 150"/>
                <a:gd name="T23" fmla="*/ 112 h 112"/>
                <a:gd name="T24" fmla="*/ 150 w 150"/>
                <a:gd name="T25" fmla="*/ 102 h 112"/>
                <a:gd name="T26" fmla="*/ 150 w 150"/>
                <a:gd name="T27" fmla="*/ 95 h 112"/>
                <a:gd name="T28" fmla="*/ 140 w 150"/>
                <a:gd name="T29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112">
                  <a:moveTo>
                    <a:pt x="140" y="85"/>
                  </a:moveTo>
                  <a:cubicBezTo>
                    <a:pt x="120" y="85"/>
                    <a:pt x="120" y="85"/>
                    <a:pt x="120" y="85"/>
                  </a:cubicBezTo>
                  <a:cubicBezTo>
                    <a:pt x="117" y="59"/>
                    <a:pt x="113" y="33"/>
                    <a:pt x="110" y="8"/>
                  </a:cubicBezTo>
                  <a:cubicBezTo>
                    <a:pt x="110" y="3"/>
                    <a:pt x="105" y="0"/>
                    <a:pt x="100" y="1"/>
                  </a:cubicBezTo>
                  <a:cubicBezTo>
                    <a:pt x="83" y="2"/>
                    <a:pt x="67" y="2"/>
                    <a:pt x="50" y="1"/>
                  </a:cubicBezTo>
                  <a:cubicBezTo>
                    <a:pt x="45" y="0"/>
                    <a:pt x="41" y="3"/>
                    <a:pt x="40" y="8"/>
                  </a:cubicBezTo>
                  <a:cubicBezTo>
                    <a:pt x="37" y="33"/>
                    <a:pt x="33" y="59"/>
                    <a:pt x="3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85"/>
                    <a:pt x="0" y="89"/>
                    <a:pt x="0" y="9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7"/>
                    <a:pt x="4" y="112"/>
                    <a:pt x="1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6" y="112"/>
                    <a:pt x="150" y="107"/>
                    <a:pt x="150" y="102"/>
                  </a:cubicBezTo>
                  <a:cubicBezTo>
                    <a:pt x="150" y="95"/>
                    <a:pt x="150" y="95"/>
                    <a:pt x="150" y="95"/>
                  </a:cubicBezTo>
                  <a:cubicBezTo>
                    <a:pt x="150" y="89"/>
                    <a:pt x="146" y="85"/>
                    <a:pt x="140" y="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4" name="Freeform 121"/>
            <p:cNvSpPr/>
            <p:nvPr/>
          </p:nvSpPr>
          <p:spPr bwMode="auto">
            <a:xfrm>
              <a:off x="9439937" y="1641897"/>
              <a:ext cx="860425" cy="534988"/>
            </a:xfrm>
            <a:custGeom>
              <a:avLst/>
              <a:gdLst>
                <a:gd name="T0" fmla="*/ 758 w 758"/>
                <a:gd name="T1" fmla="*/ 384 h 472"/>
                <a:gd name="T2" fmla="*/ 645 w 758"/>
                <a:gd name="T3" fmla="*/ 472 h 472"/>
                <a:gd name="T4" fmla="*/ 112 w 758"/>
                <a:gd name="T5" fmla="*/ 472 h 472"/>
                <a:gd name="T6" fmla="*/ 0 w 758"/>
                <a:gd name="T7" fmla="*/ 384 h 472"/>
                <a:gd name="T8" fmla="*/ 0 w 758"/>
                <a:gd name="T9" fmla="*/ 88 h 472"/>
                <a:gd name="T10" fmla="*/ 112 w 758"/>
                <a:gd name="T11" fmla="*/ 0 h 472"/>
                <a:gd name="T12" fmla="*/ 645 w 758"/>
                <a:gd name="T13" fmla="*/ 0 h 472"/>
                <a:gd name="T14" fmla="*/ 758 w 758"/>
                <a:gd name="T15" fmla="*/ 88 h 472"/>
                <a:gd name="T16" fmla="*/ 758 w 758"/>
                <a:gd name="T17" fmla="*/ 38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8" h="472">
                  <a:moveTo>
                    <a:pt x="758" y="384"/>
                  </a:moveTo>
                  <a:cubicBezTo>
                    <a:pt x="758" y="433"/>
                    <a:pt x="707" y="472"/>
                    <a:pt x="645" y="472"/>
                  </a:cubicBezTo>
                  <a:cubicBezTo>
                    <a:pt x="112" y="472"/>
                    <a:pt x="112" y="472"/>
                    <a:pt x="112" y="472"/>
                  </a:cubicBezTo>
                  <a:cubicBezTo>
                    <a:pt x="50" y="472"/>
                    <a:pt x="0" y="433"/>
                    <a:pt x="0" y="38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50" y="0"/>
                    <a:pt x="112" y="0"/>
                  </a:cubicBezTo>
                  <a:cubicBezTo>
                    <a:pt x="645" y="0"/>
                    <a:pt x="645" y="0"/>
                    <a:pt x="645" y="0"/>
                  </a:cubicBezTo>
                  <a:cubicBezTo>
                    <a:pt x="707" y="0"/>
                    <a:pt x="758" y="40"/>
                    <a:pt x="758" y="88"/>
                  </a:cubicBezTo>
                  <a:lnTo>
                    <a:pt x="758" y="3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5" name="Freeform 122"/>
            <p:cNvSpPr/>
            <p:nvPr/>
          </p:nvSpPr>
          <p:spPr bwMode="auto">
            <a:xfrm>
              <a:off x="9779662" y="1699047"/>
              <a:ext cx="179388" cy="446088"/>
            </a:xfrm>
            <a:custGeom>
              <a:avLst/>
              <a:gdLst>
                <a:gd name="T0" fmla="*/ 92 w 113"/>
                <a:gd name="T1" fmla="*/ 0 h 281"/>
                <a:gd name="T2" fmla="*/ 47 w 113"/>
                <a:gd name="T3" fmla="*/ 0 h 281"/>
                <a:gd name="T4" fmla="*/ 0 w 113"/>
                <a:gd name="T5" fmla="*/ 161 h 281"/>
                <a:gd name="T6" fmla="*/ 68 w 113"/>
                <a:gd name="T7" fmla="*/ 128 h 281"/>
                <a:gd name="T8" fmla="*/ 56 w 113"/>
                <a:gd name="T9" fmla="*/ 226 h 281"/>
                <a:gd name="T10" fmla="*/ 40 w 113"/>
                <a:gd name="T11" fmla="*/ 210 h 281"/>
                <a:gd name="T12" fmla="*/ 51 w 113"/>
                <a:gd name="T13" fmla="*/ 281 h 281"/>
                <a:gd name="T14" fmla="*/ 92 w 113"/>
                <a:gd name="T15" fmla="*/ 221 h 281"/>
                <a:gd name="T16" fmla="*/ 71 w 113"/>
                <a:gd name="T17" fmla="*/ 233 h 281"/>
                <a:gd name="T18" fmla="*/ 113 w 113"/>
                <a:gd name="T19" fmla="*/ 84 h 281"/>
                <a:gd name="T20" fmla="*/ 43 w 113"/>
                <a:gd name="T21" fmla="*/ 121 h 281"/>
                <a:gd name="T22" fmla="*/ 92 w 113"/>
                <a:gd name="T23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3" h="281">
                  <a:moveTo>
                    <a:pt x="92" y="0"/>
                  </a:moveTo>
                  <a:lnTo>
                    <a:pt x="47" y="0"/>
                  </a:lnTo>
                  <a:lnTo>
                    <a:pt x="0" y="161"/>
                  </a:lnTo>
                  <a:lnTo>
                    <a:pt x="68" y="128"/>
                  </a:lnTo>
                  <a:lnTo>
                    <a:pt x="56" y="226"/>
                  </a:lnTo>
                  <a:lnTo>
                    <a:pt x="40" y="210"/>
                  </a:lnTo>
                  <a:lnTo>
                    <a:pt x="51" y="281"/>
                  </a:lnTo>
                  <a:lnTo>
                    <a:pt x="92" y="221"/>
                  </a:lnTo>
                  <a:lnTo>
                    <a:pt x="71" y="233"/>
                  </a:lnTo>
                  <a:lnTo>
                    <a:pt x="113" y="84"/>
                  </a:lnTo>
                  <a:lnTo>
                    <a:pt x="43" y="12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319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66" name="组合 365"/>
          <p:cNvGrpSpPr>
            <a:grpSpLocks noChangeAspect="1"/>
          </p:cNvGrpSpPr>
          <p:nvPr/>
        </p:nvGrpSpPr>
        <p:grpSpPr>
          <a:xfrm>
            <a:off x="7180989" y="2088154"/>
            <a:ext cx="540000" cy="495937"/>
            <a:chOff x="1273175" y="4183063"/>
            <a:chExt cx="1984376" cy="1822450"/>
          </a:xfrm>
        </p:grpSpPr>
        <p:sp>
          <p:nvSpPr>
            <p:cNvPr id="367" name="Freeform 1998"/>
            <p:cNvSpPr/>
            <p:nvPr/>
          </p:nvSpPr>
          <p:spPr bwMode="auto">
            <a:xfrm>
              <a:off x="1431925" y="5432425"/>
              <a:ext cx="401638" cy="231775"/>
            </a:xfrm>
            <a:custGeom>
              <a:avLst/>
              <a:gdLst>
                <a:gd name="T0" fmla="*/ 18 w 123"/>
                <a:gd name="T1" fmla="*/ 61 h 71"/>
                <a:gd name="T2" fmla="*/ 61 w 123"/>
                <a:gd name="T3" fmla="*/ 71 h 71"/>
                <a:gd name="T4" fmla="*/ 105 w 123"/>
                <a:gd name="T5" fmla="*/ 60 h 71"/>
                <a:gd name="T6" fmla="*/ 123 w 123"/>
                <a:gd name="T7" fmla="*/ 35 h 71"/>
                <a:gd name="T8" fmla="*/ 105 w 123"/>
                <a:gd name="T9" fmla="*/ 10 h 71"/>
                <a:gd name="T10" fmla="*/ 62 w 123"/>
                <a:gd name="T11" fmla="*/ 0 h 71"/>
                <a:gd name="T12" fmla="*/ 18 w 123"/>
                <a:gd name="T13" fmla="*/ 10 h 71"/>
                <a:gd name="T14" fmla="*/ 0 w 123"/>
                <a:gd name="T15" fmla="*/ 35 h 71"/>
                <a:gd name="T16" fmla="*/ 18 w 123"/>
                <a:gd name="T17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71">
                  <a:moveTo>
                    <a:pt x="18" y="61"/>
                  </a:moveTo>
                  <a:cubicBezTo>
                    <a:pt x="30" y="67"/>
                    <a:pt x="46" y="71"/>
                    <a:pt x="61" y="71"/>
                  </a:cubicBezTo>
                  <a:cubicBezTo>
                    <a:pt x="77" y="71"/>
                    <a:pt x="93" y="67"/>
                    <a:pt x="105" y="60"/>
                  </a:cubicBezTo>
                  <a:cubicBezTo>
                    <a:pt x="117" y="53"/>
                    <a:pt x="123" y="44"/>
                    <a:pt x="123" y="35"/>
                  </a:cubicBezTo>
                  <a:cubicBezTo>
                    <a:pt x="123" y="26"/>
                    <a:pt x="117" y="17"/>
                    <a:pt x="105" y="10"/>
                  </a:cubicBezTo>
                  <a:cubicBezTo>
                    <a:pt x="94" y="3"/>
                    <a:pt x="78" y="0"/>
                    <a:pt x="62" y="0"/>
                  </a:cubicBezTo>
                  <a:cubicBezTo>
                    <a:pt x="46" y="0"/>
                    <a:pt x="31" y="3"/>
                    <a:pt x="18" y="10"/>
                  </a:cubicBezTo>
                  <a:cubicBezTo>
                    <a:pt x="6" y="17"/>
                    <a:pt x="0" y="26"/>
                    <a:pt x="0" y="35"/>
                  </a:cubicBezTo>
                  <a:cubicBezTo>
                    <a:pt x="0" y="45"/>
                    <a:pt x="6" y="54"/>
                    <a:pt x="18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8" name="Freeform 1999"/>
            <p:cNvSpPr>
              <a:spLocks noEditPoints="1"/>
            </p:cNvSpPr>
            <p:nvPr/>
          </p:nvSpPr>
          <p:spPr bwMode="auto">
            <a:xfrm>
              <a:off x="1428750" y="5426075"/>
              <a:ext cx="411163" cy="241300"/>
            </a:xfrm>
            <a:custGeom>
              <a:avLst/>
              <a:gdLst>
                <a:gd name="T0" fmla="*/ 62 w 126"/>
                <a:gd name="T1" fmla="*/ 74 h 74"/>
                <a:gd name="T2" fmla="*/ 18 w 126"/>
                <a:gd name="T3" fmla="*/ 64 h 74"/>
                <a:gd name="T4" fmla="*/ 0 w 126"/>
                <a:gd name="T5" fmla="*/ 37 h 74"/>
                <a:gd name="T6" fmla="*/ 19 w 126"/>
                <a:gd name="T7" fmla="*/ 11 h 74"/>
                <a:gd name="T8" fmla="*/ 63 w 126"/>
                <a:gd name="T9" fmla="*/ 0 h 74"/>
                <a:gd name="T10" fmla="*/ 107 w 126"/>
                <a:gd name="T11" fmla="*/ 11 h 74"/>
                <a:gd name="T12" fmla="*/ 126 w 126"/>
                <a:gd name="T13" fmla="*/ 37 h 74"/>
                <a:gd name="T14" fmla="*/ 107 w 126"/>
                <a:gd name="T15" fmla="*/ 64 h 74"/>
                <a:gd name="T16" fmla="*/ 62 w 126"/>
                <a:gd name="T17" fmla="*/ 74 h 74"/>
                <a:gd name="T18" fmla="*/ 62 w 126"/>
                <a:gd name="T19" fmla="*/ 74 h 74"/>
                <a:gd name="T20" fmla="*/ 63 w 126"/>
                <a:gd name="T21" fmla="*/ 3 h 74"/>
                <a:gd name="T22" fmla="*/ 20 w 126"/>
                <a:gd name="T23" fmla="*/ 14 h 74"/>
                <a:gd name="T24" fmla="*/ 3 w 126"/>
                <a:gd name="T25" fmla="*/ 38 h 74"/>
                <a:gd name="T26" fmla="*/ 20 w 126"/>
                <a:gd name="T27" fmla="*/ 61 h 74"/>
                <a:gd name="T28" fmla="*/ 62 w 126"/>
                <a:gd name="T29" fmla="*/ 71 h 74"/>
                <a:gd name="T30" fmla="*/ 62 w 126"/>
                <a:gd name="T31" fmla="*/ 73 h 74"/>
                <a:gd name="T32" fmla="*/ 62 w 126"/>
                <a:gd name="T33" fmla="*/ 71 h 74"/>
                <a:gd name="T34" fmla="*/ 105 w 126"/>
                <a:gd name="T35" fmla="*/ 61 h 74"/>
                <a:gd name="T36" fmla="*/ 123 w 126"/>
                <a:gd name="T37" fmla="*/ 37 h 74"/>
                <a:gd name="T38" fmla="*/ 106 w 126"/>
                <a:gd name="T39" fmla="*/ 13 h 74"/>
                <a:gd name="T40" fmla="*/ 63 w 126"/>
                <a:gd name="T4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74">
                  <a:moveTo>
                    <a:pt x="62" y="74"/>
                  </a:moveTo>
                  <a:cubicBezTo>
                    <a:pt x="46" y="74"/>
                    <a:pt x="30" y="71"/>
                    <a:pt x="18" y="64"/>
                  </a:cubicBezTo>
                  <a:cubicBezTo>
                    <a:pt x="6" y="57"/>
                    <a:pt x="0" y="47"/>
                    <a:pt x="0" y="37"/>
                  </a:cubicBezTo>
                  <a:cubicBezTo>
                    <a:pt x="0" y="27"/>
                    <a:pt x="7" y="18"/>
                    <a:pt x="19" y="11"/>
                  </a:cubicBezTo>
                  <a:cubicBezTo>
                    <a:pt x="31" y="4"/>
                    <a:pt x="46" y="0"/>
                    <a:pt x="63" y="0"/>
                  </a:cubicBezTo>
                  <a:cubicBezTo>
                    <a:pt x="80" y="0"/>
                    <a:pt x="95" y="4"/>
                    <a:pt x="107" y="11"/>
                  </a:cubicBezTo>
                  <a:cubicBezTo>
                    <a:pt x="119" y="18"/>
                    <a:pt x="126" y="27"/>
                    <a:pt x="126" y="37"/>
                  </a:cubicBezTo>
                  <a:cubicBezTo>
                    <a:pt x="126" y="47"/>
                    <a:pt x="119" y="57"/>
                    <a:pt x="107" y="64"/>
                  </a:cubicBezTo>
                  <a:cubicBezTo>
                    <a:pt x="95" y="70"/>
                    <a:pt x="79" y="74"/>
                    <a:pt x="62" y="74"/>
                  </a:cubicBezTo>
                  <a:cubicBezTo>
                    <a:pt x="62" y="74"/>
                    <a:pt x="62" y="74"/>
                    <a:pt x="62" y="74"/>
                  </a:cubicBezTo>
                  <a:close/>
                  <a:moveTo>
                    <a:pt x="63" y="3"/>
                  </a:moveTo>
                  <a:cubicBezTo>
                    <a:pt x="47" y="3"/>
                    <a:pt x="32" y="7"/>
                    <a:pt x="20" y="14"/>
                  </a:cubicBezTo>
                  <a:cubicBezTo>
                    <a:pt x="9" y="20"/>
                    <a:pt x="3" y="29"/>
                    <a:pt x="3" y="38"/>
                  </a:cubicBezTo>
                  <a:cubicBezTo>
                    <a:pt x="3" y="46"/>
                    <a:pt x="9" y="55"/>
                    <a:pt x="20" y="61"/>
                  </a:cubicBezTo>
                  <a:cubicBezTo>
                    <a:pt x="31" y="68"/>
                    <a:pt x="46" y="71"/>
                    <a:pt x="62" y="71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79" y="71"/>
                    <a:pt x="94" y="68"/>
                    <a:pt x="105" y="61"/>
                  </a:cubicBezTo>
                  <a:cubicBezTo>
                    <a:pt x="117" y="55"/>
                    <a:pt x="123" y="46"/>
                    <a:pt x="123" y="37"/>
                  </a:cubicBezTo>
                  <a:cubicBezTo>
                    <a:pt x="123" y="28"/>
                    <a:pt x="117" y="20"/>
                    <a:pt x="106" y="13"/>
                  </a:cubicBezTo>
                  <a:cubicBezTo>
                    <a:pt x="94" y="7"/>
                    <a:pt x="79" y="3"/>
                    <a:pt x="63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9" name="Freeform 2000"/>
            <p:cNvSpPr/>
            <p:nvPr/>
          </p:nvSpPr>
          <p:spPr bwMode="auto">
            <a:xfrm>
              <a:off x="1592263" y="4594225"/>
              <a:ext cx="80963" cy="952500"/>
            </a:xfrm>
            <a:custGeom>
              <a:avLst/>
              <a:gdLst>
                <a:gd name="T0" fmla="*/ 4 w 25"/>
                <a:gd name="T1" fmla="*/ 290 h 292"/>
                <a:gd name="T2" fmla="*/ 13 w 25"/>
                <a:gd name="T3" fmla="*/ 292 h 292"/>
                <a:gd name="T4" fmla="*/ 21 w 25"/>
                <a:gd name="T5" fmla="*/ 290 h 292"/>
                <a:gd name="T6" fmla="*/ 25 w 25"/>
                <a:gd name="T7" fmla="*/ 285 h 292"/>
                <a:gd name="T8" fmla="*/ 22 w 25"/>
                <a:gd name="T9" fmla="*/ 2 h 292"/>
                <a:gd name="T10" fmla="*/ 13 w 25"/>
                <a:gd name="T11" fmla="*/ 0 h 292"/>
                <a:gd name="T12" fmla="*/ 4 w 25"/>
                <a:gd name="T13" fmla="*/ 2 h 292"/>
                <a:gd name="T14" fmla="*/ 0 w 25"/>
                <a:gd name="T15" fmla="*/ 285 h 292"/>
                <a:gd name="T16" fmla="*/ 4 w 25"/>
                <a:gd name="T17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92">
                  <a:moveTo>
                    <a:pt x="4" y="290"/>
                  </a:moveTo>
                  <a:cubicBezTo>
                    <a:pt x="6" y="292"/>
                    <a:pt x="10" y="292"/>
                    <a:pt x="13" y="292"/>
                  </a:cubicBezTo>
                  <a:cubicBezTo>
                    <a:pt x="16" y="292"/>
                    <a:pt x="19" y="292"/>
                    <a:pt x="21" y="290"/>
                  </a:cubicBezTo>
                  <a:cubicBezTo>
                    <a:pt x="24" y="289"/>
                    <a:pt x="25" y="287"/>
                    <a:pt x="25" y="285"/>
                  </a:cubicBezTo>
                  <a:cubicBezTo>
                    <a:pt x="25" y="283"/>
                    <a:pt x="24" y="3"/>
                    <a:pt x="22" y="2"/>
                  </a:cubicBezTo>
                  <a:cubicBezTo>
                    <a:pt x="19" y="1"/>
                    <a:pt x="16" y="0"/>
                    <a:pt x="13" y="0"/>
                  </a:cubicBezTo>
                  <a:cubicBezTo>
                    <a:pt x="10" y="0"/>
                    <a:pt x="6" y="1"/>
                    <a:pt x="4" y="2"/>
                  </a:cubicBezTo>
                  <a:cubicBezTo>
                    <a:pt x="2" y="3"/>
                    <a:pt x="0" y="284"/>
                    <a:pt x="0" y="285"/>
                  </a:cubicBezTo>
                  <a:cubicBezTo>
                    <a:pt x="0" y="287"/>
                    <a:pt x="2" y="289"/>
                    <a:pt x="4" y="2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0" name="Freeform 2001"/>
            <p:cNvSpPr>
              <a:spLocks noEditPoints="1"/>
            </p:cNvSpPr>
            <p:nvPr/>
          </p:nvSpPr>
          <p:spPr bwMode="auto">
            <a:xfrm>
              <a:off x="1589088" y="4586288"/>
              <a:ext cx="90488" cy="966788"/>
            </a:xfrm>
            <a:custGeom>
              <a:avLst/>
              <a:gdLst>
                <a:gd name="T0" fmla="*/ 14 w 28"/>
                <a:gd name="T1" fmla="*/ 296 h 296"/>
                <a:gd name="T2" fmla="*/ 14 w 28"/>
                <a:gd name="T3" fmla="*/ 296 h 296"/>
                <a:gd name="T4" fmla="*/ 4 w 28"/>
                <a:gd name="T5" fmla="*/ 294 h 296"/>
                <a:gd name="T6" fmla="*/ 0 w 28"/>
                <a:gd name="T7" fmla="*/ 287 h 296"/>
                <a:gd name="T8" fmla="*/ 0 w 28"/>
                <a:gd name="T9" fmla="*/ 284 h 296"/>
                <a:gd name="T10" fmla="*/ 4 w 28"/>
                <a:gd name="T11" fmla="*/ 3 h 296"/>
                <a:gd name="T12" fmla="*/ 14 w 28"/>
                <a:gd name="T13" fmla="*/ 0 h 296"/>
                <a:gd name="T14" fmla="*/ 23 w 28"/>
                <a:gd name="T15" fmla="*/ 3 h 296"/>
                <a:gd name="T16" fmla="*/ 27 w 28"/>
                <a:gd name="T17" fmla="*/ 145 h 296"/>
                <a:gd name="T18" fmla="*/ 28 w 28"/>
                <a:gd name="T19" fmla="*/ 287 h 296"/>
                <a:gd name="T20" fmla="*/ 23 w 28"/>
                <a:gd name="T21" fmla="*/ 294 h 296"/>
                <a:gd name="T22" fmla="*/ 14 w 28"/>
                <a:gd name="T23" fmla="*/ 296 h 296"/>
                <a:gd name="T24" fmla="*/ 6 w 28"/>
                <a:gd name="T25" fmla="*/ 5 h 296"/>
                <a:gd name="T26" fmla="*/ 3 w 28"/>
                <a:gd name="T27" fmla="*/ 284 h 296"/>
                <a:gd name="T28" fmla="*/ 3 w 28"/>
                <a:gd name="T29" fmla="*/ 287 h 296"/>
                <a:gd name="T30" fmla="*/ 6 w 28"/>
                <a:gd name="T31" fmla="*/ 291 h 296"/>
                <a:gd name="T32" fmla="*/ 14 w 28"/>
                <a:gd name="T33" fmla="*/ 293 h 296"/>
                <a:gd name="T34" fmla="*/ 14 w 28"/>
                <a:gd name="T35" fmla="*/ 294 h 296"/>
                <a:gd name="T36" fmla="*/ 14 w 28"/>
                <a:gd name="T37" fmla="*/ 293 h 296"/>
                <a:gd name="T38" fmla="*/ 22 w 28"/>
                <a:gd name="T39" fmla="*/ 291 h 296"/>
                <a:gd name="T40" fmla="*/ 25 w 28"/>
                <a:gd name="T41" fmla="*/ 287 h 296"/>
                <a:gd name="T42" fmla="*/ 21 w 28"/>
                <a:gd name="T43" fmla="*/ 5 h 296"/>
                <a:gd name="T44" fmla="*/ 14 w 28"/>
                <a:gd name="T45" fmla="*/ 3 h 296"/>
                <a:gd name="T46" fmla="*/ 6 w 28"/>
                <a:gd name="T47" fmla="*/ 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96">
                  <a:moveTo>
                    <a:pt x="14" y="296"/>
                  </a:moveTo>
                  <a:cubicBezTo>
                    <a:pt x="14" y="296"/>
                    <a:pt x="14" y="296"/>
                    <a:pt x="14" y="296"/>
                  </a:cubicBezTo>
                  <a:cubicBezTo>
                    <a:pt x="10" y="296"/>
                    <a:pt x="7" y="295"/>
                    <a:pt x="4" y="294"/>
                  </a:cubicBezTo>
                  <a:cubicBezTo>
                    <a:pt x="1" y="292"/>
                    <a:pt x="0" y="290"/>
                    <a:pt x="0" y="28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" y="4"/>
                    <a:pt x="3" y="3"/>
                    <a:pt x="4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7" y="0"/>
                    <a:pt x="21" y="1"/>
                    <a:pt x="23" y="3"/>
                  </a:cubicBezTo>
                  <a:cubicBezTo>
                    <a:pt x="24" y="3"/>
                    <a:pt x="25" y="4"/>
                    <a:pt x="27" y="145"/>
                  </a:cubicBezTo>
                  <a:cubicBezTo>
                    <a:pt x="27" y="215"/>
                    <a:pt x="28" y="286"/>
                    <a:pt x="28" y="287"/>
                  </a:cubicBezTo>
                  <a:cubicBezTo>
                    <a:pt x="27" y="290"/>
                    <a:pt x="26" y="292"/>
                    <a:pt x="23" y="294"/>
                  </a:cubicBezTo>
                  <a:cubicBezTo>
                    <a:pt x="21" y="295"/>
                    <a:pt x="17" y="296"/>
                    <a:pt x="14" y="296"/>
                  </a:cubicBezTo>
                  <a:close/>
                  <a:moveTo>
                    <a:pt x="6" y="5"/>
                  </a:moveTo>
                  <a:cubicBezTo>
                    <a:pt x="5" y="15"/>
                    <a:pt x="3" y="155"/>
                    <a:pt x="3" y="284"/>
                  </a:cubicBezTo>
                  <a:cubicBezTo>
                    <a:pt x="3" y="287"/>
                    <a:pt x="3" y="287"/>
                    <a:pt x="3" y="287"/>
                  </a:cubicBezTo>
                  <a:cubicBezTo>
                    <a:pt x="3" y="289"/>
                    <a:pt x="4" y="290"/>
                    <a:pt x="6" y="291"/>
                  </a:cubicBezTo>
                  <a:cubicBezTo>
                    <a:pt x="8" y="292"/>
                    <a:pt x="11" y="293"/>
                    <a:pt x="14" y="293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17" y="293"/>
                    <a:pt x="20" y="292"/>
                    <a:pt x="22" y="291"/>
                  </a:cubicBezTo>
                  <a:cubicBezTo>
                    <a:pt x="24" y="290"/>
                    <a:pt x="25" y="289"/>
                    <a:pt x="25" y="287"/>
                  </a:cubicBezTo>
                  <a:cubicBezTo>
                    <a:pt x="25" y="285"/>
                    <a:pt x="24" y="19"/>
                    <a:pt x="21" y="5"/>
                  </a:cubicBezTo>
                  <a:cubicBezTo>
                    <a:pt x="19" y="4"/>
                    <a:pt x="17" y="3"/>
                    <a:pt x="14" y="3"/>
                  </a:cubicBezTo>
                  <a:cubicBezTo>
                    <a:pt x="11" y="3"/>
                    <a:pt x="8" y="4"/>
                    <a:pt x="6" y="5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1" name="Freeform 2002"/>
            <p:cNvSpPr/>
            <p:nvPr/>
          </p:nvSpPr>
          <p:spPr bwMode="auto">
            <a:xfrm>
              <a:off x="1628775" y="4613275"/>
              <a:ext cx="436563" cy="146050"/>
            </a:xfrm>
            <a:custGeom>
              <a:avLst/>
              <a:gdLst>
                <a:gd name="T0" fmla="*/ 70 w 134"/>
                <a:gd name="T1" fmla="*/ 8 h 45"/>
                <a:gd name="T2" fmla="*/ 2 w 134"/>
                <a:gd name="T3" fmla="*/ 8 h 45"/>
                <a:gd name="T4" fmla="*/ 64 w 134"/>
                <a:gd name="T5" fmla="*/ 37 h 45"/>
                <a:gd name="T6" fmla="*/ 132 w 134"/>
                <a:gd name="T7" fmla="*/ 37 h 45"/>
                <a:gd name="T8" fmla="*/ 70 w 134"/>
                <a:gd name="T9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45">
                  <a:moveTo>
                    <a:pt x="70" y="8"/>
                  </a:moveTo>
                  <a:cubicBezTo>
                    <a:pt x="34" y="0"/>
                    <a:pt x="3" y="0"/>
                    <a:pt x="2" y="8"/>
                  </a:cubicBezTo>
                  <a:cubicBezTo>
                    <a:pt x="0" y="16"/>
                    <a:pt x="28" y="29"/>
                    <a:pt x="64" y="37"/>
                  </a:cubicBezTo>
                  <a:cubicBezTo>
                    <a:pt x="100" y="45"/>
                    <a:pt x="130" y="45"/>
                    <a:pt x="132" y="37"/>
                  </a:cubicBezTo>
                  <a:cubicBezTo>
                    <a:pt x="134" y="30"/>
                    <a:pt x="106" y="17"/>
                    <a:pt x="7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2" name="Freeform 2003"/>
            <p:cNvSpPr>
              <a:spLocks noEditPoints="1"/>
            </p:cNvSpPr>
            <p:nvPr/>
          </p:nvSpPr>
          <p:spPr bwMode="auto">
            <a:xfrm>
              <a:off x="1625600" y="4616450"/>
              <a:ext cx="446088" cy="142875"/>
            </a:xfrm>
            <a:custGeom>
              <a:avLst/>
              <a:gdLst>
                <a:gd name="T0" fmla="*/ 113 w 137"/>
                <a:gd name="T1" fmla="*/ 44 h 44"/>
                <a:gd name="T2" fmla="*/ 113 w 137"/>
                <a:gd name="T3" fmla="*/ 44 h 44"/>
                <a:gd name="T4" fmla="*/ 64 w 137"/>
                <a:gd name="T5" fmla="*/ 37 h 44"/>
                <a:gd name="T6" fmla="*/ 19 w 137"/>
                <a:gd name="T7" fmla="*/ 23 h 44"/>
                <a:gd name="T8" fmla="*/ 1 w 137"/>
                <a:gd name="T9" fmla="*/ 7 h 44"/>
                <a:gd name="T10" fmla="*/ 23 w 137"/>
                <a:gd name="T11" fmla="*/ 0 h 44"/>
                <a:gd name="T12" fmla="*/ 71 w 137"/>
                <a:gd name="T13" fmla="*/ 6 h 44"/>
                <a:gd name="T14" fmla="*/ 135 w 137"/>
                <a:gd name="T15" fmla="*/ 37 h 44"/>
                <a:gd name="T16" fmla="*/ 113 w 137"/>
                <a:gd name="T17" fmla="*/ 44 h 44"/>
                <a:gd name="T18" fmla="*/ 23 w 137"/>
                <a:gd name="T19" fmla="*/ 3 h 44"/>
                <a:gd name="T20" fmla="*/ 4 w 137"/>
                <a:gd name="T21" fmla="*/ 7 h 44"/>
                <a:gd name="T22" fmla="*/ 20 w 137"/>
                <a:gd name="T23" fmla="*/ 20 h 44"/>
                <a:gd name="T24" fmla="*/ 65 w 137"/>
                <a:gd name="T25" fmla="*/ 35 h 44"/>
                <a:gd name="T26" fmla="*/ 113 w 137"/>
                <a:gd name="T27" fmla="*/ 41 h 44"/>
                <a:gd name="T28" fmla="*/ 132 w 137"/>
                <a:gd name="T29" fmla="*/ 36 h 44"/>
                <a:gd name="T30" fmla="*/ 71 w 137"/>
                <a:gd name="T31" fmla="*/ 9 h 44"/>
                <a:gd name="T32" fmla="*/ 23 w 137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7" h="44">
                  <a:moveTo>
                    <a:pt x="113" y="44"/>
                  </a:moveTo>
                  <a:cubicBezTo>
                    <a:pt x="113" y="44"/>
                    <a:pt x="113" y="44"/>
                    <a:pt x="113" y="44"/>
                  </a:cubicBezTo>
                  <a:cubicBezTo>
                    <a:pt x="99" y="44"/>
                    <a:pt x="82" y="41"/>
                    <a:pt x="64" y="37"/>
                  </a:cubicBezTo>
                  <a:cubicBezTo>
                    <a:pt x="47" y="33"/>
                    <a:pt x="31" y="28"/>
                    <a:pt x="19" y="23"/>
                  </a:cubicBezTo>
                  <a:cubicBezTo>
                    <a:pt x="6" y="17"/>
                    <a:pt x="0" y="11"/>
                    <a:pt x="1" y="7"/>
                  </a:cubicBezTo>
                  <a:cubicBezTo>
                    <a:pt x="2" y="2"/>
                    <a:pt x="10" y="0"/>
                    <a:pt x="23" y="0"/>
                  </a:cubicBezTo>
                  <a:cubicBezTo>
                    <a:pt x="36" y="0"/>
                    <a:pt x="53" y="2"/>
                    <a:pt x="71" y="6"/>
                  </a:cubicBezTo>
                  <a:cubicBezTo>
                    <a:pt x="104" y="13"/>
                    <a:pt x="137" y="27"/>
                    <a:pt x="135" y="37"/>
                  </a:cubicBezTo>
                  <a:cubicBezTo>
                    <a:pt x="134" y="41"/>
                    <a:pt x="126" y="44"/>
                    <a:pt x="113" y="44"/>
                  </a:cubicBezTo>
                  <a:close/>
                  <a:moveTo>
                    <a:pt x="23" y="3"/>
                  </a:moveTo>
                  <a:cubicBezTo>
                    <a:pt x="10" y="3"/>
                    <a:pt x="4" y="5"/>
                    <a:pt x="4" y="7"/>
                  </a:cubicBezTo>
                  <a:cubicBezTo>
                    <a:pt x="3" y="10"/>
                    <a:pt x="7" y="14"/>
                    <a:pt x="20" y="20"/>
                  </a:cubicBezTo>
                  <a:cubicBezTo>
                    <a:pt x="32" y="26"/>
                    <a:pt x="48" y="31"/>
                    <a:pt x="65" y="35"/>
                  </a:cubicBezTo>
                  <a:cubicBezTo>
                    <a:pt x="83" y="39"/>
                    <a:pt x="100" y="41"/>
                    <a:pt x="113" y="41"/>
                  </a:cubicBezTo>
                  <a:cubicBezTo>
                    <a:pt x="126" y="41"/>
                    <a:pt x="131" y="38"/>
                    <a:pt x="132" y="36"/>
                  </a:cubicBezTo>
                  <a:cubicBezTo>
                    <a:pt x="133" y="30"/>
                    <a:pt x="108" y="17"/>
                    <a:pt x="71" y="9"/>
                  </a:cubicBezTo>
                  <a:cubicBezTo>
                    <a:pt x="53" y="5"/>
                    <a:pt x="36" y="3"/>
                    <a:pt x="23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3" name="Freeform 2004"/>
            <p:cNvSpPr/>
            <p:nvPr/>
          </p:nvSpPr>
          <p:spPr bwMode="auto">
            <a:xfrm>
              <a:off x="1273175" y="4635500"/>
              <a:ext cx="334963" cy="355600"/>
            </a:xfrm>
            <a:custGeom>
              <a:avLst/>
              <a:gdLst>
                <a:gd name="T0" fmla="*/ 62 w 103"/>
                <a:gd name="T1" fmla="*/ 64 h 109"/>
                <a:gd name="T2" fmla="*/ 97 w 103"/>
                <a:gd name="T3" fmla="*/ 5 h 109"/>
                <a:gd name="T4" fmla="*/ 40 w 103"/>
                <a:gd name="T5" fmla="*/ 44 h 109"/>
                <a:gd name="T6" fmla="*/ 6 w 103"/>
                <a:gd name="T7" fmla="*/ 103 h 109"/>
                <a:gd name="T8" fmla="*/ 62 w 103"/>
                <a:gd name="T9" fmla="*/ 6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9">
                  <a:moveTo>
                    <a:pt x="62" y="64"/>
                  </a:moveTo>
                  <a:cubicBezTo>
                    <a:pt x="87" y="37"/>
                    <a:pt x="103" y="11"/>
                    <a:pt x="97" y="5"/>
                  </a:cubicBezTo>
                  <a:cubicBezTo>
                    <a:pt x="91" y="0"/>
                    <a:pt x="66" y="17"/>
                    <a:pt x="40" y="44"/>
                  </a:cubicBezTo>
                  <a:cubicBezTo>
                    <a:pt x="15" y="72"/>
                    <a:pt x="0" y="98"/>
                    <a:pt x="6" y="103"/>
                  </a:cubicBezTo>
                  <a:cubicBezTo>
                    <a:pt x="12" y="109"/>
                    <a:pt x="37" y="91"/>
                    <a:pt x="62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4" name="Freeform 2005"/>
            <p:cNvSpPr>
              <a:spLocks noEditPoints="1"/>
            </p:cNvSpPr>
            <p:nvPr/>
          </p:nvSpPr>
          <p:spPr bwMode="auto">
            <a:xfrm>
              <a:off x="1276350" y="4645025"/>
              <a:ext cx="325438" cy="336550"/>
            </a:xfrm>
            <a:custGeom>
              <a:avLst/>
              <a:gdLst>
                <a:gd name="T0" fmla="*/ 8 w 100"/>
                <a:gd name="T1" fmla="*/ 103 h 103"/>
                <a:gd name="T2" fmla="*/ 8 w 100"/>
                <a:gd name="T3" fmla="*/ 103 h 103"/>
                <a:gd name="T4" fmla="*/ 4 w 100"/>
                <a:gd name="T5" fmla="*/ 102 h 103"/>
                <a:gd name="T6" fmla="*/ 9 w 100"/>
                <a:gd name="T7" fmla="*/ 78 h 103"/>
                <a:gd name="T8" fmla="*/ 38 w 100"/>
                <a:gd name="T9" fmla="*/ 40 h 103"/>
                <a:gd name="T10" fmla="*/ 93 w 100"/>
                <a:gd name="T11" fmla="*/ 0 h 103"/>
                <a:gd name="T12" fmla="*/ 97 w 100"/>
                <a:gd name="T13" fmla="*/ 1 h 103"/>
                <a:gd name="T14" fmla="*/ 91 w 100"/>
                <a:gd name="T15" fmla="*/ 24 h 103"/>
                <a:gd name="T16" fmla="*/ 62 w 100"/>
                <a:gd name="T17" fmla="*/ 62 h 103"/>
                <a:gd name="T18" fmla="*/ 8 w 100"/>
                <a:gd name="T19" fmla="*/ 103 h 103"/>
                <a:gd name="T20" fmla="*/ 93 w 100"/>
                <a:gd name="T21" fmla="*/ 3 h 103"/>
                <a:gd name="T22" fmla="*/ 41 w 100"/>
                <a:gd name="T23" fmla="*/ 42 h 103"/>
                <a:gd name="T24" fmla="*/ 12 w 100"/>
                <a:gd name="T25" fmla="*/ 80 h 103"/>
                <a:gd name="T26" fmla="*/ 6 w 100"/>
                <a:gd name="T27" fmla="*/ 99 h 103"/>
                <a:gd name="T28" fmla="*/ 8 w 100"/>
                <a:gd name="T29" fmla="*/ 100 h 103"/>
                <a:gd name="T30" fmla="*/ 60 w 100"/>
                <a:gd name="T31" fmla="*/ 60 h 103"/>
                <a:gd name="T32" fmla="*/ 89 w 100"/>
                <a:gd name="T33" fmla="*/ 23 h 103"/>
                <a:gd name="T34" fmla="*/ 95 w 100"/>
                <a:gd name="T35" fmla="*/ 3 h 103"/>
                <a:gd name="T36" fmla="*/ 93 w 100"/>
                <a:gd name="T37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03">
                  <a:moveTo>
                    <a:pt x="8" y="103"/>
                  </a:moveTo>
                  <a:cubicBezTo>
                    <a:pt x="8" y="103"/>
                    <a:pt x="8" y="103"/>
                    <a:pt x="8" y="103"/>
                  </a:cubicBezTo>
                  <a:cubicBezTo>
                    <a:pt x="6" y="103"/>
                    <a:pt x="5" y="102"/>
                    <a:pt x="4" y="102"/>
                  </a:cubicBezTo>
                  <a:cubicBezTo>
                    <a:pt x="0" y="98"/>
                    <a:pt x="2" y="90"/>
                    <a:pt x="9" y="78"/>
                  </a:cubicBezTo>
                  <a:cubicBezTo>
                    <a:pt x="16" y="67"/>
                    <a:pt x="26" y="54"/>
                    <a:pt x="38" y="40"/>
                  </a:cubicBezTo>
                  <a:cubicBezTo>
                    <a:pt x="61" y="16"/>
                    <a:pt x="83" y="0"/>
                    <a:pt x="93" y="0"/>
                  </a:cubicBezTo>
                  <a:cubicBezTo>
                    <a:pt x="94" y="0"/>
                    <a:pt x="96" y="0"/>
                    <a:pt x="97" y="1"/>
                  </a:cubicBezTo>
                  <a:cubicBezTo>
                    <a:pt x="100" y="4"/>
                    <a:pt x="98" y="12"/>
                    <a:pt x="91" y="24"/>
                  </a:cubicBezTo>
                  <a:cubicBezTo>
                    <a:pt x="85" y="36"/>
                    <a:pt x="74" y="49"/>
                    <a:pt x="62" y="62"/>
                  </a:cubicBezTo>
                  <a:cubicBezTo>
                    <a:pt x="40" y="86"/>
                    <a:pt x="18" y="103"/>
                    <a:pt x="8" y="103"/>
                  </a:cubicBezTo>
                  <a:close/>
                  <a:moveTo>
                    <a:pt x="93" y="3"/>
                  </a:moveTo>
                  <a:cubicBezTo>
                    <a:pt x="84" y="3"/>
                    <a:pt x="61" y="20"/>
                    <a:pt x="41" y="42"/>
                  </a:cubicBezTo>
                  <a:cubicBezTo>
                    <a:pt x="28" y="55"/>
                    <a:pt x="18" y="69"/>
                    <a:pt x="12" y="80"/>
                  </a:cubicBezTo>
                  <a:cubicBezTo>
                    <a:pt x="5" y="92"/>
                    <a:pt x="4" y="98"/>
                    <a:pt x="6" y="99"/>
                  </a:cubicBezTo>
                  <a:cubicBezTo>
                    <a:pt x="6" y="100"/>
                    <a:pt x="7" y="100"/>
                    <a:pt x="8" y="100"/>
                  </a:cubicBezTo>
                  <a:cubicBezTo>
                    <a:pt x="17" y="100"/>
                    <a:pt x="39" y="83"/>
                    <a:pt x="60" y="60"/>
                  </a:cubicBezTo>
                  <a:cubicBezTo>
                    <a:pt x="72" y="47"/>
                    <a:pt x="82" y="34"/>
                    <a:pt x="89" y="23"/>
                  </a:cubicBezTo>
                  <a:cubicBezTo>
                    <a:pt x="96" y="11"/>
                    <a:pt x="97" y="5"/>
                    <a:pt x="95" y="3"/>
                  </a:cubicBezTo>
                  <a:cubicBezTo>
                    <a:pt x="94" y="3"/>
                    <a:pt x="94" y="3"/>
                    <a:pt x="93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5" name="Freeform 2006"/>
            <p:cNvSpPr/>
            <p:nvPr/>
          </p:nvSpPr>
          <p:spPr bwMode="auto">
            <a:xfrm>
              <a:off x="1443038" y="4183063"/>
              <a:ext cx="182563" cy="430213"/>
            </a:xfrm>
            <a:custGeom>
              <a:avLst/>
              <a:gdLst>
                <a:gd name="T0" fmla="*/ 14 w 56"/>
                <a:gd name="T1" fmla="*/ 70 h 132"/>
                <a:gd name="T2" fmla="*/ 48 w 56"/>
                <a:gd name="T3" fmla="*/ 130 h 132"/>
                <a:gd name="T4" fmla="*/ 42 w 56"/>
                <a:gd name="T5" fmla="*/ 62 h 132"/>
                <a:gd name="T6" fmla="*/ 8 w 56"/>
                <a:gd name="T7" fmla="*/ 2 h 132"/>
                <a:gd name="T8" fmla="*/ 14 w 56"/>
                <a:gd name="T9" fmla="*/ 7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2">
                  <a:moveTo>
                    <a:pt x="14" y="70"/>
                  </a:moveTo>
                  <a:cubicBezTo>
                    <a:pt x="25" y="106"/>
                    <a:pt x="40" y="132"/>
                    <a:pt x="48" y="130"/>
                  </a:cubicBezTo>
                  <a:cubicBezTo>
                    <a:pt x="56" y="128"/>
                    <a:pt x="53" y="97"/>
                    <a:pt x="42" y="62"/>
                  </a:cubicBezTo>
                  <a:cubicBezTo>
                    <a:pt x="31" y="26"/>
                    <a:pt x="16" y="0"/>
                    <a:pt x="8" y="2"/>
                  </a:cubicBezTo>
                  <a:cubicBezTo>
                    <a:pt x="0" y="4"/>
                    <a:pt x="3" y="35"/>
                    <a:pt x="14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6" name="Freeform 2007"/>
            <p:cNvSpPr>
              <a:spLocks noEditPoints="1"/>
            </p:cNvSpPr>
            <p:nvPr/>
          </p:nvSpPr>
          <p:spPr bwMode="auto">
            <a:xfrm>
              <a:off x="1449388" y="4186238"/>
              <a:ext cx="173038" cy="427038"/>
            </a:xfrm>
            <a:custGeom>
              <a:avLst/>
              <a:gdLst>
                <a:gd name="T0" fmla="*/ 45 w 53"/>
                <a:gd name="T1" fmla="*/ 131 h 131"/>
                <a:gd name="T2" fmla="*/ 45 w 53"/>
                <a:gd name="T3" fmla="*/ 131 h 131"/>
                <a:gd name="T4" fmla="*/ 11 w 53"/>
                <a:gd name="T5" fmla="*/ 70 h 131"/>
                <a:gd name="T6" fmla="*/ 1 w 53"/>
                <a:gd name="T7" fmla="*/ 23 h 131"/>
                <a:gd name="T8" fmla="*/ 6 w 53"/>
                <a:gd name="T9" fmla="*/ 0 h 131"/>
                <a:gd name="T10" fmla="*/ 7 w 53"/>
                <a:gd name="T11" fmla="*/ 0 h 131"/>
                <a:gd name="T12" fmla="*/ 41 w 53"/>
                <a:gd name="T13" fmla="*/ 60 h 131"/>
                <a:gd name="T14" fmla="*/ 51 w 53"/>
                <a:gd name="T15" fmla="*/ 107 h 131"/>
                <a:gd name="T16" fmla="*/ 46 w 53"/>
                <a:gd name="T17" fmla="*/ 130 h 131"/>
                <a:gd name="T18" fmla="*/ 45 w 53"/>
                <a:gd name="T19" fmla="*/ 131 h 131"/>
                <a:gd name="T20" fmla="*/ 7 w 53"/>
                <a:gd name="T21" fmla="*/ 2 h 131"/>
                <a:gd name="T22" fmla="*/ 7 w 53"/>
                <a:gd name="T23" fmla="*/ 2 h 131"/>
                <a:gd name="T24" fmla="*/ 4 w 53"/>
                <a:gd name="T25" fmla="*/ 23 h 131"/>
                <a:gd name="T26" fmla="*/ 13 w 53"/>
                <a:gd name="T27" fmla="*/ 69 h 131"/>
                <a:gd name="T28" fmla="*/ 45 w 53"/>
                <a:gd name="T29" fmla="*/ 128 h 131"/>
                <a:gd name="T30" fmla="*/ 45 w 53"/>
                <a:gd name="T31" fmla="*/ 128 h 131"/>
                <a:gd name="T32" fmla="*/ 45 w 53"/>
                <a:gd name="T33" fmla="*/ 128 h 131"/>
                <a:gd name="T34" fmla="*/ 49 w 53"/>
                <a:gd name="T35" fmla="*/ 107 h 131"/>
                <a:gd name="T36" fmla="*/ 39 w 53"/>
                <a:gd name="T37" fmla="*/ 61 h 131"/>
                <a:gd name="T38" fmla="*/ 7 w 53"/>
                <a:gd name="T39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131">
                  <a:moveTo>
                    <a:pt x="45" y="131"/>
                  </a:moveTo>
                  <a:cubicBezTo>
                    <a:pt x="45" y="131"/>
                    <a:pt x="45" y="131"/>
                    <a:pt x="45" y="131"/>
                  </a:cubicBezTo>
                  <a:cubicBezTo>
                    <a:pt x="35" y="131"/>
                    <a:pt x="20" y="100"/>
                    <a:pt x="11" y="70"/>
                  </a:cubicBezTo>
                  <a:cubicBezTo>
                    <a:pt x="5" y="53"/>
                    <a:pt x="2" y="36"/>
                    <a:pt x="1" y="23"/>
                  </a:cubicBezTo>
                  <a:cubicBezTo>
                    <a:pt x="0" y="9"/>
                    <a:pt x="1" y="1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17" y="0"/>
                    <a:pt x="32" y="30"/>
                    <a:pt x="41" y="60"/>
                  </a:cubicBezTo>
                  <a:cubicBezTo>
                    <a:pt x="47" y="77"/>
                    <a:pt x="50" y="94"/>
                    <a:pt x="51" y="107"/>
                  </a:cubicBezTo>
                  <a:cubicBezTo>
                    <a:pt x="53" y="121"/>
                    <a:pt x="51" y="129"/>
                    <a:pt x="46" y="130"/>
                  </a:cubicBezTo>
                  <a:cubicBezTo>
                    <a:pt x="46" y="131"/>
                    <a:pt x="45" y="131"/>
                    <a:pt x="45" y="131"/>
                  </a:cubicBezTo>
                  <a:close/>
                  <a:moveTo>
                    <a:pt x="7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4" y="3"/>
                    <a:pt x="2" y="9"/>
                    <a:pt x="4" y="23"/>
                  </a:cubicBezTo>
                  <a:cubicBezTo>
                    <a:pt x="5" y="36"/>
                    <a:pt x="8" y="52"/>
                    <a:pt x="13" y="69"/>
                  </a:cubicBezTo>
                  <a:cubicBezTo>
                    <a:pt x="24" y="104"/>
                    <a:pt x="38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8" y="127"/>
                    <a:pt x="50" y="121"/>
                    <a:pt x="49" y="107"/>
                  </a:cubicBezTo>
                  <a:cubicBezTo>
                    <a:pt x="48" y="95"/>
                    <a:pt x="44" y="78"/>
                    <a:pt x="39" y="61"/>
                  </a:cubicBezTo>
                  <a:cubicBezTo>
                    <a:pt x="28" y="26"/>
                    <a:pt x="14" y="2"/>
                    <a:pt x="7" y="2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7" name="Freeform 2008"/>
            <p:cNvSpPr/>
            <p:nvPr/>
          </p:nvSpPr>
          <p:spPr bwMode="auto">
            <a:xfrm>
              <a:off x="1563688" y="4586288"/>
              <a:ext cx="87313" cy="92075"/>
            </a:xfrm>
            <a:custGeom>
              <a:avLst/>
              <a:gdLst>
                <a:gd name="T0" fmla="*/ 16 w 27"/>
                <a:gd name="T1" fmla="*/ 2 h 28"/>
                <a:gd name="T2" fmla="*/ 1 w 27"/>
                <a:gd name="T3" fmla="*/ 11 h 28"/>
                <a:gd name="T4" fmla="*/ 11 w 27"/>
                <a:gd name="T5" fmla="*/ 26 h 28"/>
                <a:gd name="T6" fmla="*/ 26 w 27"/>
                <a:gd name="T7" fmla="*/ 17 h 28"/>
                <a:gd name="T8" fmla="*/ 16 w 27"/>
                <a:gd name="T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8">
                  <a:moveTo>
                    <a:pt x="16" y="2"/>
                  </a:moveTo>
                  <a:cubicBezTo>
                    <a:pt x="9" y="0"/>
                    <a:pt x="3" y="4"/>
                    <a:pt x="1" y="11"/>
                  </a:cubicBezTo>
                  <a:cubicBezTo>
                    <a:pt x="0" y="18"/>
                    <a:pt x="4" y="25"/>
                    <a:pt x="11" y="26"/>
                  </a:cubicBezTo>
                  <a:cubicBezTo>
                    <a:pt x="17" y="28"/>
                    <a:pt x="24" y="24"/>
                    <a:pt x="26" y="17"/>
                  </a:cubicBezTo>
                  <a:cubicBezTo>
                    <a:pt x="27" y="10"/>
                    <a:pt x="23" y="3"/>
                    <a:pt x="1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8" name="Freeform 2009"/>
            <p:cNvSpPr>
              <a:spLocks noEditPoints="1"/>
            </p:cNvSpPr>
            <p:nvPr/>
          </p:nvSpPr>
          <p:spPr bwMode="auto">
            <a:xfrm>
              <a:off x="1555750" y="4586288"/>
              <a:ext cx="98425" cy="92075"/>
            </a:xfrm>
            <a:custGeom>
              <a:avLst/>
              <a:gdLst>
                <a:gd name="T0" fmla="*/ 15 w 30"/>
                <a:gd name="T1" fmla="*/ 28 h 28"/>
                <a:gd name="T2" fmla="*/ 15 w 30"/>
                <a:gd name="T3" fmla="*/ 28 h 28"/>
                <a:gd name="T4" fmla="*/ 12 w 30"/>
                <a:gd name="T5" fmla="*/ 28 h 28"/>
                <a:gd name="T6" fmla="*/ 2 w 30"/>
                <a:gd name="T7" fmla="*/ 11 h 28"/>
                <a:gd name="T8" fmla="*/ 15 w 30"/>
                <a:gd name="T9" fmla="*/ 0 h 28"/>
                <a:gd name="T10" fmla="*/ 18 w 30"/>
                <a:gd name="T11" fmla="*/ 0 h 28"/>
                <a:gd name="T12" fmla="*/ 27 w 30"/>
                <a:gd name="T13" fmla="*/ 7 h 28"/>
                <a:gd name="T14" fmla="*/ 29 w 30"/>
                <a:gd name="T15" fmla="*/ 17 h 28"/>
                <a:gd name="T16" fmla="*/ 15 w 30"/>
                <a:gd name="T17" fmla="*/ 28 h 28"/>
                <a:gd name="T18" fmla="*/ 15 w 30"/>
                <a:gd name="T19" fmla="*/ 3 h 28"/>
                <a:gd name="T20" fmla="*/ 4 w 30"/>
                <a:gd name="T21" fmla="*/ 12 h 28"/>
                <a:gd name="T22" fmla="*/ 13 w 30"/>
                <a:gd name="T23" fmla="*/ 25 h 28"/>
                <a:gd name="T24" fmla="*/ 26 w 30"/>
                <a:gd name="T25" fmla="*/ 16 h 28"/>
                <a:gd name="T26" fmla="*/ 25 w 30"/>
                <a:gd name="T27" fmla="*/ 8 h 28"/>
                <a:gd name="T28" fmla="*/ 18 w 30"/>
                <a:gd name="T29" fmla="*/ 3 h 28"/>
                <a:gd name="T30" fmla="*/ 15 w 30"/>
                <a:gd name="T3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28">
                  <a:moveTo>
                    <a:pt x="15" y="28"/>
                  </a:moveTo>
                  <a:cubicBezTo>
                    <a:pt x="15" y="28"/>
                    <a:pt x="15" y="28"/>
                    <a:pt x="15" y="28"/>
                  </a:cubicBezTo>
                  <a:cubicBezTo>
                    <a:pt x="14" y="28"/>
                    <a:pt x="13" y="28"/>
                    <a:pt x="12" y="28"/>
                  </a:cubicBezTo>
                  <a:cubicBezTo>
                    <a:pt x="5" y="26"/>
                    <a:pt x="0" y="18"/>
                    <a:pt x="2" y="11"/>
                  </a:cubicBezTo>
                  <a:cubicBezTo>
                    <a:pt x="3" y="5"/>
                    <a:pt x="9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2" y="1"/>
                    <a:pt x="25" y="3"/>
                    <a:pt x="27" y="7"/>
                  </a:cubicBezTo>
                  <a:cubicBezTo>
                    <a:pt x="29" y="10"/>
                    <a:pt x="30" y="13"/>
                    <a:pt x="29" y="17"/>
                  </a:cubicBezTo>
                  <a:cubicBezTo>
                    <a:pt x="28" y="24"/>
                    <a:pt x="22" y="28"/>
                    <a:pt x="15" y="28"/>
                  </a:cubicBezTo>
                  <a:close/>
                  <a:moveTo>
                    <a:pt x="15" y="3"/>
                  </a:moveTo>
                  <a:cubicBezTo>
                    <a:pt x="10" y="3"/>
                    <a:pt x="6" y="6"/>
                    <a:pt x="4" y="12"/>
                  </a:cubicBezTo>
                  <a:cubicBezTo>
                    <a:pt x="3" y="18"/>
                    <a:pt x="7" y="24"/>
                    <a:pt x="13" y="25"/>
                  </a:cubicBezTo>
                  <a:cubicBezTo>
                    <a:pt x="19" y="26"/>
                    <a:pt x="25" y="22"/>
                    <a:pt x="26" y="16"/>
                  </a:cubicBezTo>
                  <a:cubicBezTo>
                    <a:pt x="27" y="14"/>
                    <a:pt x="26" y="11"/>
                    <a:pt x="25" y="8"/>
                  </a:cubicBezTo>
                  <a:cubicBezTo>
                    <a:pt x="23" y="6"/>
                    <a:pt x="21" y="4"/>
                    <a:pt x="18" y="3"/>
                  </a:cubicBezTo>
                  <a:cubicBezTo>
                    <a:pt x="17" y="3"/>
                    <a:pt x="16" y="3"/>
                    <a:pt x="15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9" name="Freeform 2010"/>
            <p:cNvSpPr/>
            <p:nvPr/>
          </p:nvSpPr>
          <p:spPr bwMode="auto">
            <a:xfrm>
              <a:off x="2028825" y="5602288"/>
              <a:ext cx="401638" cy="230188"/>
            </a:xfrm>
            <a:custGeom>
              <a:avLst/>
              <a:gdLst>
                <a:gd name="T0" fmla="*/ 18 w 123"/>
                <a:gd name="T1" fmla="*/ 61 h 71"/>
                <a:gd name="T2" fmla="*/ 61 w 123"/>
                <a:gd name="T3" fmla="*/ 71 h 71"/>
                <a:gd name="T4" fmla="*/ 105 w 123"/>
                <a:gd name="T5" fmla="*/ 60 h 71"/>
                <a:gd name="T6" fmla="*/ 123 w 123"/>
                <a:gd name="T7" fmla="*/ 35 h 71"/>
                <a:gd name="T8" fmla="*/ 105 w 123"/>
                <a:gd name="T9" fmla="*/ 10 h 71"/>
                <a:gd name="T10" fmla="*/ 62 w 123"/>
                <a:gd name="T11" fmla="*/ 0 h 71"/>
                <a:gd name="T12" fmla="*/ 18 w 123"/>
                <a:gd name="T13" fmla="*/ 10 h 71"/>
                <a:gd name="T14" fmla="*/ 0 w 123"/>
                <a:gd name="T15" fmla="*/ 36 h 71"/>
                <a:gd name="T16" fmla="*/ 18 w 123"/>
                <a:gd name="T17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71">
                  <a:moveTo>
                    <a:pt x="18" y="61"/>
                  </a:moveTo>
                  <a:cubicBezTo>
                    <a:pt x="30" y="68"/>
                    <a:pt x="45" y="71"/>
                    <a:pt x="61" y="71"/>
                  </a:cubicBezTo>
                  <a:cubicBezTo>
                    <a:pt x="77" y="71"/>
                    <a:pt x="93" y="67"/>
                    <a:pt x="105" y="60"/>
                  </a:cubicBezTo>
                  <a:cubicBezTo>
                    <a:pt x="117" y="53"/>
                    <a:pt x="123" y="44"/>
                    <a:pt x="123" y="35"/>
                  </a:cubicBezTo>
                  <a:cubicBezTo>
                    <a:pt x="123" y="26"/>
                    <a:pt x="117" y="17"/>
                    <a:pt x="105" y="10"/>
                  </a:cubicBezTo>
                  <a:cubicBezTo>
                    <a:pt x="93" y="3"/>
                    <a:pt x="77" y="0"/>
                    <a:pt x="62" y="0"/>
                  </a:cubicBezTo>
                  <a:cubicBezTo>
                    <a:pt x="46" y="0"/>
                    <a:pt x="30" y="3"/>
                    <a:pt x="18" y="10"/>
                  </a:cubicBezTo>
                  <a:cubicBezTo>
                    <a:pt x="6" y="17"/>
                    <a:pt x="0" y="26"/>
                    <a:pt x="0" y="36"/>
                  </a:cubicBezTo>
                  <a:cubicBezTo>
                    <a:pt x="0" y="45"/>
                    <a:pt x="6" y="54"/>
                    <a:pt x="18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0" name="Freeform 2011"/>
            <p:cNvSpPr>
              <a:spLocks noEditPoints="1"/>
            </p:cNvSpPr>
            <p:nvPr/>
          </p:nvSpPr>
          <p:spPr bwMode="auto">
            <a:xfrm>
              <a:off x="2022475" y="5594350"/>
              <a:ext cx="411163" cy="241300"/>
            </a:xfrm>
            <a:custGeom>
              <a:avLst/>
              <a:gdLst>
                <a:gd name="T0" fmla="*/ 63 w 126"/>
                <a:gd name="T1" fmla="*/ 74 h 74"/>
                <a:gd name="T2" fmla="*/ 19 w 126"/>
                <a:gd name="T3" fmla="*/ 64 h 74"/>
                <a:gd name="T4" fmla="*/ 0 w 126"/>
                <a:gd name="T5" fmla="*/ 38 h 74"/>
                <a:gd name="T6" fmla="*/ 19 w 126"/>
                <a:gd name="T7" fmla="*/ 11 h 74"/>
                <a:gd name="T8" fmla="*/ 64 w 126"/>
                <a:gd name="T9" fmla="*/ 0 h 74"/>
                <a:gd name="T10" fmla="*/ 108 w 126"/>
                <a:gd name="T11" fmla="*/ 11 h 74"/>
                <a:gd name="T12" fmla="*/ 126 w 126"/>
                <a:gd name="T13" fmla="*/ 37 h 74"/>
                <a:gd name="T14" fmla="*/ 107 w 126"/>
                <a:gd name="T15" fmla="*/ 64 h 74"/>
                <a:gd name="T16" fmla="*/ 63 w 126"/>
                <a:gd name="T17" fmla="*/ 74 h 74"/>
                <a:gd name="T18" fmla="*/ 63 w 126"/>
                <a:gd name="T19" fmla="*/ 74 h 74"/>
                <a:gd name="T20" fmla="*/ 64 w 126"/>
                <a:gd name="T21" fmla="*/ 3 h 74"/>
                <a:gd name="T22" fmla="*/ 21 w 126"/>
                <a:gd name="T23" fmla="*/ 14 h 74"/>
                <a:gd name="T24" fmla="*/ 3 w 126"/>
                <a:gd name="T25" fmla="*/ 38 h 74"/>
                <a:gd name="T26" fmla="*/ 20 w 126"/>
                <a:gd name="T27" fmla="*/ 61 h 74"/>
                <a:gd name="T28" fmla="*/ 63 w 126"/>
                <a:gd name="T29" fmla="*/ 72 h 74"/>
                <a:gd name="T30" fmla="*/ 63 w 126"/>
                <a:gd name="T31" fmla="*/ 73 h 74"/>
                <a:gd name="T32" fmla="*/ 63 w 126"/>
                <a:gd name="T33" fmla="*/ 72 h 74"/>
                <a:gd name="T34" fmla="*/ 106 w 126"/>
                <a:gd name="T35" fmla="*/ 61 h 74"/>
                <a:gd name="T36" fmla="*/ 124 w 126"/>
                <a:gd name="T37" fmla="*/ 37 h 74"/>
                <a:gd name="T38" fmla="*/ 106 w 126"/>
                <a:gd name="T39" fmla="*/ 13 h 74"/>
                <a:gd name="T40" fmla="*/ 64 w 126"/>
                <a:gd name="T4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74">
                  <a:moveTo>
                    <a:pt x="63" y="74"/>
                  </a:moveTo>
                  <a:cubicBezTo>
                    <a:pt x="46" y="74"/>
                    <a:pt x="31" y="71"/>
                    <a:pt x="19" y="64"/>
                  </a:cubicBezTo>
                  <a:cubicBezTo>
                    <a:pt x="7" y="57"/>
                    <a:pt x="0" y="48"/>
                    <a:pt x="0" y="38"/>
                  </a:cubicBezTo>
                  <a:cubicBezTo>
                    <a:pt x="1" y="28"/>
                    <a:pt x="7" y="18"/>
                    <a:pt x="19" y="11"/>
                  </a:cubicBezTo>
                  <a:cubicBezTo>
                    <a:pt x="31" y="4"/>
                    <a:pt x="47" y="0"/>
                    <a:pt x="64" y="0"/>
                  </a:cubicBezTo>
                  <a:cubicBezTo>
                    <a:pt x="81" y="0"/>
                    <a:pt x="96" y="4"/>
                    <a:pt x="108" y="11"/>
                  </a:cubicBezTo>
                  <a:cubicBezTo>
                    <a:pt x="120" y="18"/>
                    <a:pt x="126" y="27"/>
                    <a:pt x="126" y="37"/>
                  </a:cubicBezTo>
                  <a:cubicBezTo>
                    <a:pt x="126" y="47"/>
                    <a:pt x="120" y="57"/>
                    <a:pt x="107" y="64"/>
                  </a:cubicBezTo>
                  <a:cubicBezTo>
                    <a:pt x="95" y="70"/>
                    <a:pt x="80" y="74"/>
                    <a:pt x="63" y="74"/>
                  </a:cubicBezTo>
                  <a:cubicBezTo>
                    <a:pt x="63" y="74"/>
                    <a:pt x="63" y="74"/>
                    <a:pt x="63" y="74"/>
                  </a:cubicBezTo>
                  <a:close/>
                  <a:moveTo>
                    <a:pt x="64" y="3"/>
                  </a:moveTo>
                  <a:cubicBezTo>
                    <a:pt x="48" y="3"/>
                    <a:pt x="32" y="7"/>
                    <a:pt x="21" y="14"/>
                  </a:cubicBezTo>
                  <a:cubicBezTo>
                    <a:pt x="10" y="20"/>
                    <a:pt x="3" y="29"/>
                    <a:pt x="3" y="38"/>
                  </a:cubicBezTo>
                  <a:cubicBezTo>
                    <a:pt x="3" y="47"/>
                    <a:pt x="9" y="55"/>
                    <a:pt x="20" y="61"/>
                  </a:cubicBezTo>
                  <a:cubicBezTo>
                    <a:pt x="32" y="68"/>
                    <a:pt x="47" y="72"/>
                    <a:pt x="63" y="72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79" y="71"/>
                    <a:pt x="95" y="68"/>
                    <a:pt x="106" y="61"/>
                  </a:cubicBezTo>
                  <a:cubicBezTo>
                    <a:pt x="117" y="55"/>
                    <a:pt x="123" y="46"/>
                    <a:pt x="124" y="37"/>
                  </a:cubicBezTo>
                  <a:cubicBezTo>
                    <a:pt x="124" y="28"/>
                    <a:pt x="118" y="20"/>
                    <a:pt x="106" y="13"/>
                  </a:cubicBezTo>
                  <a:cubicBezTo>
                    <a:pt x="95" y="7"/>
                    <a:pt x="80" y="3"/>
                    <a:pt x="64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1" name="Freeform 2012"/>
            <p:cNvSpPr/>
            <p:nvPr/>
          </p:nvSpPr>
          <p:spPr bwMode="auto">
            <a:xfrm>
              <a:off x="2189163" y="4762500"/>
              <a:ext cx="80963" cy="955675"/>
            </a:xfrm>
            <a:custGeom>
              <a:avLst/>
              <a:gdLst>
                <a:gd name="T0" fmla="*/ 4 w 25"/>
                <a:gd name="T1" fmla="*/ 290 h 293"/>
                <a:gd name="T2" fmla="*/ 12 w 25"/>
                <a:gd name="T3" fmla="*/ 293 h 293"/>
                <a:gd name="T4" fmla="*/ 21 w 25"/>
                <a:gd name="T5" fmla="*/ 290 h 293"/>
                <a:gd name="T6" fmla="*/ 25 w 25"/>
                <a:gd name="T7" fmla="*/ 285 h 293"/>
                <a:gd name="T8" fmla="*/ 21 w 25"/>
                <a:gd name="T9" fmla="*/ 2 h 293"/>
                <a:gd name="T10" fmla="*/ 12 w 25"/>
                <a:gd name="T11" fmla="*/ 0 h 293"/>
                <a:gd name="T12" fmla="*/ 4 w 25"/>
                <a:gd name="T13" fmla="*/ 2 h 293"/>
                <a:gd name="T14" fmla="*/ 0 w 25"/>
                <a:gd name="T15" fmla="*/ 285 h 293"/>
                <a:gd name="T16" fmla="*/ 4 w 25"/>
                <a:gd name="T17" fmla="*/ 2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93">
                  <a:moveTo>
                    <a:pt x="4" y="290"/>
                  </a:moveTo>
                  <a:cubicBezTo>
                    <a:pt x="6" y="292"/>
                    <a:pt x="9" y="293"/>
                    <a:pt x="12" y="293"/>
                  </a:cubicBezTo>
                  <a:cubicBezTo>
                    <a:pt x="15" y="293"/>
                    <a:pt x="19" y="292"/>
                    <a:pt x="21" y="290"/>
                  </a:cubicBezTo>
                  <a:cubicBezTo>
                    <a:pt x="24" y="289"/>
                    <a:pt x="25" y="287"/>
                    <a:pt x="25" y="285"/>
                  </a:cubicBezTo>
                  <a:cubicBezTo>
                    <a:pt x="25" y="284"/>
                    <a:pt x="24" y="3"/>
                    <a:pt x="21" y="2"/>
                  </a:cubicBezTo>
                  <a:cubicBezTo>
                    <a:pt x="19" y="1"/>
                    <a:pt x="16" y="0"/>
                    <a:pt x="12" y="0"/>
                  </a:cubicBezTo>
                  <a:cubicBezTo>
                    <a:pt x="9" y="0"/>
                    <a:pt x="6" y="1"/>
                    <a:pt x="4" y="2"/>
                  </a:cubicBezTo>
                  <a:cubicBezTo>
                    <a:pt x="1" y="3"/>
                    <a:pt x="0" y="284"/>
                    <a:pt x="0" y="285"/>
                  </a:cubicBezTo>
                  <a:cubicBezTo>
                    <a:pt x="0" y="287"/>
                    <a:pt x="1" y="289"/>
                    <a:pt x="4" y="2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2" name="Freeform 2013"/>
            <p:cNvSpPr>
              <a:spLocks noEditPoints="1"/>
            </p:cNvSpPr>
            <p:nvPr/>
          </p:nvSpPr>
          <p:spPr bwMode="auto">
            <a:xfrm>
              <a:off x="2185988" y="4756150"/>
              <a:ext cx="87313" cy="966788"/>
            </a:xfrm>
            <a:custGeom>
              <a:avLst/>
              <a:gdLst>
                <a:gd name="T0" fmla="*/ 13 w 27"/>
                <a:gd name="T1" fmla="*/ 296 h 296"/>
                <a:gd name="T2" fmla="*/ 13 w 27"/>
                <a:gd name="T3" fmla="*/ 296 h 296"/>
                <a:gd name="T4" fmla="*/ 4 w 27"/>
                <a:gd name="T5" fmla="*/ 294 h 296"/>
                <a:gd name="T6" fmla="*/ 0 w 27"/>
                <a:gd name="T7" fmla="*/ 287 h 296"/>
                <a:gd name="T8" fmla="*/ 4 w 27"/>
                <a:gd name="T9" fmla="*/ 3 h 296"/>
                <a:gd name="T10" fmla="*/ 13 w 27"/>
                <a:gd name="T11" fmla="*/ 0 h 296"/>
                <a:gd name="T12" fmla="*/ 23 w 27"/>
                <a:gd name="T13" fmla="*/ 3 h 296"/>
                <a:gd name="T14" fmla="*/ 26 w 27"/>
                <a:gd name="T15" fmla="*/ 145 h 296"/>
                <a:gd name="T16" fmla="*/ 27 w 27"/>
                <a:gd name="T17" fmla="*/ 287 h 296"/>
                <a:gd name="T18" fmla="*/ 23 w 27"/>
                <a:gd name="T19" fmla="*/ 294 h 296"/>
                <a:gd name="T20" fmla="*/ 13 w 27"/>
                <a:gd name="T21" fmla="*/ 296 h 296"/>
                <a:gd name="T22" fmla="*/ 6 w 27"/>
                <a:gd name="T23" fmla="*/ 5 h 296"/>
                <a:gd name="T24" fmla="*/ 2 w 27"/>
                <a:gd name="T25" fmla="*/ 287 h 296"/>
                <a:gd name="T26" fmla="*/ 5 w 27"/>
                <a:gd name="T27" fmla="*/ 291 h 296"/>
                <a:gd name="T28" fmla="*/ 13 w 27"/>
                <a:gd name="T29" fmla="*/ 293 h 296"/>
                <a:gd name="T30" fmla="*/ 13 w 27"/>
                <a:gd name="T31" fmla="*/ 295 h 296"/>
                <a:gd name="T32" fmla="*/ 13 w 27"/>
                <a:gd name="T33" fmla="*/ 293 h 296"/>
                <a:gd name="T34" fmla="*/ 21 w 27"/>
                <a:gd name="T35" fmla="*/ 291 h 296"/>
                <a:gd name="T36" fmla="*/ 24 w 27"/>
                <a:gd name="T37" fmla="*/ 287 h 296"/>
                <a:gd name="T38" fmla="*/ 21 w 27"/>
                <a:gd name="T39" fmla="*/ 5 h 296"/>
                <a:gd name="T40" fmla="*/ 13 w 27"/>
                <a:gd name="T41" fmla="*/ 3 h 296"/>
                <a:gd name="T42" fmla="*/ 6 w 27"/>
                <a:gd name="T43" fmla="*/ 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296">
                  <a:moveTo>
                    <a:pt x="13" y="296"/>
                  </a:moveTo>
                  <a:cubicBezTo>
                    <a:pt x="13" y="296"/>
                    <a:pt x="13" y="296"/>
                    <a:pt x="13" y="296"/>
                  </a:cubicBezTo>
                  <a:cubicBezTo>
                    <a:pt x="10" y="296"/>
                    <a:pt x="6" y="295"/>
                    <a:pt x="4" y="294"/>
                  </a:cubicBezTo>
                  <a:cubicBezTo>
                    <a:pt x="1" y="292"/>
                    <a:pt x="0" y="290"/>
                    <a:pt x="0" y="287"/>
                  </a:cubicBezTo>
                  <a:cubicBezTo>
                    <a:pt x="1" y="5"/>
                    <a:pt x="3" y="3"/>
                    <a:pt x="4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4" y="3"/>
                    <a:pt x="25" y="4"/>
                    <a:pt x="26" y="145"/>
                  </a:cubicBezTo>
                  <a:cubicBezTo>
                    <a:pt x="27" y="217"/>
                    <a:pt x="27" y="287"/>
                    <a:pt x="27" y="287"/>
                  </a:cubicBezTo>
                  <a:cubicBezTo>
                    <a:pt x="27" y="290"/>
                    <a:pt x="26" y="292"/>
                    <a:pt x="23" y="294"/>
                  </a:cubicBezTo>
                  <a:cubicBezTo>
                    <a:pt x="20" y="295"/>
                    <a:pt x="17" y="296"/>
                    <a:pt x="13" y="296"/>
                  </a:cubicBezTo>
                  <a:close/>
                  <a:moveTo>
                    <a:pt x="6" y="5"/>
                  </a:moveTo>
                  <a:cubicBezTo>
                    <a:pt x="4" y="17"/>
                    <a:pt x="3" y="212"/>
                    <a:pt x="2" y="287"/>
                  </a:cubicBezTo>
                  <a:cubicBezTo>
                    <a:pt x="2" y="289"/>
                    <a:pt x="3" y="290"/>
                    <a:pt x="5" y="291"/>
                  </a:cubicBezTo>
                  <a:cubicBezTo>
                    <a:pt x="7" y="292"/>
                    <a:pt x="10" y="293"/>
                    <a:pt x="13" y="293"/>
                  </a:cubicBezTo>
                  <a:cubicBezTo>
                    <a:pt x="13" y="295"/>
                    <a:pt x="13" y="295"/>
                    <a:pt x="13" y="295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16" y="293"/>
                    <a:pt x="19" y="292"/>
                    <a:pt x="21" y="291"/>
                  </a:cubicBezTo>
                  <a:cubicBezTo>
                    <a:pt x="23" y="290"/>
                    <a:pt x="24" y="289"/>
                    <a:pt x="24" y="287"/>
                  </a:cubicBezTo>
                  <a:cubicBezTo>
                    <a:pt x="24" y="285"/>
                    <a:pt x="23" y="19"/>
                    <a:pt x="21" y="5"/>
                  </a:cubicBezTo>
                  <a:cubicBezTo>
                    <a:pt x="19" y="4"/>
                    <a:pt x="16" y="3"/>
                    <a:pt x="13" y="3"/>
                  </a:cubicBezTo>
                  <a:cubicBezTo>
                    <a:pt x="11" y="3"/>
                    <a:pt x="8" y="4"/>
                    <a:pt x="6" y="5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3" name="Freeform 2014"/>
            <p:cNvSpPr/>
            <p:nvPr/>
          </p:nvSpPr>
          <p:spPr bwMode="auto">
            <a:xfrm>
              <a:off x="2220913" y="4783138"/>
              <a:ext cx="441325" cy="146050"/>
            </a:xfrm>
            <a:custGeom>
              <a:avLst/>
              <a:gdLst>
                <a:gd name="T0" fmla="*/ 71 w 135"/>
                <a:gd name="T1" fmla="*/ 8 h 45"/>
                <a:gd name="T2" fmla="*/ 2 w 135"/>
                <a:gd name="T3" fmla="*/ 8 h 45"/>
                <a:gd name="T4" fmla="*/ 64 w 135"/>
                <a:gd name="T5" fmla="*/ 37 h 45"/>
                <a:gd name="T6" fmla="*/ 133 w 135"/>
                <a:gd name="T7" fmla="*/ 38 h 45"/>
                <a:gd name="T8" fmla="*/ 71 w 135"/>
                <a:gd name="T9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5">
                  <a:moveTo>
                    <a:pt x="71" y="8"/>
                  </a:moveTo>
                  <a:cubicBezTo>
                    <a:pt x="35" y="0"/>
                    <a:pt x="4" y="0"/>
                    <a:pt x="2" y="8"/>
                  </a:cubicBezTo>
                  <a:cubicBezTo>
                    <a:pt x="0" y="16"/>
                    <a:pt x="28" y="29"/>
                    <a:pt x="64" y="37"/>
                  </a:cubicBezTo>
                  <a:cubicBezTo>
                    <a:pt x="100" y="45"/>
                    <a:pt x="131" y="45"/>
                    <a:pt x="133" y="38"/>
                  </a:cubicBezTo>
                  <a:cubicBezTo>
                    <a:pt x="135" y="30"/>
                    <a:pt x="107" y="17"/>
                    <a:pt x="7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4" name="Freeform 2015"/>
            <p:cNvSpPr>
              <a:spLocks noEditPoints="1"/>
            </p:cNvSpPr>
            <p:nvPr/>
          </p:nvSpPr>
          <p:spPr bwMode="auto">
            <a:xfrm>
              <a:off x="2220913" y="4786313"/>
              <a:ext cx="441325" cy="142875"/>
            </a:xfrm>
            <a:custGeom>
              <a:avLst/>
              <a:gdLst>
                <a:gd name="T0" fmla="*/ 112 w 135"/>
                <a:gd name="T1" fmla="*/ 44 h 44"/>
                <a:gd name="T2" fmla="*/ 112 w 135"/>
                <a:gd name="T3" fmla="*/ 44 h 44"/>
                <a:gd name="T4" fmla="*/ 64 w 135"/>
                <a:gd name="T5" fmla="*/ 37 h 44"/>
                <a:gd name="T6" fmla="*/ 18 w 135"/>
                <a:gd name="T7" fmla="*/ 23 h 44"/>
                <a:gd name="T8" fmla="*/ 1 w 135"/>
                <a:gd name="T9" fmla="*/ 7 h 44"/>
                <a:gd name="T10" fmla="*/ 23 w 135"/>
                <a:gd name="T11" fmla="*/ 0 h 44"/>
                <a:gd name="T12" fmla="*/ 71 w 135"/>
                <a:gd name="T13" fmla="*/ 6 h 44"/>
                <a:gd name="T14" fmla="*/ 117 w 135"/>
                <a:gd name="T15" fmla="*/ 21 h 44"/>
                <a:gd name="T16" fmla="*/ 134 w 135"/>
                <a:gd name="T17" fmla="*/ 37 h 44"/>
                <a:gd name="T18" fmla="*/ 112 w 135"/>
                <a:gd name="T19" fmla="*/ 44 h 44"/>
                <a:gd name="T20" fmla="*/ 23 w 135"/>
                <a:gd name="T21" fmla="*/ 3 h 44"/>
                <a:gd name="T22" fmla="*/ 4 w 135"/>
                <a:gd name="T23" fmla="*/ 7 h 44"/>
                <a:gd name="T24" fmla="*/ 20 w 135"/>
                <a:gd name="T25" fmla="*/ 20 h 44"/>
                <a:gd name="T26" fmla="*/ 65 w 135"/>
                <a:gd name="T27" fmla="*/ 35 h 44"/>
                <a:gd name="T28" fmla="*/ 112 w 135"/>
                <a:gd name="T29" fmla="*/ 41 h 44"/>
                <a:gd name="T30" fmla="*/ 131 w 135"/>
                <a:gd name="T31" fmla="*/ 36 h 44"/>
                <a:gd name="T32" fmla="*/ 115 w 135"/>
                <a:gd name="T33" fmla="*/ 23 h 44"/>
                <a:gd name="T34" fmla="*/ 70 w 135"/>
                <a:gd name="T35" fmla="*/ 9 h 44"/>
                <a:gd name="T36" fmla="*/ 23 w 135"/>
                <a:gd name="T3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5" h="44">
                  <a:moveTo>
                    <a:pt x="112" y="44"/>
                  </a:moveTo>
                  <a:cubicBezTo>
                    <a:pt x="112" y="44"/>
                    <a:pt x="112" y="44"/>
                    <a:pt x="112" y="44"/>
                  </a:cubicBezTo>
                  <a:cubicBezTo>
                    <a:pt x="99" y="44"/>
                    <a:pt x="82" y="41"/>
                    <a:pt x="64" y="37"/>
                  </a:cubicBezTo>
                  <a:cubicBezTo>
                    <a:pt x="46" y="33"/>
                    <a:pt x="30" y="28"/>
                    <a:pt x="18" y="23"/>
                  </a:cubicBezTo>
                  <a:cubicBezTo>
                    <a:pt x="6" y="17"/>
                    <a:pt x="0" y="11"/>
                    <a:pt x="1" y="7"/>
                  </a:cubicBezTo>
                  <a:cubicBezTo>
                    <a:pt x="2" y="2"/>
                    <a:pt x="9" y="0"/>
                    <a:pt x="23" y="0"/>
                  </a:cubicBezTo>
                  <a:cubicBezTo>
                    <a:pt x="36" y="0"/>
                    <a:pt x="53" y="2"/>
                    <a:pt x="71" y="6"/>
                  </a:cubicBezTo>
                  <a:cubicBezTo>
                    <a:pt x="89" y="10"/>
                    <a:pt x="105" y="15"/>
                    <a:pt x="117" y="21"/>
                  </a:cubicBezTo>
                  <a:cubicBezTo>
                    <a:pt x="129" y="27"/>
                    <a:pt x="135" y="32"/>
                    <a:pt x="134" y="37"/>
                  </a:cubicBezTo>
                  <a:cubicBezTo>
                    <a:pt x="133" y="41"/>
                    <a:pt x="126" y="44"/>
                    <a:pt x="112" y="44"/>
                  </a:cubicBezTo>
                  <a:close/>
                  <a:moveTo>
                    <a:pt x="23" y="3"/>
                  </a:moveTo>
                  <a:cubicBezTo>
                    <a:pt x="9" y="3"/>
                    <a:pt x="4" y="5"/>
                    <a:pt x="4" y="7"/>
                  </a:cubicBezTo>
                  <a:cubicBezTo>
                    <a:pt x="3" y="10"/>
                    <a:pt x="7" y="14"/>
                    <a:pt x="20" y="20"/>
                  </a:cubicBezTo>
                  <a:cubicBezTo>
                    <a:pt x="31" y="26"/>
                    <a:pt x="47" y="31"/>
                    <a:pt x="65" y="35"/>
                  </a:cubicBezTo>
                  <a:cubicBezTo>
                    <a:pt x="82" y="39"/>
                    <a:pt x="99" y="41"/>
                    <a:pt x="112" y="41"/>
                  </a:cubicBezTo>
                  <a:cubicBezTo>
                    <a:pt x="126" y="41"/>
                    <a:pt x="131" y="38"/>
                    <a:pt x="131" y="36"/>
                  </a:cubicBezTo>
                  <a:cubicBezTo>
                    <a:pt x="132" y="34"/>
                    <a:pt x="128" y="29"/>
                    <a:pt x="115" y="23"/>
                  </a:cubicBezTo>
                  <a:cubicBezTo>
                    <a:pt x="104" y="18"/>
                    <a:pt x="88" y="13"/>
                    <a:pt x="70" y="9"/>
                  </a:cubicBezTo>
                  <a:cubicBezTo>
                    <a:pt x="53" y="5"/>
                    <a:pt x="36" y="3"/>
                    <a:pt x="23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5" name="Freeform 2016"/>
            <p:cNvSpPr/>
            <p:nvPr/>
          </p:nvSpPr>
          <p:spPr bwMode="auto">
            <a:xfrm>
              <a:off x="1866900" y="4805363"/>
              <a:ext cx="334963" cy="355600"/>
            </a:xfrm>
            <a:custGeom>
              <a:avLst/>
              <a:gdLst>
                <a:gd name="T0" fmla="*/ 63 w 103"/>
                <a:gd name="T1" fmla="*/ 64 h 109"/>
                <a:gd name="T2" fmla="*/ 97 w 103"/>
                <a:gd name="T3" fmla="*/ 5 h 109"/>
                <a:gd name="T4" fmla="*/ 41 w 103"/>
                <a:gd name="T5" fmla="*/ 44 h 109"/>
                <a:gd name="T6" fmla="*/ 6 w 103"/>
                <a:gd name="T7" fmla="*/ 104 h 109"/>
                <a:gd name="T8" fmla="*/ 63 w 103"/>
                <a:gd name="T9" fmla="*/ 6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9">
                  <a:moveTo>
                    <a:pt x="63" y="64"/>
                  </a:moveTo>
                  <a:cubicBezTo>
                    <a:pt x="88" y="37"/>
                    <a:pt x="103" y="11"/>
                    <a:pt x="97" y="5"/>
                  </a:cubicBezTo>
                  <a:cubicBezTo>
                    <a:pt x="91" y="0"/>
                    <a:pt x="66" y="17"/>
                    <a:pt x="41" y="44"/>
                  </a:cubicBezTo>
                  <a:cubicBezTo>
                    <a:pt x="16" y="72"/>
                    <a:pt x="0" y="98"/>
                    <a:pt x="6" y="104"/>
                  </a:cubicBezTo>
                  <a:cubicBezTo>
                    <a:pt x="12" y="109"/>
                    <a:pt x="38" y="91"/>
                    <a:pt x="63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6" name="Freeform 2017"/>
            <p:cNvSpPr>
              <a:spLocks noEditPoints="1"/>
            </p:cNvSpPr>
            <p:nvPr/>
          </p:nvSpPr>
          <p:spPr bwMode="auto">
            <a:xfrm>
              <a:off x="1858963" y="4814888"/>
              <a:ext cx="333375" cy="336550"/>
            </a:xfrm>
            <a:custGeom>
              <a:avLst/>
              <a:gdLst>
                <a:gd name="T0" fmla="*/ 11 w 102"/>
                <a:gd name="T1" fmla="*/ 103 h 103"/>
                <a:gd name="T2" fmla="*/ 11 w 102"/>
                <a:gd name="T3" fmla="*/ 103 h 103"/>
                <a:gd name="T4" fmla="*/ 7 w 102"/>
                <a:gd name="T5" fmla="*/ 102 h 103"/>
                <a:gd name="T6" fmla="*/ 42 w 102"/>
                <a:gd name="T7" fmla="*/ 40 h 103"/>
                <a:gd name="T8" fmla="*/ 96 w 102"/>
                <a:gd name="T9" fmla="*/ 0 h 103"/>
                <a:gd name="T10" fmla="*/ 100 w 102"/>
                <a:gd name="T11" fmla="*/ 1 h 103"/>
                <a:gd name="T12" fmla="*/ 102 w 102"/>
                <a:gd name="T13" fmla="*/ 5 h 103"/>
                <a:gd name="T14" fmla="*/ 66 w 102"/>
                <a:gd name="T15" fmla="*/ 62 h 103"/>
                <a:gd name="T16" fmla="*/ 11 w 102"/>
                <a:gd name="T17" fmla="*/ 103 h 103"/>
                <a:gd name="T18" fmla="*/ 96 w 102"/>
                <a:gd name="T19" fmla="*/ 3 h 103"/>
                <a:gd name="T20" fmla="*/ 44 w 102"/>
                <a:gd name="T21" fmla="*/ 42 h 103"/>
                <a:gd name="T22" fmla="*/ 9 w 102"/>
                <a:gd name="T23" fmla="*/ 100 h 103"/>
                <a:gd name="T24" fmla="*/ 11 w 102"/>
                <a:gd name="T25" fmla="*/ 100 h 103"/>
                <a:gd name="T26" fmla="*/ 64 w 102"/>
                <a:gd name="T27" fmla="*/ 60 h 103"/>
                <a:gd name="T28" fmla="*/ 99 w 102"/>
                <a:gd name="T29" fmla="*/ 6 h 103"/>
                <a:gd name="T30" fmla="*/ 98 w 102"/>
                <a:gd name="T31" fmla="*/ 3 h 103"/>
                <a:gd name="T32" fmla="*/ 96 w 102"/>
                <a:gd name="T33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03">
                  <a:moveTo>
                    <a:pt x="11" y="10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10" y="103"/>
                    <a:pt x="8" y="102"/>
                    <a:pt x="7" y="102"/>
                  </a:cubicBezTo>
                  <a:cubicBezTo>
                    <a:pt x="0" y="94"/>
                    <a:pt x="20" y="65"/>
                    <a:pt x="42" y="40"/>
                  </a:cubicBezTo>
                  <a:cubicBezTo>
                    <a:pt x="64" y="17"/>
                    <a:pt x="87" y="0"/>
                    <a:pt x="96" y="0"/>
                  </a:cubicBezTo>
                  <a:cubicBezTo>
                    <a:pt x="98" y="0"/>
                    <a:pt x="99" y="0"/>
                    <a:pt x="100" y="1"/>
                  </a:cubicBezTo>
                  <a:cubicBezTo>
                    <a:pt x="101" y="2"/>
                    <a:pt x="102" y="4"/>
                    <a:pt x="102" y="5"/>
                  </a:cubicBezTo>
                  <a:cubicBezTo>
                    <a:pt x="102" y="15"/>
                    <a:pt x="87" y="39"/>
                    <a:pt x="66" y="62"/>
                  </a:cubicBezTo>
                  <a:cubicBezTo>
                    <a:pt x="44" y="86"/>
                    <a:pt x="21" y="103"/>
                    <a:pt x="11" y="103"/>
                  </a:cubicBezTo>
                  <a:close/>
                  <a:moveTo>
                    <a:pt x="96" y="3"/>
                  </a:moveTo>
                  <a:cubicBezTo>
                    <a:pt x="88" y="3"/>
                    <a:pt x="65" y="20"/>
                    <a:pt x="44" y="42"/>
                  </a:cubicBezTo>
                  <a:cubicBezTo>
                    <a:pt x="18" y="71"/>
                    <a:pt x="5" y="95"/>
                    <a:pt x="9" y="100"/>
                  </a:cubicBezTo>
                  <a:cubicBezTo>
                    <a:pt x="10" y="100"/>
                    <a:pt x="11" y="100"/>
                    <a:pt x="11" y="100"/>
                  </a:cubicBezTo>
                  <a:cubicBezTo>
                    <a:pt x="20" y="100"/>
                    <a:pt x="43" y="83"/>
                    <a:pt x="64" y="60"/>
                  </a:cubicBezTo>
                  <a:cubicBezTo>
                    <a:pt x="87" y="35"/>
                    <a:pt x="100" y="13"/>
                    <a:pt x="99" y="6"/>
                  </a:cubicBezTo>
                  <a:cubicBezTo>
                    <a:pt x="99" y="4"/>
                    <a:pt x="99" y="4"/>
                    <a:pt x="98" y="3"/>
                  </a:cubicBezTo>
                  <a:cubicBezTo>
                    <a:pt x="98" y="3"/>
                    <a:pt x="97" y="3"/>
                    <a:pt x="96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7" name="Freeform 2018"/>
            <p:cNvSpPr/>
            <p:nvPr/>
          </p:nvSpPr>
          <p:spPr bwMode="auto">
            <a:xfrm>
              <a:off x="2038350" y="4351338"/>
              <a:ext cx="179388" cy="431800"/>
            </a:xfrm>
            <a:custGeom>
              <a:avLst/>
              <a:gdLst>
                <a:gd name="T0" fmla="*/ 14 w 55"/>
                <a:gd name="T1" fmla="*/ 70 h 132"/>
                <a:gd name="T2" fmla="*/ 48 w 55"/>
                <a:gd name="T3" fmla="*/ 130 h 132"/>
                <a:gd name="T4" fmla="*/ 42 w 55"/>
                <a:gd name="T5" fmla="*/ 62 h 132"/>
                <a:gd name="T6" fmla="*/ 8 w 55"/>
                <a:gd name="T7" fmla="*/ 2 h 132"/>
                <a:gd name="T8" fmla="*/ 14 w 55"/>
                <a:gd name="T9" fmla="*/ 7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32">
                  <a:moveTo>
                    <a:pt x="14" y="70"/>
                  </a:moveTo>
                  <a:cubicBezTo>
                    <a:pt x="25" y="106"/>
                    <a:pt x="40" y="132"/>
                    <a:pt x="48" y="130"/>
                  </a:cubicBezTo>
                  <a:cubicBezTo>
                    <a:pt x="55" y="128"/>
                    <a:pt x="53" y="97"/>
                    <a:pt x="42" y="62"/>
                  </a:cubicBezTo>
                  <a:cubicBezTo>
                    <a:pt x="31" y="26"/>
                    <a:pt x="16" y="0"/>
                    <a:pt x="8" y="2"/>
                  </a:cubicBezTo>
                  <a:cubicBezTo>
                    <a:pt x="0" y="5"/>
                    <a:pt x="3" y="35"/>
                    <a:pt x="14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8" name="Freeform 2019"/>
            <p:cNvSpPr>
              <a:spLocks noEditPoints="1"/>
            </p:cNvSpPr>
            <p:nvPr/>
          </p:nvSpPr>
          <p:spPr bwMode="auto">
            <a:xfrm>
              <a:off x="2041525" y="4354513"/>
              <a:ext cx="185738" cy="428625"/>
            </a:xfrm>
            <a:custGeom>
              <a:avLst/>
              <a:gdLst>
                <a:gd name="T0" fmla="*/ 46 w 57"/>
                <a:gd name="T1" fmla="*/ 131 h 131"/>
                <a:gd name="T2" fmla="*/ 46 w 57"/>
                <a:gd name="T3" fmla="*/ 131 h 131"/>
                <a:gd name="T4" fmla="*/ 11 w 57"/>
                <a:gd name="T5" fmla="*/ 70 h 131"/>
                <a:gd name="T6" fmla="*/ 1 w 57"/>
                <a:gd name="T7" fmla="*/ 23 h 131"/>
                <a:gd name="T8" fmla="*/ 6 w 57"/>
                <a:gd name="T9" fmla="*/ 0 h 131"/>
                <a:gd name="T10" fmla="*/ 8 w 57"/>
                <a:gd name="T11" fmla="*/ 0 h 131"/>
                <a:gd name="T12" fmla="*/ 42 w 57"/>
                <a:gd name="T13" fmla="*/ 60 h 131"/>
                <a:gd name="T14" fmla="*/ 47 w 57"/>
                <a:gd name="T15" fmla="*/ 130 h 131"/>
                <a:gd name="T16" fmla="*/ 46 w 57"/>
                <a:gd name="T17" fmla="*/ 131 h 131"/>
                <a:gd name="T18" fmla="*/ 8 w 57"/>
                <a:gd name="T19" fmla="*/ 2 h 131"/>
                <a:gd name="T20" fmla="*/ 7 w 57"/>
                <a:gd name="T21" fmla="*/ 2 h 131"/>
                <a:gd name="T22" fmla="*/ 4 w 57"/>
                <a:gd name="T23" fmla="*/ 23 h 131"/>
                <a:gd name="T24" fmla="*/ 14 w 57"/>
                <a:gd name="T25" fmla="*/ 69 h 131"/>
                <a:gd name="T26" fmla="*/ 46 w 57"/>
                <a:gd name="T27" fmla="*/ 128 h 131"/>
                <a:gd name="T28" fmla="*/ 46 w 57"/>
                <a:gd name="T29" fmla="*/ 128 h 131"/>
                <a:gd name="T30" fmla="*/ 46 w 57"/>
                <a:gd name="T31" fmla="*/ 128 h 131"/>
                <a:gd name="T32" fmla="*/ 39 w 57"/>
                <a:gd name="T33" fmla="*/ 61 h 131"/>
                <a:gd name="T34" fmla="*/ 8 w 57"/>
                <a:gd name="T35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131">
                  <a:moveTo>
                    <a:pt x="46" y="131"/>
                  </a:moveTo>
                  <a:cubicBezTo>
                    <a:pt x="46" y="131"/>
                    <a:pt x="46" y="131"/>
                    <a:pt x="46" y="131"/>
                  </a:cubicBezTo>
                  <a:cubicBezTo>
                    <a:pt x="35" y="131"/>
                    <a:pt x="21" y="100"/>
                    <a:pt x="11" y="70"/>
                  </a:cubicBezTo>
                  <a:cubicBezTo>
                    <a:pt x="6" y="53"/>
                    <a:pt x="3" y="36"/>
                    <a:pt x="1" y="23"/>
                  </a:cubicBezTo>
                  <a:cubicBezTo>
                    <a:pt x="0" y="9"/>
                    <a:pt x="2" y="1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18" y="0"/>
                    <a:pt x="33" y="30"/>
                    <a:pt x="42" y="60"/>
                  </a:cubicBezTo>
                  <a:cubicBezTo>
                    <a:pt x="52" y="92"/>
                    <a:pt x="57" y="127"/>
                    <a:pt x="47" y="130"/>
                  </a:cubicBezTo>
                  <a:cubicBezTo>
                    <a:pt x="47" y="131"/>
                    <a:pt x="46" y="131"/>
                    <a:pt x="46" y="131"/>
                  </a:cubicBezTo>
                  <a:close/>
                  <a:moveTo>
                    <a:pt x="8" y="2"/>
                  </a:moveTo>
                  <a:cubicBezTo>
                    <a:pt x="8" y="2"/>
                    <a:pt x="7" y="2"/>
                    <a:pt x="7" y="2"/>
                  </a:cubicBezTo>
                  <a:cubicBezTo>
                    <a:pt x="5" y="3"/>
                    <a:pt x="3" y="9"/>
                    <a:pt x="4" y="23"/>
                  </a:cubicBezTo>
                  <a:cubicBezTo>
                    <a:pt x="5" y="36"/>
                    <a:pt x="9" y="52"/>
                    <a:pt x="14" y="69"/>
                  </a:cubicBezTo>
                  <a:cubicBezTo>
                    <a:pt x="25" y="104"/>
                    <a:pt x="39" y="128"/>
                    <a:pt x="46" y="128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52" y="126"/>
                    <a:pt x="51" y="98"/>
                    <a:pt x="39" y="61"/>
                  </a:cubicBezTo>
                  <a:cubicBezTo>
                    <a:pt x="28" y="26"/>
                    <a:pt x="14" y="2"/>
                    <a:pt x="8" y="2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89" name="Freeform 2020"/>
            <p:cNvSpPr/>
            <p:nvPr/>
          </p:nvSpPr>
          <p:spPr bwMode="auto">
            <a:xfrm>
              <a:off x="2155825" y="4756150"/>
              <a:ext cx="92075" cy="92075"/>
            </a:xfrm>
            <a:custGeom>
              <a:avLst/>
              <a:gdLst>
                <a:gd name="T0" fmla="*/ 17 w 28"/>
                <a:gd name="T1" fmla="*/ 2 h 28"/>
                <a:gd name="T2" fmla="*/ 2 w 28"/>
                <a:gd name="T3" fmla="*/ 11 h 28"/>
                <a:gd name="T4" fmla="*/ 11 w 28"/>
                <a:gd name="T5" fmla="*/ 26 h 28"/>
                <a:gd name="T6" fmla="*/ 26 w 28"/>
                <a:gd name="T7" fmla="*/ 17 h 28"/>
                <a:gd name="T8" fmla="*/ 17 w 28"/>
                <a:gd name="T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7" y="2"/>
                  </a:moveTo>
                  <a:cubicBezTo>
                    <a:pt x="10" y="0"/>
                    <a:pt x="3" y="5"/>
                    <a:pt x="2" y="11"/>
                  </a:cubicBezTo>
                  <a:cubicBezTo>
                    <a:pt x="0" y="18"/>
                    <a:pt x="5" y="25"/>
                    <a:pt x="11" y="26"/>
                  </a:cubicBezTo>
                  <a:cubicBezTo>
                    <a:pt x="18" y="28"/>
                    <a:pt x="25" y="24"/>
                    <a:pt x="26" y="17"/>
                  </a:cubicBezTo>
                  <a:cubicBezTo>
                    <a:pt x="28" y="10"/>
                    <a:pt x="24" y="3"/>
                    <a:pt x="1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0" name="Freeform 2021"/>
            <p:cNvSpPr>
              <a:spLocks noEditPoints="1"/>
            </p:cNvSpPr>
            <p:nvPr/>
          </p:nvSpPr>
          <p:spPr bwMode="auto">
            <a:xfrm>
              <a:off x="2152650" y="4756150"/>
              <a:ext cx="98425" cy="92075"/>
            </a:xfrm>
            <a:custGeom>
              <a:avLst/>
              <a:gdLst>
                <a:gd name="T0" fmla="*/ 15 w 30"/>
                <a:gd name="T1" fmla="*/ 28 h 28"/>
                <a:gd name="T2" fmla="*/ 15 w 30"/>
                <a:gd name="T3" fmla="*/ 28 h 28"/>
                <a:gd name="T4" fmla="*/ 12 w 30"/>
                <a:gd name="T5" fmla="*/ 28 h 28"/>
                <a:gd name="T6" fmla="*/ 1 w 30"/>
                <a:gd name="T7" fmla="*/ 11 h 28"/>
                <a:gd name="T8" fmla="*/ 15 w 30"/>
                <a:gd name="T9" fmla="*/ 0 h 28"/>
                <a:gd name="T10" fmla="*/ 18 w 30"/>
                <a:gd name="T11" fmla="*/ 0 h 28"/>
                <a:gd name="T12" fmla="*/ 29 w 30"/>
                <a:gd name="T13" fmla="*/ 17 h 28"/>
                <a:gd name="T14" fmla="*/ 15 w 30"/>
                <a:gd name="T15" fmla="*/ 28 h 28"/>
                <a:gd name="T16" fmla="*/ 15 w 30"/>
                <a:gd name="T17" fmla="*/ 3 h 28"/>
                <a:gd name="T18" fmla="*/ 4 w 30"/>
                <a:gd name="T19" fmla="*/ 12 h 28"/>
                <a:gd name="T20" fmla="*/ 13 w 30"/>
                <a:gd name="T21" fmla="*/ 25 h 28"/>
                <a:gd name="T22" fmla="*/ 26 w 30"/>
                <a:gd name="T23" fmla="*/ 17 h 28"/>
                <a:gd name="T24" fmla="*/ 18 w 30"/>
                <a:gd name="T25" fmla="*/ 3 h 28"/>
                <a:gd name="T26" fmla="*/ 15 w 30"/>
                <a:gd name="T2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8">
                  <a:moveTo>
                    <a:pt x="15" y="28"/>
                  </a:moveTo>
                  <a:cubicBezTo>
                    <a:pt x="15" y="28"/>
                    <a:pt x="15" y="28"/>
                    <a:pt x="15" y="28"/>
                  </a:cubicBezTo>
                  <a:cubicBezTo>
                    <a:pt x="14" y="28"/>
                    <a:pt x="13" y="28"/>
                    <a:pt x="12" y="28"/>
                  </a:cubicBezTo>
                  <a:cubicBezTo>
                    <a:pt x="4" y="26"/>
                    <a:pt x="0" y="19"/>
                    <a:pt x="1" y="11"/>
                  </a:cubicBezTo>
                  <a:cubicBezTo>
                    <a:pt x="3" y="5"/>
                    <a:pt x="8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6" y="2"/>
                    <a:pt x="30" y="10"/>
                    <a:pt x="29" y="17"/>
                  </a:cubicBezTo>
                  <a:cubicBezTo>
                    <a:pt x="27" y="24"/>
                    <a:pt x="22" y="28"/>
                    <a:pt x="15" y="28"/>
                  </a:cubicBezTo>
                  <a:close/>
                  <a:moveTo>
                    <a:pt x="15" y="3"/>
                  </a:moveTo>
                  <a:cubicBezTo>
                    <a:pt x="10" y="3"/>
                    <a:pt x="5" y="6"/>
                    <a:pt x="4" y="12"/>
                  </a:cubicBezTo>
                  <a:cubicBezTo>
                    <a:pt x="3" y="18"/>
                    <a:pt x="7" y="24"/>
                    <a:pt x="13" y="25"/>
                  </a:cubicBezTo>
                  <a:cubicBezTo>
                    <a:pt x="19" y="26"/>
                    <a:pt x="25" y="22"/>
                    <a:pt x="26" y="17"/>
                  </a:cubicBezTo>
                  <a:cubicBezTo>
                    <a:pt x="27" y="11"/>
                    <a:pt x="24" y="5"/>
                    <a:pt x="18" y="3"/>
                  </a:cubicBezTo>
                  <a:cubicBezTo>
                    <a:pt x="17" y="3"/>
                    <a:pt x="16" y="3"/>
                    <a:pt x="15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1" name="Freeform 2022"/>
            <p:cNvSpPr/>
            <p:nvPr/>
          </p:nvSpPr>
          <p:spPr bwMode="auto">
            <a:xfrm>
              <a:off x="2622550" y="5770563"/>
              <a:ext cx="404813" cy="231775"/>
            </a:xfrm>
            <a:custGeom>
              <a:avLst/>
              <a:gdLst>
                <a:gd name="T0" fmla="*/ 18 w 124"/>
                <a:gd name="T1" fmla="*/ 61 h 71"/>
                <a:gd name="T2" fmla="*/ 62 w 124"/>
                <a:gd name="T3" fmla="*/ 71 h 71"/>
                <a:gd name="T4" fmla="*/ 105 w 124"/>
                <a:gd name="T5" fmla="*/ 60 h 71"/>
                <a:gd name="T6" fmla="*/ 124 w 124"/>
                <a:gd name="T7" fmla="*/ 35 h 71"/>
                <a:gd name="T8" fmla="*/ 106 w 124"/>
                <a:gd name="T9" fmla="*/ 10 h 71"/>
                <a:gd name="T10" fmla="*/ 62 w 124"/>
                <a:gd name="T11" fmla="*/ 0 h 71"/>
                <a:gd name="T12" fmla="*/ 19 w 124"/>
                <a:gd name="T13" fmla="*/ 10 h 71"/>
                <a:gd name="T14" fmla="*/ 1 w 124"/>
                <a:gd name="T15" fmla="*/ 36 h 71"/>
                <a:gd name="T16" fmla="*/ 18 w 124"/>
                <a:gd name="T17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71">
                  <a:moveTo>
                    <a:pt x="18" y="61"/>
                  </a:moveTo>
                  <a:cubicBezTo>
                    <a:pt x="30" y="68"/>
                    <a:pt x="46" y="71"/>
                    <a:pt x="62" y="71"/>
                  </a:cubicBezTo>
                  <a:cubicBezTo>
                    <a:pt x="77" y="71"/>
                    <a:pt x="93" y="67"/>
                    <a:pt x="105" y="60"/>
                  </a:cubicBezTo>
                  <a:cubicBezTo>
                    <a:pt x="117" y="53"/>
                    <a:pt x="124" y="44"/>
                    <a:pt x="124" y="35"/>
                  </a:cubicBezTo>
                  <a:cubicBezTo>
                    <a:pt x="124" y="26"/>
                    <a:pt x="118" y="17"/>
                    <a:pt x="106" y="10"/>
                  </a:cubicBezTo>
                  <a:cubicBezTo>
                    <a:pt x="94" y="3"/>
                    <a:pt x="78" y="0"/>
                    <a:pt x="62" y="0"/>
                  </a:cubicBezTo>
                  <a:cubicBezTo>
                    <a:pt x="47" y="0"/>
                    <a:pt x="31" y="3"/>
                    <a:pt x="19" y="10"/>
                  </a:cubicBezTo>
                  <a:cubicBezTo>
                    <a:pt x="7" y="17"/>
                    <a:pt x="1" y="27"/>
                    <a:pt x="1" y="36"/>
                  </a:cubicBezTo>
                  <a:cubicBezTo>
                    <a:pt x="0" y="45"/>
                    <a:pt x="6" y="54"/>
                    <a:pt x="18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2" name="Freeform 2023"/>
            <p:cNvSpPr>
              <a:spLocks noEditPoints="1"/>
            </p:cNvSpPr>
            <p:nvPr/>
          </p:nvSpPr>
          <p:spPr bwMode="auto">
            <a:xfrm>
              <a:off x="2619375" y="5767388"/>
              <a:ext cx="411163" cy="238125"/>
            </a:xfrm>
            <a:custGeom>
              <a:avLst/>
              <a:gdLst>
                <a:gd name="T0" fmla="*/ 62 w 126"/>
                <a:gd name="T1" fmla="*/ 73 h 73"/>
                <a:gd name="T2" fmla="*/ 19 w 126"/>
                <a:gd name="T3" fmla="*/ 63 h 73"/>
                <a:gd name="T4" fmla="*/ 0 w 126"/>
                <a:gd name="T5" fmla="*/ 37 h 73"/>
                <a:gd name="T6" fmla="*/ 19 w 126"/>
                <a:gd name="T7" fmla="*/ 10 h 73"/>
                <a:gd name="T8" fmla="*/ 63 w 126"/>
                <a:gd name="T9" fmla="*/ 0 h 73"/>
                <a:gd name="T10" fmla="*/ 107 w 126"/>
                <a:gd name="T11" fmla="*/ 10 h 73"/>
                <a:gd name="T12" fmla="*/ 126 w 126"/>
                <a:gd name="T13" fmla="*/ 36 h 73"/>
                <a:gd name="T14" fmla="*/ 107 w 126"/>
                <a:gd name="T15" fmla="*/ 63 h 73"/>
                <a:gd name="T16" fmla="*/ 63 w 126"/>
                <a:gd name="T17" fmla="*/ 73 h 73"/>
                <a:gd name="T18" fmla="*/ 62 w 126"/>
                <a:gd name="T19" fmla="*/ 73 h 73"/>
                <a:gd name="T20" fmla="*/ 64 w 126"/>
                <a:gd name="T21" fmla="*/ 2 h 73"/>
                <a:gd name="T22" fmla="*/ 20 w 126"/>
                <a:gd name="T23" fmla="*/ 13 h 73"/>
                <a:gd name="T24" fmla="*/ 3 w 126"/>
                <a:gd name="T25" fmla="*/ 37 h 73"/>
                <a:gd name="T26" fmla="*/ 20 w 126"/>
                <a:gd name="T27" fmla="*/ 60 h 73"/>
                <a:gd name="T28" fmla="*/ 62 w 126"/>
                <a:gd name="T29" fmla="*/ 71 h 73"/>
                <a:gd name="T30" fmla="*/ 62 w 126"/>
                <a:gd name="T31" fmla="*/ 72 h 73"/>
                <a:gd name="T32" fmla="*/ 63 w 126"/>
                <a:gd name="T33" fmla="*/ 71 h 73"/>
                <a:gd name="T34" fmla="*/ 106 w 126"/>
                <a:gd name="T35" fmla="*/ 60 h 73"/>
                <a:gd name="T36" fmla="*/ 123 w 126"/>
                <a:gd name="T37" fmla="*/ 36 h 73"/>
                <a:gd name="T38" fmla="*/ 106 w 126"/>
                <a:gd name="T39" fmla="*/ 12 h 73"/>
                <a:gd name="T40" fmla="*/ 64 w 126"/>
                <a:gd name="T41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73">
                  <a:moveTo>
                    <a:pt x="62" y="73"/>
                  </a:moveTo>
                  <a:cubicBezTo>
                    <a:pt x="46" y="73"/>
                    <a:pt x="30" y="70"/>
                    <a:pt x="19" y="63"/>
                  </a:cubicBezTo>
                  <a:cubicBezTo>
                    <a:pt x="7" y="56"/>
                    <a:pt x="0" y="47"/>
                    <a:pt x="0" y="37"/>
                  </a:cubicBezTo>
                  <a:cubicBezTo>
                    <a:pt x="0" y="27"/>
                    <a:pt x="7" y="17"/>
                    <a:pt x="19" y="10"/>
                  </a:cubicBezTo>
                  <a:cubicBezTo>
                    <a:pt x="31" y="3"/>
                    <a:pt x="47" y="0"/>
                    <a:pt x="63" y="0"/>
                  </a:cubicBezTo>
                  <a:cubicBezTo>
                    <a:pt x="80" y="0"/>
                    <a:pt x="96" y="3"/>
                    <a:pt x="107" y="10"/>
                  </a:cubicBezTo>
                  <a:cubicBezTo>
                    <a:pt x="120" y="17"/>
                    <a:pt x="126" y="26"/>
                    <a:pt x="126" y="36"/>
                  </a:cubicBezTo>
                  <a:cubicBezTo>
                    <a:pt x="126" y="46"/>
                    <a:pt x="119" y="56"/>
                    <a:pt x="107" y="63"/>
                  </a:cubicBezTo>
                  <a:cubicBezTo>
                    <a:pt x="95" y="69"/>
                    <a:pt x="79" y="73"/>
                    <a:pt x="63" y="73"/>
                  </a:cubicBezTo>
                  <a:cubicBezTo>
                    <a:pt x="62" y="73"/>
                    <a:pt x="62" y="73"/>
                    <a:pt x="62" y="73"/>
                  </a:cubicBezTo>
                  <a:close/>
                  <a:moveTo>
                    <a:pt x="64" y="2"/>
                  </a:moveTo>
                  <a:cubicBezTo>
                    <a:pt x="47" y="2"/>
                    <a:pt x="32" y="6"/>
                    <a:pt x="20" y="13"/>
                  </a:cubicBezTo>
                  <a:cubicBezTo>
                    <a:pt x="9" y="19"/>
                    <a:pt x="3" y="28"/>
                    <a:pt x="3" y="37"/>
                  </a:cubicBezTo>
                  <a:cubicBezTo>
                    <a:pt x="3" y="46"/>
                    <a:pt x="9" y="54"/>
                    <a:pt x="20" y="60"/>
                  </a:cubicBezTo>
                  <a:cubicBezTo>
                    <a:pt x="31" y="67"/>
                    <a:pt x="46" y="71"/>
                    <a:pt x="62" y="71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79" y="71"/>
                    <a:pt x="94" y="67"/>
                    <a:pt x="106" y="60"/>
                  </a:cubicBezTo>
                  <a:cubicBezTo>
                    <a:pt x="117" y="54"/>
                    <a:pt x="123" y="45"/>
                    <a:pt x="123" y="36"/>
                  </a:cubicBezTo>
                  <a:cubicBezTo>
                    <a:pt x="123" y="27"/>
                    <a:pt x="117" y="19"/>
                    <a:pt x="106" y="12"/>
                  </a:cubicBezTo>
                  <a:cubicBezTo>
                    <a:pt x="95" y="6"/>
                    <a:pt x="80" y="2"/>
                    <a:pt x="64" y="2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3" name="Freeform 2024"/>
            <p:cNvSpPr/>
            <p:nvPr/>
          </p:nvSpPr>
          <p:spPr bwMode="auto">
            <a:xfrm>
              <a:off x="2786063" y="4932363"/>
              <a:ext cx="77788" cy="955675"/>
            </a:xfrm>
            <a:custGeom>
              <a:avLst/>
              <a:gdLst>
                <a:gd name="T0" fmla="*/ 3 w 24"/>
                <a:gd name="T1" fmla="*/ 291 h 293"/>
                <a:gd name="T2" fmla="*/ 12 w 24"/>
                <a:gd name="T3" fmla="*/ 293 h 293"/>
                <a:gd name="T4" fmla="*/ 21 w 24"/>
                <a:gd name="T5" fmla="*/ 290 h 293"/>
                <a:gd name="T6" fmla="*/ 24 w 24"/>
                <a:gd name="T7" fmla="*/ 285 h 293"/>
                <a:gd name="T8" fmla="*/ 21 w 24"/>
                <a:gd name="T9" fmla="*/ 2 h 293"/>
                <a:gd name="T10" fmla="*/ 12 w 24"/>
                <a:gd name="T11" fmla="*/ 0 h 293"/>
                <a:gd name="T12" fmla="*/ 3 w 24"/>
                <a:gd name="T13" fmla="*/ 2 h 293"/>
                <a:gd name="T14" fmla="*/ 0 w 24"/>
                <a:gd name="T15" fmla="*/ 285 h 293"/>
                <a:gd name="T16" fmla="*/ 3 w 24"/>
                <a:gd name="T17" fmla="*/ 29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3">
                  <a:moveTo>
                    <a:pt x="3" y="291"/>
                  </a:moveTo>
                  <a:cubicBezTo>
                    <a:pt x="6" y="292"/>
                    <a:pt x="9" y="293"/>
                    <a:pt x="12" y="293"/>
                  </a:cubicBezTo>
                  <a:cubicBezTo>
                    <a:pt x="15" y="293"/>
                    <a:pt x="18" y="292"/>
                    <a:pt x="21" y="290"/>
                  </a:cubicBezTo>
                  <a:cubicBezTo>
                    <a:pt x="23" y="289"/>
                    <a:pt x="24" y="287"/>
                    <a:pt x="24" y="285"/>
                  </a:cubicBezTo>
                  <a:cubicBezTo>
                    <a:pt x="24" y="284"/>
                    <a:pt x="23" y="3"/>
                    <a:pt x="21" y="2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9" y="0"/>
                    <a:pt x="6" y="1"/>
                    <a:pt x="3" y="2"/>
                  </a:cubicBezTo>
                  <a:cubicBezTo>
                    <a:pt x="1" y="3"/>
                    <a:pt x="0" y="284"/>
                    <a:pt x="0" y="285"/>
                  </a:cubicBezTo>
                  <a:cubicBezTo>
                    <a:pt x="0" y="287"/>
                    <a:pt x="1" y="289"/>
                    <a:pt x="3" y="2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4" name="Freeform 2025"/>
            <p:cNvSpPr>
              <a:spLocks noEditPoints="1"/>
            </p:cNvSpPr>
            <p:nvPr/>
          </p:nvSpPr>
          <p:spPr bwMode="auto">
            <a:xfrm>
              <a:off x="2779713" y="4929188"/>
              <a:ext cx="90488" cy="962025"/>
            </a:xfrm>
            <a:custGeom>
              <a:avLst/>
              <a:gdLst>
                <a:gd name="T0" fmla="*/ 14 w 28"/>
                <a:gd name="T1" fmla="*/ 295 h 295"/>
                <a:gd name="T2" fmla="*/ 5 w 28"/>
                <a:gd name="T3" fmla="*/ 293 h 295"/>
                <a:gd name="T4" fmla="*/ 0 w 28"/>
                <a:gd name="T5" fmla="*/ 286 h 295"/>
                <a:gd name="T6" fmla="*/ 5 w 28"/>
                <a:gd name="T7" fmla="*/ 2 h 295"/>
                <a:gd name="T8" fmla="*/ 14 w 28"/>
                <a:gd name="T9" fmla="*/ 0 h 295"/>
                <a:gd name="T10" fmla="*/ 24 w 28"/>
                <a:gd name="T11" fmla="*/ 2 h 295"/>
                <a:gd name="T12" fmla="*/ 27 w 28"/>
                <a:gd name="T13" fmla="*/ 145 h 295"/>
                <a:gd name="T14" fmla="*/ 28 w 28"/>
                <a:gd name="T15" fmla="*/ 286 h 295"/>
                <a:gd name="T16" fmla="*/ 23 w 28"/>
                <a:gd name="T17" fmla="*/ 293 h 295"/>
                <a:gd name="T18" fmla="*/ 14 w 28"/>
                <a:gd name="T19" fmla="*/ 295 h 295"/>
                <a:gd name="T20" fmla="*/ 14 w 28"/>
                <a:gd name="T21" fmla="*/ 295 h 295"/>
                <a:gd name="T22" fmla="*/ 7 w 28"/>
                <a:gd name="T23" fmla="*/ 4 h 295"/>
                <a:gd name="T24" fmla="*/ 3 w 28"/>
                <a:gd name="T25" fmla="*/ 286 h 295"/>
                <a:gd name="T26" fmla="*/ 6 w 28"/>
                <a:gd name="T27" fmla="*/ 290 h 295"/>
                <a:gd name="T28" fmla="*/ 14 w 28"/>
                <a:gd name="T29" fmla="*/ 292 h 295"/>
                <a:gd name="T30" fmla="*/ 14 w 28"/>
                <a:gd name="T31" fmla="*/ 294 h 295"/>
                <a:gd name="T32" fmla="*/ 14 w 28"/>
                <a:gd name="T33" fmla="*/ 292 h 295"/>
                <a:gd name="T34" fmla="*/ 22 w 28"/>
                <a:gd name="T35" fmla="*/ 290 h 295"/>
                <a:gd name="T36" fmla="*/ 25 w 28"/>
                <a:gd name="T37" fmla="*/ 286 h 295"/>
                <a:gd name="T38" fmla="*/ 22 w 28"/>
                <a:gd name="T39" fmla="*/ 4 h 295"/>
                <a:gd name="T40" fmla="*/ 14 w 28"/>
                <a:gd name="T41" fmla="*/ 2 h 295"/>
                <a:gd name="T42" fmla="*/ 7 w 28"/>
                <a:gd name="T43" fmla="*/ 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95">
                  <a:moveTo>
                    <a:pt x="14" y="295"/>
                  </a:moveTo>
                  <a:cubicBezTo>
                    <a:pt x="10" y="295"/>
                    <a:pt x="7" y="294"/>
                    <a:pt x="5" y="293"/>
                  </a:cubicBezTo>
                  <a:cubicBezTo>
                    <a:pt x="2" y="291"/>
                    <a:pt x="0" y="289"/>
                    <a:pt x="0" y="286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7" y="0"/>
                    <a:pt x="11" y="0"/>
                    <a:pt x="14" y="0"/>
                  </a:cubicBezTo>
                  <a:cubicBezTo>
                    <a:pt x="18" y="0"/>
                    <a:pt x="21" y="0"/>
                    <a:pt x="24" y="2"/>
                  </a:cubicBezTo>
                  <a:cubicBezTo>
                    <a:pt x="25" y="2"/>
                    <a:pt x="26" y="3"/>
                    <a:pt x="27" y="145"/>
                  </a:cubicBezTo>
                  <a:cubicBezTo>
                    <a:pt x="28" y="214"/>
                    <a:pt x="28" y="285"/>
                    <a:pt x="28" y="286"/>
                  </a:cubicBezTo>
                  <a:cubicBezTo>
                    <a:pt x="28" y="289"/>
                    <a:pt x="26" y="291"/>
                    <a:pt x="23" y="293"/>
                  </a:cubicBezTo>
                  <a:cubicBezTo>
                    <a:pt x="21" y="294"/>
                    <a:pt x="18" y="295"/>
                    <a:pt x="14" y="295"/>
                  </a:cubicBezTo>
                  <a:cubicBezTo>
                    <a:pt x="14" y="295"/>
                    <a:pt x="14" y="295"/>
                    <a:pt x="14" y="295"/>
                  </a:cubicBezTo>
                  <a:close/>
                  <a:moveTo>
                    <a:pt x="7" y="4"/>
                  </a:moveTo>
                  <a:cubicBezTo>
                    <a:pt x="5" y="16"/>
                    <a:pt x="3" y="211"/>
                    <a:pt x="3" y="286"/>
                  </a:cubicBezTo>
                  <a:cubicBezTo>
                    <a:pt x="3" y="288"/>
                    <a:pt x="4" y="289"/>
                    <a:pt x="6" y="290"/>
                  </a:cubicBezTo>
                  <a:cubicBezTo>
                    <a:pt x="8" y="292"/>
                    <a:pt x="11" y="292"/>
                    <a:pt x="14" y="292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14" y="292"/>
                    <a:pt x="14" y="292"/>
                    <a:pt x="14" y="292"/>
                  </a:cubicBezTo>
                  <a:cubicBezTo>
                    <a:pt x="17" y="292"/>
                    <a:pt x="20" y="291"/>
                    <a:pt x="22" y="290"/>
                  </a:cubicBezTo>
                  <a:cubicBezTo>
                    <a:pt x="24" y="289"/>
                    <a:pt x="25" y="288"/>
                    <a:pt x="25" y="286"/>
                  </a:cubicBezTo>
                  <a:cubicBezTo>
                    <a:pt x="25" y="284"/>
                    <a:pt x="24" y="18"/>
                    <a:pt x="22" y="4"/>
                  </a:cubicBezTo>
                  <a:cubicBezTo>
                    <a:pt x="20" y="3"/>
                    <a:pt x="17" y="2"/>
                    <a:pt x="14" y="2"/>
                  </a:cubicBezTo>
                  <a:cubicBezTo>
                    <a:pt x="11" y="2"/>
                    <a:pt x="9" y="3"/>
                    <a:pt x="7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5" name="Freeform 2026"/>
            <p:cNvSpPr/>
            <p:nvPr/>
          </p:nvSpPr>
          <p:spPr bwMode="auto">
            <a:xfrm>
              <a:off x="2817813" y="4953000"/>
              <a:ext cx="436563" cy="146050"/>
            </a:xfrm>
            <a:custGeom>
              <a:avLst/>
              <a:gdLst>
                <a:gd name="T0" fmla="*/ 70 w 134"/>
                <a:gd name="T1" fmla="*/ 8 h 45"/>
                <a:gd name="T2" fmla="*/ 2 w 134"/>
                <a:gd name="T3" fmla="*/ 8 h 45"/>
                <a:gd name="T4" fmla="*/ 64 w 134"/>
                <a:gd name="T5" fmla="*/ 37 h 45"/>
                <a:gd name="T6" fmla="*/ 132 w 134"/>
                <a:gd name="T7" fmla="*/ 38 h 45"/>
                <a:gd name="T8" fmla="*/ 70 w 134"/>
                <a:gd name="T9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45">
                  <a:moveTo>
                    <a:pt x="70" y="8"/>
                  </a:moveTo>
                  <a:cubicBezTo>
                    <a:pt x="34" y="0"/>
                    <a:pt x="4" y="0"/>
                    <a:pt x="2" y="8"/>
                  </a:cubicBezTo>
                  <a:cubicBezTo>
                    <a:pt x="0" y="16"/>
                    <a:pt x="28" y="29"/>
                    <a:pt x="64" y="37"/>
                  </a:cubicBezTo>
                  <a:cubicBezTo>
                    <a:pt x="100" y="45"/>
                    <a:pt x="131" y="45"/>
                    <a:pt x="132" y="38"/>
                  </a:cubicBezTo>
                  <a:cubicBezTo>
                    <a:pt x="134" y="30"/>
                    <a:pt x="106" y="17"/>
                    <a:pt x="7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6" name="Freeform 2027"/>
            <p:cNvSpPr>
              <a:spLocks noEditPoints="1"/>
            </p:cNvSpPr>
            <p:nvPr/>
          </p:nvSpPr>
          <p:spPr bwMode="auto">
            <a:xfrm>
              <a:off x="2814638" y="4956175"/>
              <a:ext cx="442913" cy="142875"/>
            </a:xfrm>
            <a:custGeom>
              <a:avLst/>
              <a:gdLst>
                <a:gd name="T0" fmla="*/ 113 w 136"/>
                <a:gd name="T1" fmla="*/ 44 h 44"/>
                <a:gd name="T2" fmla="*/ 113 w 136"/>
                <a:gd name="T3" fmla="*/ 44 h 44"/>
                <a:gd name="T4" fmla="*/ 65 w 136"/>
                <a:gd name="T5" fmla="*/ 37 h 44"/>
                <a:gd name="T6" fmla="*/ 19 w 136"/>
                <a:gd name="T7" fmla="*/ 23 h 44"/>
                <a:gd name="T8" fmla="*/ 2 w 136"/>
                <a:gd name="T9" fmla="*/ 7 h 44"/>
                <a:gd name="T10" fmla="*/ 23 w 136"/>
                <a:gd name="T11" fmla="*/ 0 h 44"/>
                <a:gd name="T12" fmla="*/ 72 w 136"/>
                <a:gd name="T13" fmla="*/ 6 h 44"/>
                <a:gd name="T14" fmla="*/ 117 w 136"/>
                <a:gd name="T15" fmla="*/ 21 h 44"/>
                <a:gd name="T16" fmla="*/ 135 w 136"/>
                <a:gd name="T17" fmla="*/ 37 h 44"/>
                <a:gd name="T18" fmla="*/ 113 w 136"/>
                <a:gd name="T19" fmla="*/ 44 h 44"/>
                <a:gd name="T20" fmla="*/ 23 w 136"/>
                <a:gd name="T21" fmla="*/ 3 h 44"/>
                <a:gd name="T22" fmla="*/ 4 w 136"/>
                <a:gd name="T23" fmla="*/ 7 h 44"/>
                <a:gd name="T24" fmla="*/ 20 w 136"/>
                <a:gd name="T25" fmla="*/ 20 h 44"/>
                <a:gd name="T26" fmla="*/ 65 w 136"/>
                <a:gd name="T27" fmla="*/ 35 h 44"/>
                <a:gd name="T28" fmla="*/ 113 w 136"/>
                <a:gd name="T29" fmla="*/ 41 h 44"/>
                <a:gd name="T30" fmla="*/ 132 w 136"/>
                <a:gd name="T31" fmla="*/ 36 h 44"/>
                <a:gd name="T32" fmla="*/ 116 w 136"/>
                <a:gd name="T33" fmla="*/ 23 h 44"/>
                <a:gd name="T34" fmla="*/ 71 w 136"/>
                <a:gd name="T35" fmla="*/ 9 h 44"/>
                <a:gd name="T36" fmla="*/ 23 w 136"/>
                <a:gd name="T3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6" h="44">
                  <a:moveTo>
                    <a:pt x="113" y="44"/>
                  </a:moveTo>
                  <a:cubicBezTo>
                    <a:pt x="113" y="44"/>
                    <a:pt x="113" y="44"/>
                    <a:pt x="113" y="44"/>
                  </a:cubicBezTo>
                  <a:cubicBezTo>
                    <a:pt x="100" y="44"/>
                    <a:pt x="83" y="41"/>
                    <a:pt x="65" y="37"/>
                  </a:cubicBezTo>
                  <a:cubicBezTo>
                    <a:pt x="47" y="33"/>
                    <a:pt x="31" y="28"/>
                    <a:pt x="19" y="23"/>
                  </a:cubicBezTo>
                  <a:cubicBezTo>
                    <a:pt x="6" y="17"/>
                    <a:pt x="0" y="11"/>
                    <a:pt x="2" y="7"/>
                  </a:cubicBezTo>
                  <a:cubicBezTo>
                    <a:pt x="3" y="2"/>
                    <a:pt x="10" y="0"/>
                    <a:pt x="23" y="0"/>
                  </a:cubicBezTo>
                  <a:cubicBezTo>
                    <a:pt x="37" y="0"/>
                    <a:pt x="54" y="2"/>
                    <a:pt x="72" y="6"/>
                  </a:cubicBezTo>
                  <a:cubicBezTo>
                    <a:pt x="89" y="10"/>
                    <a:pt x="105" y="15"/>
                    <a:pt x="117" y="21"/>
                  </a:cubicBezTo>
                  <a:cubicBezTo>
                    <a:pt x="130" y="27"/>
                    <a:pt x="136" y="32"/>
                    <a:pt x="135" y="37"/>
                  </a:cubicBezTo>
                  <a:cubicBezTo>
                    <a:pt x="134" y="41"/>
                    <a:pt x="126" y="44"/>
                    <a:pt x="113" y="44"/>
                  </a:cubicBezTo>
                  <a:close/>
                  <a:moveTo>
                    <a:pt x="23" y="3"/>
                  </a:moveTo>
                  <a:cubicBezTo>
                    <a:pt x="10" y="3"/>
                    <a:pt x="5" y="5"/>
                    <a:pt x="4" y="7"/>
                  </a:cubicBezTo>
                  <a:cubicBezTo>
                    <a:pt x="4" y="10"/>
                    <a:pt x="8" y="14"/>
                    <a:pt x="20" y="20"/>
                  </a:cubicBezTo>
                  <a:cubicBezTo>
                    <a:pt x="32" y="26"/>
                    <a:pt x="48" y="31"/>
                    <a:pt x="65" y="35"/>
                  </a:cubicBezTo>
                  <a:cubicBezTo>
                    <a:pt x="83" y="39"/>
                    <a:pt x="100" y="41"/>
                    <a:pt x="113" y="41"/>
                  </a:cubicBezTo>
                  <a:cubicBezTo>
                    <a:pt x="126" y="41"/>
                    <a:pt x="132" y="39"/>
                    <a:pt x="132" y="36"/>
                  </a:cubicBezTo>
                  <a:cubicBezTo>
                    <a:pt x="133" y="34"/>
                    <a:pt x="129" y="29"/>
                    <a:pt x="116" y="23"/>
                  </a:cubicBezTo>
                  <a:cubicBezTo>
                    <a:pt x="104" y="18"/>
                    <a:pt x="88" y="13"/>
                    <a:pt x="71" y="9"/>
                  </a:cubicBezTo>
                  <a:cubicBezTo>
                    <a:pt x="53" y="5"/>
                    <a:pt x="36" y="3"/>
                    <a:pt x="23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7" name="Freeform 2028"/>
            <p:cNvSpPr/>
            <p:nvPr/>
          </p:nvSpPr>
          <p:spPr bwMode="auto">
            <a:xfrm>
              <a:off x="2462213" y="4975225"/>
              <a:ext cx="336550" cy="355600"/>
            </a:xfrm>
            <a:custGeom>
              <a:avLst/>
              <a:gdLst>
                <a:gd name="T0" fmla="*/ 62 w 103"/>
                <a:gd name="T1" fmla="*/ 64 h 109"/>
                <a:gd name="T2" fmla="*/ 97 w 103"/>
                <a:gd name="T3" fmla="*/ 5 h 109"/>
                <a:gd name="T4" fmla="*/ 41 w 103"/>
                <a:gd name="T5" fmla="*/ 44 h 109"/>
                <a:gd name="T6" fmla="*/ 6 w 103"/>
                <a:gd name="T7" fmla="*/ 104 h 109"/>
                <a:gd name="T8" fmla="*/ 62 w 103"/>
                <a:gd name="T9" fmla="*/ 6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9">
                  <a:moveTo>
                    <a:pt x="62" y="64"/>
                  </a:moveTo>
                  <a:cubicBezTo>
                    <a:pt x="87" y="37"/>
                    <a:pt x="103" y="11"/>
                    <a:pt x="97" y="5"/>
                  </a:cubicBezTo>
                  <a:cubicBezTo>
                    <a:pt x="91" y="0"/>
                    <a:pt x="66" y="17"/>
                    <a:pt x="41" y="44"/>
                  </a:cubicBezTo>
                  <a:cubicBezTo>
                    <a:pt x="16" y="72"/>
                    <a:pt x="0" y="98"/>
                    <a:pt x="6" y="104"/>
                  </a:cubicBezTo>
                  <a:cubicBezTo>
                    <a:pt x="12" y="109"/>
                    <a:pt x="37" y="92"/>
                    <a:pt x="62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8" name="Freeform 2029"/>
            <p:cNvSpPr>
              <a:spLocks noEditPoints="1"/>
            </p:cNvSpPr>
            <p:nvPr/>
          </p:nvSpPr>
          <p:spPr bwMode="auto">
            <a:xfrm>
              <a:off x="2468563" y="4984750"/>
              <a:ext cx="323850" cy="336550"/>
            </a:xfrm>
            <a:custGeom>
              <a:avLst/>
              <a:gdLst>
                <a:gd name="T0" fmla="*/ 7 w 99"/>
                <a:gd name="T1" fmla="*/ 103 h 103"/>
                <a:gd name="T2" fmla="*/ 7 w 99"/>
                <a:gd name="T3" fmla="*/ 103 h 103"/>
                <a:gd name="T4" fmla="*/ 3 w 99"/>
                <a:gd name="T5" fmla="*/ 102 h 103"/>
                <a:gd name="T6" fmla="*/ 9 w 99"/>
                <a:gd name="T7" fmla="*/ 78 h 103"/>
                <a:gd name="T8" fmla="*/ 38 w 99"/>
                <a:gd name="T9" fmla="*/ 41 h 103"/>
                <a:gd name="T10" fmla="*/ 92 w 99"/>
                <a:gd name="T11" fmla="*/ 0 h 103"/>
                <a:gd name="T12" fmla="*/ 96 w 99"/>
                <a:gd name="T13" fmla="*/ 1 h 103"/>
                <a:gd name="T14" fmla="*/ 91 w 99"/>
                <a:gd name="T15" fmla="*/ 24 h 103"/>
                <a:gd name="T16" fmla="*/ 61 w 99"/>
                <a:gd name="T17" fmla="*/ 62 h 103"/>
                <a:gd name="T18" fmla="*/ 7 w 99"/>
                <a:gd name="T19" fmla="*/ 103 h 103"/>
                <a:gd name="T20" fmla="*/ 92 w 99"/>
                <a:gd name="T21" fmla="*/ 3 h 103"/>
                <a:gd name="T22" fmla="*/ 40 w 99"/>
                <a:gd name="T23" fmla="*/ 42 h 103"/>
                <a:gd name="T24" fmla="*/ 11 w 99"/>
                <a:gd name="T25" fmla="*/ 80 h 103"/>
                <a:gd name="T26" fmla="*/ 5 w 99"/>
                <a:gd name="T27" fmla="*/ 100 h 103"/>
                <a:gd name="T28" fmla="*/ 7 w 99"/>
                <a:gd name="T29" fmla="*/ 100 h 103"/>
                <a:gd name="T30" fmla="*/ 59 w 99"/>
                <a:gd name="T31" fmla="*/ 60 h 103"/>
                <a:gd name="T32" fmla="*/ 88 w 99"/>
                <a:gd name="T33" fmla="*/ 23 h 103"/>
                <a:gd name="T34" fmla="*/ 94 w 99"/>
                <a:gd name="T35" fmla="*/ 3 h 103"/>
                <a:gd name="T36" fmla="*/ 92 w 99"/>
                <a:gd name="T37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103">
                  <a:moveTo>
                    <a:pt x="7" y="103"/>
                  </a:moveTo>
                  <a:cubicBezTo>
                    <a:pt x="7" y="103"/>
                    <a:pt x="7" y="103"/>
                    <a:pt x="7" y="103"/>
                  </a:cubicBezTo>
                  <a:cubicBezTo>
                    <a:pt x="5" y="103"/>
                    <a:pt x="4" y="103"/>
                    <a:pt x="3" y="102"/>
                  </a:cubicBezTo>
                  <a:cubicBezTo>
                    <a:pt x="0" y="98"/>
                    <a:pt x="1" y="91"/>
                    <a:pt x="9" y="78"/>
                  </a:cubicBezTo>
                  <a:cubicBezTo>
                    <a:pt x="15" y="67"/>
                    <a:pt x="26" y="54"/>
                    <a:pt x="38" y="41"/>
                  </a:cubicBezTo>
                  <a:cubicBezTo>
                    <a:pt x="60" y="17"/>
                    <a:pt x="82" y="0"/>
                    <a:pt x="92" y="0"/>
                  </a:cubicBezTo>
                  <a:cubicBezTo>
                    <a:pt x="94" y="0"/>
                    <a:pt x="95" y="0"/>
                    <a:pt x="96" y="1"/>
                  </a:cubicBezTo>
                  <a:cubicBezTo>
                    <a:pt x="99" y="4"/>
                    <a:pt x="98" y="12"/>
                    <a:pt x="91" y="24"/>
                  </a:cubicBezTo>
                  <a:cubicBezTo>
                    <a:pt x="84" y="36"/>
                    <a:pt x="74" y="49"/>
                    <a:pt x="61" y="62"/>
                  </a:cubicBezTo>
                  <a:cubicBezTo>
                    <a:pt x="39" y="86"/>
                    <a:pt x="17" y="103"/>
                    <a:pt x="7" y="103"/>
                  </a:cubicBezTo>
                  <a:close/>
                  <a:moveTo>
                    <a:pt x="92" y="3"/>
                  </a:moveTo>
                  <a:cubicBezTo>
                    <a:pt x="83" y="3"/>
                    <a:pt x="61" y="20"/>
                    <a:pt x="40" y="42"/>
                  </a:cubicBezTo>
                  <a:cubicBezTo>
                    <a:pt x="28" y="55"/>
                    <a:pt x="18" y="69"/>
                    <a:pt x="11" y="80"/>
                  </a:cubicBezTo>
                  <a:cubicBezTo>
                    <a:pt x="4" y="92"/>
                    <a:pt x="3" y="98"/>
                    <a:pt x="5" y="100"/>
                  </a:cubicBezTo>
                  <a:cubicBezTo>
                    <a:pt x="5" y="100"/>
                    <a:pt x="6" y="100"/>
                    <a:pt x="7" y="100"/>
                  </a:cubicBezTo>
                  <a:cubicBezTo>
                    <a:pt x="16" y="100"/>
                    <a:pt x="38" y="83"/>
                    <a:pt x="59" y="60"/>
                  </a:cubicBezTo>
                  <a:cubicBezTo>
                    <a:pt x="71" y="47"/>
                    <a:pt x="82" y="34"/>
                    <a:pt x="88" y="23"/>
                  </a:cubicBezTo>
                  <a:cubicBezTo>
                    <a:pt x="95" y="11"/>
                    <a:pt x="96" y="5"/>
                    <a:pt x="94" y="3"/>
                  </a:cubicBezTo>
                  <a:cubicBezTo>
                    <a:pt x="94" y="3"/>
                    <a:pt x="93" y="3"/>
                    <a:pt x="92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99" name="Freeform 2030"/>
            <p:cNvSpPr/>
            <p:nvPr/>
          </p:nvSpPr>
          <p:spPr bwMode="auto">
            <a:xfrm>
              <a:off x="2635250" y="4521200"/>
              <a:ext cx="179388" cy="434975"/>
            </a:xfrm>
            <a:custGeom>
              <a:avLst/>
              <a:gdLst>
                <a:gd name="T0" fmla="*/ 13 w 55"/>
                <a:gd name="T1" fmla="*/ 71 h 133"/>
                <a:gd name="T2" fmla="*/ 47 w 55"/>
                <a:gd name="T3" fmla="*/ 130 h 133"/>
                <a:gd name="T4" fmla="*/ 41 w 55"/>
                <a:gd name="T5" fmla="*/ 62 h 133"/>
                <a:gd name="T6" fmla="*/ 8 w 55"/>
                <a:gd name="T7" fmla="*/ 2 h 133"/>
                <a:gd name="T8" fmla="*/ 13 w 55"/>
                <a:gd name="T9" fmla="*/ 7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33">
                  <a:moveTo>
                    <a:pt x="13" y="71"/>
                  </a:moveTo>
                  <a:cubicBezTo>
                    <a:pt x="24" y="106"/>
                    <a:pt x="40" y="133"/>
                    <a:pt x="47" y="130"/>
                  </a:cubicBezTo>
                  <a:cubicBezTo>
                    <a:pt x="55" y="128"/>
                    <a:pt x="52" y="97"/>
                    <a:pt x="41" y="62"/>
                  </a:cubicBezTo>
                  <a:cubicBezTo>
                    <a:pt x="30" y="26"/>
                    <a:pt x="15" y="0"/>
                    <a:pt x="8" y="2"/>
                  </a:cubicBezTo>
                  <a:cubicBezTo>
                    <a:pt x="0" y="5"/>
                    <a:pt x="2" y="35"/>
                    <a:pt x="13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0" name="Freeform 2031"/>
            <p:cNvSpPr>
              <a:spLocks noEditPoints="1"/>
            </p:cNvSpPr>
            <p:nvPr/>
          </p:nvSpPr>
          <p:spPr bwMode="auto">
            <a:xfrm>
              <a:off x="2625725" y="4524375"/>
              <a:ext cx="185738" cy="428625"/>
            </a:xfrm>
            <a:custGeom>
              <a:avLst/>
              <a:gdLst>
                <a:gd name="T0" fmla="*/ 49 w 57"/>
                <a:gd name="T1" fmla="*/ 131 h 131"/>
                <a:gd name="T2" fmla="*/ 49 w 57"/>
                <a:gd name="T3" fmla="*/ 131 h 131"/>
                <a:gd name="T4" fmla="*/ 15 w 57"/>
                <a:gd name="T5" fmla="*/ 70 h 131"/>
                <a:gd name="T6" fmla="*/ 10 w 57"/>
                <a:gd name="T7" fmla="*/ 0 h 131"/>
                <a:gd name="T8" fmla="*/ 12 w 57"/>
                <a:gd name="T9" fmla="*/ 0 h 131"/>
                <a:gd name="T10" fmla="*/ 46 w 57"/>
                <a:gd name="T11" fmla="*/ 60 h 131"/>
                <a:gd name="T12" fmla="*/ 56 w 57"/>
                <a:gd name="T13" fmla="*/ 107 h 131"/>
                <a:gd name="T14" fmla="*/ 51 w 57"/>
                <a:gd name="T15" fmla="*/ 130 h 131"/>
                <a:gd name="T16" fmla="*/ 49 w 57"/>
                <a:gd name="T17" fmla="*/ 131 h 131"/>
                <a:gd name="T18" fmla="*/ 12 w 57"/>
                <a:gd name="T19" fmla="*/ 2 h 131"/>
                <a:gd name="T20" fmla="*/ 11 w 57"/>
                <a:gd name="T21" fmla="*/ 3 h 131"/>
                <a:gd name="T22" fmla="*/ 18 w 57"/>
                <a:gd name="T23" fmla="*/ 69 h 131"/>
                <a:gd name="T24" fmla="*/ 49 w 57"/>
                <a:gd name="T25" fmla="*/ 128 h 131"/>
                <a:gd name="T26" fmla="*/ 49 w 57"/>
                <a:gd name="T27" fmla="*/ 128 h 131"/>
                <a:gd name="T28" fmla="*/ 50 w 57"/>
                <a:gd name="T29" fmla="*/ 128 h 131"/>
                <a:gd name="T30" fmla="*/ 53 w 57"/>
                <a:gd name="T31" fmla="*/ 107 h 131"/>
                <a:gd name="T32" fmla="*/ 43 w 57"/>
                <a:gd name="T33" fmla="*/ 61 h 131"/>
                <a:gd name="T34" fmla="*/ 12 w 57"/>
                <a:gd name="T35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131">
                  <a:moveTo>
                    <a:pt x="49" y="131"/>
                  </a:moveTo>
                  <a:cubicBezTo>
                    <a:pt x="49" y="131"/>
                    <a:pt x="49" y="131"/>
                    <a:pt x="49" y="131"/>
                  </a:cubicBezTo>
                  <a:cubicBezTo>
                    <a:pt x="39" y="131"/>
                    <a:pt x="24" y="100"/>
                    <a:pt x="15" y="70"/>
                  </a:cubicBezTo>
                  <a:cubicBezTo>
                    <a:pt x="5" y="38"/>
                    <a:pt x="0" y="3"/>
                    <a:pt x="10" y="0"/>
                  </a:cubicBezTo>
                  <a:cubicBezTo>
                    <a:pt x="11" y="0"/>
                    <a:pt x="11" y="0"/>
                    <a:pt x="12" y="0"/>
                  </a:cubicBezTo>
                  <a:cubicBezTo>
                    <a:pt x="22" y="0"/>
                    <a:pt x="36" y="30"/>
                    <a:pt x="46" y="60"/>
                  </a:cubicBezTo>
                  <a:cubicBezTo>
                    <a:pt x="51" y="78"/>
                    <a:pt x="55" y="94"/>
                    <a:pt x="56" y="107"/>
                  </a:cubicBezTo>
                  <a:cubicBezTo>
                    <a:pt x="57" y="121"/>
                    <a:pt x="55" y="129"/>
                    <a:pt x="51" y="130"/>
                  </a:cubicBezTo>
                  <a:cubicBezTo>
                    <a:pt x="50" y="131"/>
                    <a:pt x="50" y="131"/>
                    <a:pt x="49" y="131"/>
                  </a:cubicBezTo>
                  <a:close/>
                  <a:moveTo>
                    <a:pt x="12" y="2"/>
                  </a:moveTo>
                  <a:cubicBezTo>
                    <a:pt x="11" y="2"/>
                    <a:pt x="11" y="2"/>
                    <a:pt x="11" y="3"/>
                  </a:cubicBezTo>
                  <a:cubicBezTo>
                    <a:pt x="5" y="4"/>
                    <a:pt x="6" y="32"/>
                    <a:pt x="18" y="69"/>
                  </a:cubicBezTo>
                  <a:cubicBezTo>
                    <a:pt x="29" y="104"/>
                    <a:pt x="43" y="128"/>
                    <a:pt x="49" y="128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49" y="128"/>
                    <a:pt x="50" y="128"/>
                    <a:pt x="50" y="128"/>
                  </a:cubicBezTo>
                  <a:cubicBezTo>
                    <a:pt x="52" y="127"/>
                    <a:pt x="54" y="121"/>
                    <a:pt x="53" y="107"/>
                  </a:cubicBezTo>
                  <a:cubicBezTo>
                    <a:pt x="52" y="95"/>
                    <a:pt x="48" y="78"/>
                    <a:pt x="43" y="61"/>
                  </a:cubicBezTo>
                  <a:cubicBezTo>
                    <a:pt x="32" y="26"/>
                    <a:pt x="18" y="2"/>
                    <a:pt x="12" y="2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1" name="Freeform 2032"/>
            <p:cNvSpPr/>
            <p:nvPr/>
          </p:nvSpPr>
          <p:spPr bwMode="auto">
            <a:xfrm>
              <a:off x="2752725" y="4926013"/>
              <a:ext cx="88900" cy="92075"/>
            </a:xfrm>
            <a:custGeom>
              <a:avLst/>
              <a:gdLst>
                <a:gd name="T0" fmla="*/ 16 w 27"/>
                <a:gd name="T1" fmla="*/ 2 h 28"/>
                <a:gd name="T2" fmla="*/ 1 w 27"/>
                <a:gd name="T3" fmla="*/ 11 h 28"/>
                <a:gd name="T4" fmla="*/ 11 w 27"/>
                <a:gd name="T5" fmla="*/ 26 h 28"/>
                <a:gd name="T6" fmla="*/ 26 w 27"/>
                <a:gd name="T7" fmla="*/ 17 h 28"/>
                <a:gd name="T8" fmla="*/ 16 w 27"/>
                <a:gd name="T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8">
                  <a:moveTo>
                    <a:pt x="16" y="2"/>
                  </a:moveTo>
                  <a:cubicBezTo>
                    <a:pt x="10" y="0"/>
                    <a:pt x="3" y="5"/>
                    <a:pt x="1" y="11"/>
                  </a:cubicBezTo>
                  <a:cubicBezTo>
                    <a:pt x="0" y="18"/>
                    <a:pt x="4" y="25"/>
                    <a:pt x="11" y="26"/>
                  </a:cubicBezTo>
                  <a:cubicBezTo>
                    <a:pt x="18" y="28"/>
                    <a:pt x="24" y="24"/>
                    <a:pt x="26" y="17"/>
                  </a:cubicBezTo>
                  <a:cubicBezTo>
                    <a:pt x="27" y="10"/>
                    <a:pt x="23" y="3"/>
                    <a:pt x="1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2" name="Freeform 2033"/>
            <p:cNvSpPr>
              <a:spLocks noEditPoints="1"/>
            </p:cNvSpPr>
            <p:nvPr/>
          </p:nvSpPr>
          <p:spPr bwMode="auto">
            <a:xfrm>
              <a:off x="2746375" y="4926013"/>
              <a:ext cx="98425" cy="92075"/>
            </a:xfrm>
            <a:custGeom>
              <a:avLst/>
              <a:gdLst>
                <a:gd name="T0" fmla="*/ 16 w 30"/>
                <a:gd name="T1" fmla="*/ 28 h 28"/>
                <a:gd name="T2" fmla="*/ 16 w 30"/>
                <a:gd name="T3" fmla="*/ 28 h 28"/>
                <a:gd name="T4" fmla="*/ 13 w 30"/>
                <a:gd name="T5" fmla="*/ 28 h 28"/>
                <a:gd name="T6" fmla="*/ 2 w 30"/>
                <a:gd name="T7" fmla="*/ 11 h 28"/>
                <a:gd name="T8" fmla="*/ 16 w 30"/>
                <a:gd name="T9" fmla="*/ 0 h 28"/>
                <a:gd name="T10" fmla="*/ 19 w 30"/>
                <a:gd name="T11" fmla="*/ 1 h 28"/>
                <a:gd name="T12" fmla="*/ 28 w 30"/>
                <a:gd name="T13" fmla="*/ 7 h 28"/>
                <a:gd name="T14" fmla="*/ 29 w 30"/>
                <a:gd name="T15" fmla="*/ 17 h 28"/>
                <a:gd name="T16" fmla="*/ 16 w 30"/>
                <a:gd name="T17" fmla="*/ 28 h 28"/>
                <a:gd name="T18" fmla="*/ 16 w 30"/>
                <a:gd name="T19" fmla="*/ 3 h 28"/>
                <a:gd name="T20" fmla="*/ 5 w 30"/>
                <a:gd name="T21" fmla="*/ 12 h 28"/>
                <a:gd name="T22" fmla="*/ 13 w 30"/>
                <a:gd name="T23" fmla="*/ 25 h 28"/>
                <a:gd name="T24" fmla="*/ 27 w 30"/>
                <a:gd name="T25" fmla="*/ 17 h 28"/>
                <a:gd name="T26" fmla="*/ 25 w 30"/>
                <a:gd name="T27" fmla="*/ 8 h 28"/>
                <a:gd name="T28" fmla="*/ 18 w 30"/>
                <a:gd name="T29" fmla="*/ 3 h 28"/>
                <a:gd name="T30" fmla="*/ 16 w 30"/>
                <a:gd name="T3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28">
                  <a:moveTo>
                    <a:pt x="16" y="28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4" y="28"/>
                    <a:pt x="13" y="28"/>
                  </a:cubicBezTo>
                  <a:cubicBezTo>
                    <a:pt x="5" y="26"/>
                    <a:pt x="0" y="19"/>
                    <a:pt x="2" y="11"/>
                  </a:cubicBezTo>
                  <a:cubicBezTo>
                    <a:pt x="4" y="5"/>
                    <a:pt x="9" y="0"/>
                    <a:pt x="16" y="0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22" y="1"/>
                    <a:pt x="26" y="4"/>
                    <a:pt x="28" y="7"/>
                  </a:cubicBezTo>
                  <a:cubicBezTo>
                    <a:pt x="29" y="10"/>
                    <a:pt x="30" y="14"/>
                    <a:pt x="29" y="17"/>
                  </a:cubicBezTo>
                  <a:cubicBezTo>
                    <a:pt x="28" y="24"/>
                    <a:pt x="22" y="28"/>
                    <a:pt x="16" y="28"/>
                  </a:cubicBezTo>
                  <a:close/>
                  <a:moveTo>
                    <a:pt x="16" y="3"/>
                  </a:moveTo>
                  <a:cubicBezTo>
                    <a:pt x="10" y="3"/>
                    <a:pt x="6" y="7"/>
                    <a:pt x="5" y="12"/>
                  </a:cubicBezTo>
                  <a:cubicBezTo>
                    <a:pt x="3" y="18"/>
                    <a:pt x="7" y="24"/>
                    <a:pt x="13" y="25"/>
                  </a:cubicBezTo>
                  <a:cubicBezTo>
                    <a:pt x="19" y="26"/>
                    <a:pt x="25" y="23"/>
                    <a:pt x="27" y="17"/>
                  </a:cubicBezTo>
                  <a:cubicBezTo>
                    <a:pt x="27" y="14"/>
                    <a:pt x="27" y="11"/>
                    <a:pt x="25" y="8"/>
                  </a:cubicBezTo>
                  <a:cubicBezTo>
                    <a:pt x="24" y="6"/>
                    <a:pt x="21" y="4"/>
                    <a:pt x="18" y="3"/>
                  </a:cubicBezTo>
                  <a:cubicBezTo>
                    <a:pt x="17" y="3"/>
                    <a:pt x="17" y="3"/>
                    <a:pt x="16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403" name="组合 402"/>
          <p:cNvGrpSpPr>
            <a:grpSpLocks noChangeAspect="1"/>
          </p:cNvGrpSpPr>
          <p:nvPr/>
        </p:nvGrpSpPr>
        <p:grpSpPr>
          <a:xfrm>
            <a:off x="8333117" y="2113087"/>
            <a:ext cx="540000" cy="471004"/>
            <a:chOff x="8777288" y="4518026"/>
            <a:chExt cx="2212975" cy="1635125"/>
          </a:xfrm>
        </p:grpSpPr>
        <p:sp>
          <p:nvSpPr>
            <p:cNvPr id="404" name="Freeform 1639"/>
            <p:cNvSpPr/>
            <p:nvPr/>
          </p:nvSpPr>
          <p:spPr bwMode="auto">
            <a:xfrm>
              <a:off x="8950325" y="5494338"/>
              <a:ext cx="319088" cy="185738"/>
            </a:xfrm>
            <a:custGeom>
              <a:avLst/>
              <a:gdLst>
                <a:gd name="T0" fmla="*/ 84 w 98"/>
                <a:gd name="T1" fmla="*/ 49 h 57"/>
                <a:gd name="T2" fmla="*/ 49 w 98"/>
                <a:gd name="T3" fmla="*/ 57 h 57"/>
                <a:gd name="T4" fmla="*/ 14 w 98"/>
                <a:gd name="T5" fmla="*/ 48 h 57"/>
                <a:gd name="T6" fmla="*/ 0 w 98"/>
                <a:gd name="T7" fmla="*/ 28 h 57"/>
                <a:gd name="T8" fmla="*/ 14 w 98"/>
                <a:gd name="T9" fmla="*/ 8 h 57"/>
                <a:gd name="T10" fmla="*/ 49 w 98"/>
                <a:gd name="T11" fmla="*/ 0 h 57"/>
                <a:gd name="T12" fmla="*/ 84 w 98"/>
                <a:gd name="T13" fmla="*/ 8 h 57"/>
                <a:gd name="T14" fmla="*/ 98 w 98"/>
                <a:gd name="T15" fmla="*/ 28 h 57"/>
                <a:gd name="T16" fmla="*/ 84 w 98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7">
                  <a:moveTo>
                    <a:pt x="84" y="49"/>
                  </a:moveTo>
                  <a:cubicBezTo>
                    <a:pt x="75" y="54"/>
                    <a:pt x="62" y="57"/>
                    <a:pt x="49" y="57"/>
                  </a:cubicBezTo>
                  <a:cubicBezTo>
                    <a:pt x="37" y="57"/>
                    <a:pt x="24" y="54"/>
                    <a:pt x="14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5" y="14"/>
                    <a:pt x="14" y="8"/>
                  </a:cubicBezTo>
                  <a:cubicBezTo>
                    <a:pt x="24" y="3"/>
                    <a:pt x="36" y="0"/>
                    <a:pt x="49" y="0"/>
                  </a:cubicBezTo>
                  <a:cubicBezTo>
                    <a:pt x="61" y="0"/>
                    <a:pt x="74" y="3"/>
                    <a:pt x="84" y="8"/>
                  </a:cubicBezTo>
                  <a:cubicBezTo>
                    <a:pt x="93" y="14"/>
                    <a:pt x="98" y="21"/>
                    <a:pt x="98" y="28"/>
                  </a:cubicBezTo>
                  <a:cubicBezTo>
                    <a:pt x="98" y="36"/>
                    <a:pt x="94" y="43"/>
                    <a:pt x="84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5" name="Freeform 1640"/>
            <p:cNvSpPr>
              <a:spLocks noEditPoints="1"/>
            </p:cNvSpPr>
            <p:nvPr/>
          </p:nvSpPr>
          <p:spPr bwMode="auto">
            <a:xfrm>
              <a:off x="8943975" y="5487988"/>
              <a:ext cx="331788" cy="195263"/>
            </a:xfrm>
            <a:custGeom>
              <a:avLst/>
              <a:gdLst>
                <a:gd name="T0" fmla="*/ 52 w 102"/>
                <a:gd name="T1" fmla="*/ 60 h 60"/>
                <a:gd name="T2" fmla="*/ 51 w 102"/>
                <a:gd name="T3" fmla="*/ 60 h 60"/>
                <a:gd name="T4" fmla="*/ 16 w 102"/>
                <a:gd name="T5" fmla="*/ 52 h 60"/>
                <a:gd name="T6" fmla="*/ 0 w 102"/>
                <a:gd name="T7" fmla="*/ 30 h 60"/>
                <a:gd name="T8" fmla="*/ 15 w 102"/>
                <a:gd name="T9" fmla="*/ 9 h 60"/>
                <a:gd name="T10" fmla="*/ 51 w 102"/>
                <a:gd name="T11" fmla="*/ 0 h 60"/>
                <a:gd name="T12" fmla="*/ 87 w 102"/>
                <a:gd name="T13" fmla="*/ 9 h 60"/>
                <a:gd name="T14" fmla="*/ 102 w 102"/>
                <a:gd name="T15" fmla="*/ 30 h 60"/>
                <a:gd name="T16" fmla="*/ 87 w 102"/>
                <a:gd name="T17" fmla="*/ 52 h 60"/>
                <a:gd name="T18" fmla="*/ 52 w 102"/>
                <a:gd name="T19" fmla="*/ 60 h 60"/>
                <a:gd name="T20" fmla="*/ 51 w 102"/>
                <a:gd name="T21" fmla="*/ 3 h 60"/>
                <a:gd name="T22" fmla="*/ 17 w 102"/>
                <a:gd name="T23" fmla="*/ 11 h 60"/>
                <a:gd name="T24" fmla="*/ 3 w 102"/>
                <a:gd name="T25" fmla="*/ 30 h 60"/>
                <a:gd name="T26" fmla="*/ 17 w 102"/>
                <a:gd name="T27" fmla="*/ 49 h 60"/>
                <a:gd name="T28" fmla="*/ 51 w 102"/>
                <a:gd name="T29" fmla="*/ 57 h 60"/>
                <a:gd name="T30" fmla="*/ 52 w 102"/>
                <a:gd name="T31" fmla="*/ 59 h 60"/>
                <a:gd name="T32" fmla="*/ 52 w 102"/>
                <a:gd name="T33" fmla="*/ 57 h 60"/>
                <a:gd name="T34" fmla="*/ 85 w 102"/>
                <a:gd name="T35" fmla="*/ 49 h 60"/>
                <a:gd name="T36" fmla="*/ 99 w 102"/>
                <a:gd name="T37" fmla="*/ 30 h 60"/>
                <a:gd name="T38" fmla="*/ 85 w 102"/>
                <a:gd name="T39" fmla="*/ 12 h 60"/>
                <a:gd name="T40" fmla="*/ 51 w 102"/>
                <a:gd name="T41" fmla="*/ 3 h 60"/>
                <a:gd name="T42" fmla="*/ 51 w 102"/>
                <a:gd name="T4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60">
                  <a:moveTo>
                    <a:pt x="52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8" y="60"/>
                    <a:pt x="25" y="57"/>
                    <a:pt x="16" y="52"/>
                  </a:cubicBezTo>
                  <a:cubicBezTo>
                    <a:pt x="6" y="46"/>
                    <a:pt x="1" y="38"/>
                    <a:pt x="0" y="30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5" y="3"/>
                    <a:pt x="37" y="0"/>
                    <a:pt x="51" y="0"/>
                  </a:cubicBezTo>
                  <a:cubicBezTo>
                    <a:pt x="64" y="1"/>
                    <a:pt x="77" y="4"/>
                    <a:pt x="87" y="9"/>
                  </a:cubicBezTo>
                  <a:cubicBezTo>
                    <a:pt x="96" y="15"/>
                    <a:pt x="102" y="22"/>
                    <a:pt x="102" y="30"/>
                  </a:cubicBezTo>
                  <a:cubicBezTo>
                    <a:pt x="102" y="39"/>
                    <a:pt x="97" y="46"/>
                    <a:pt x="87" y="52"/>
                  </a:cubicBezTo>
                  <a:cubicBezTo>
                    <a:pt x="77" y="57"/>
                    <a:pt x="65" y="60"/>
                    <a:pt x="52" y="60"/>
                  </a:cubicBezTo>
                  <a:close/>
                  <a:moveTo>
                    <a:pt x="51" y="3"/>
                  </a:moveTo>
                  <a:cubicBezTo>
                    <a:pt x="38" y="3"/>
                    <a:pt x="26" y="6"/>
                    <a:pt x="17" y="11"/>
                  </a:cubicBezTo>
                  <a:cubicBezTo>
                    <a:pt x="8" y="16"/>
                    <a:pt x="3" y="23"/>
                    <a:pt x="3" y="30"/>
                  </a:cubicBezTo>
                  <a:cubicBezTo>
                    <a:pt x="3" y="37"/>
                    <a:pt x="8" y="44"/>
                    <a:pt x="17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64" y="57"/>
                    <a:pt x="76" y="55"/>
                    <a:pt x="85" y="49"/>
                  </a:cubicBezTo>
                  <a:cubicBezTo>
                    <a:pt x="94" y="44"/>
                    <a:pt x="99" y="38"/>
                    <a:pt x="99" y="30"/>
                  </a:cubicBezTo>
                  <a:cubicBezTo>
                    <a:pt x="99" y="23"/>
                    <a:pt x="94" y="17"/>
                    <a:pt x="85" y="12"/>
                  </a:cubicBezTo>
                  <a:cubicBezTo>
                    <a:pt x="76" y="6"/>
                    <a:pt x="64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6" name="Freeform 1641"/>
            <p:cNvSpPr/>
            <p:nvPr/>
          </p:nvSpPr>
          <p:spPr bwMode="auto">
            <a:xfrm>
              <a:off x="9077325" y="533717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3" y="76"/>
                    <a:pt x="10" y="76"/>
                  </a:cubicBezTo>
                  <a:cubicBezTo>
                    <a:pt x="8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3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3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7" name="Freeform 1642"/>
            <p:cNvSpPr>
              <a:spLocks noEditPoints="1"/>
            </p:cNvSpPr>
            <p:nvPr/>
          </p:nvSpPr>
          <p:spPr bwMode="auto">
            <a:xfrm>
              <a:off x="9074150" y="5330826"/>
              <a:ext cx="71438" cy="260350"/>
            </a:xfrm>
            <a:custGeom>
              <a:avLst/>
              <a:gdLst>
                <a:gd name="T0" fmla="*/ 11 w 22"/>
                <a:gd name="T1" fmla="*/ 80 h 80"/>
                <a:gd name="T2" fmla="*/ 11 w 22"/>
                <a:gd name="T3" fmla="*/ 80 h 80"/>
                <a:gd name="T4" fmla="*/ 3 w 22"/>
                <a:gd name="T5" fmla="*/ 78 h 80"/>
                <a:gd name="T6" fmla="*/ 0 w 22"/>
                <a:gd name="T7" fmla="*/ 73 h 80"/>
                <a:gd name="T8" fmla="*/ 3 w 22"/>
                <a:gd name="T9" fmla="*/ 2 h 80"/>
                <a:gd name="T10" fmla="*/ 19 w 22"/>
                <a:gd name="T11" fmla="*/ 2 h 80"/>
                <a:gd name="T12" fmla="*/ 22 w 22"/>
                <a:gd name="T13" fmla="*/ 73 h 80"/>
                <a:gd name="T14" fmla="*/ 19 w 22"/>
                <a:gd name="T15" fmla="*/ 78 h 80"/>
                <a:gd name="T16" fmla="*/ 11 w 22"/>
                <a:gd name="T17" fmla="*/ 80 h 80"/>
                <a:gd name="T18" fmla="*/ 5 w 22"/>
                <a:gd name="T19" fmla="*/ 4 h 80"/>
                <a:gd name="T20" fmla="*/ 3 w 22"/>
                <a:gd name="T21" fmla="*/ 73 h 80"/>
                <a:gd name="T22" fmla="*/ 5 w 22"/>
                <a:gd name="T23" fmla="*/ 76 h 80"/>
                <a:gd name="T24" fmla="*/ 11 w 22"/>
                <a:gd name="T25" fmla="*/ 77 h 80"/>
                <a:gd name="T26" fmla="*/ 17 w 22"/>
                <a:gd name="T27" fmla="*/ 76 h 80"/>
                <a:gd name="T28" fmla="*/ 20 w 22"/>
                <a:gd name="T29" fmla="*/ 73 h 80"/>
                <a:gd name="T30" fmla="*/ 17 w 22"/>
                <a:gd name="T31" fmla="*/ 5 h 80"/>
                <a:gd name="T32" fmla="*/ 11 w 22"/>
                <a:gd name="T33" fmla="*/ 3 h 80"/>
                <a:gd name="T34" fmla="*/ 11 w 22"/>
                <a:gd name="T35" fmla="*/ 3 h 80"/>
                <a:gd name="T36" fmla="*/ 5 w 22"/>
                <a:gd name="T3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80"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8" y="80"/>
                    <a:pt x="6" y="79"/>
                    <a:pt x="3" y="78"/>
                  </a:cubicBezTo>
                  <a:cubicBezTo>
                    <a:pt x="1" y="77"/>
                    <a:pt x="0" y="75"/>
                    <a:pt x="0" y="73"/>
                  </a:cubicBezTo>
                  <a:cubicBezTo>
                    <a:pt x="0" y="72"/>
                    <a:pt x="0" y="4"/>
                    <a:pt x="3" y="2"/>
                  </a:cubicBezTo>
                  <a:cubicBezTo>
                    <a:pt x="8" y="0"/>
                    <a:pt x="15" y="0"/>
                    <a:pt x="19" y="2"/>
                  </a:cubicBezTo>
                  <a:cubicBezTo>
                    <a:pt x="22" y="4"/>
                    <a:pt x="22" y="70"/>
                    <a:pt x="22" y="73"/>
                  </a:cubicBezTo>
                  <a:cubicBezTo>
                    <a:pt x="22" y="75"/>
                    <a:pt x="21" y="77"/>
                    <a:pt x="19" y="78"/>
                  </a:cubicBezTo>
                  <a:cubicBezTo>
                    <a:pt x="17" y="79"/>
                    <a:pt x="14" y="80"/>
                    <a:pt x="11" y="80"/>
                  </a:cubicBezTo>
                  <a:close/>
                  <a:moveTo>
                    <a:pt x="5" y="4"/>
                  </a:moveTo>
                  <a:cubicBezTo>
                    <a:pt x="4" y="10"/>
                    <a:pt x="3" y="70"/>
                    <a:pt x="3" y="73"/>
                  </a:cubicBezTo>
                  <a:cubicBezTo>
                    <a:pt x="3" y="74"/>
                    <a:pt x="3" y="75"/>
                    <a:pt x="5" y="76"/>
                  </a:cubicBezTo>
                  <a:cubicBezTo>
                    <a:pt x="7" y="77"/>
                    <a:pt x="9" y="77"/>
                    <a:pt x="11" y="77"/>
                  </a:cubicBezTo>
                  <a:cubicBezTo>
                    <a:pt x="14" y="77"/>
                    <a:pt x="16" y="77"/>
                    <a:pt x="17" y="76"/>
                  </a:cubicBezTo>
                  <a:cubicBezTo>
                    <a:pt x="19" y="75"/>
                    <a:pt x="20" y="74"/>
                    <a:pt x="20" y="73"/>
                  </a:cubicBezTo>
                  <a:cubicBezTo>
                    <a:pt x="20" y="64"/>
                    <a:pt x="19" y="10"/>
                    <a:pt x="17" y="5"/>
                  </a:cubicBezTo>
                  <a:cubicBezTo>
                    <a:pt x="15" y="4"/>
                    <a:pt x="13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3"/>
                    <a:pt x="7" y="4"/>
                    <a:pt x="5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8" name="Freeform 1643"/>
            <p:cNvSpPr/>
            <p:nvPr/>
          </p:nvSpPr>
          <p:spPr bwMode="auto">
            <a:xfrm>
              <a:off x="8780463" y="4991101"/>
              <a:ext cx="573088" cy="506413"/>
            </a:xfrm>
            <a:custGeom>
              <a:avLst/>
              <a:gdLst>
                <a:gd name="T0" fmla="*/ 0 w 361"/>
                <a:gd name="T1" fmla="*/ 134 h 319"/>
                <a:gd name="T2" fmla="*/ 230 w 361"/>
                <a:gd name="T3" fmla="*/ 0 h 319"/>
                <a:gd name="T4" fmla="*/ 361 w 361"/>
                <a:gd name="T5" fmla="*/ 185 h 319"/>
                <a:gd name="T6" fmla="*/ 131 w 361"/>
                <a:gd name="T7" fmla="*/ 319 h 319"/>
                <a:gd name="T8" fmla="*/ 0 w 361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19">
                  <a:moveTo>
                    <a:pt x="0" y="134"/>
                  </a:moveTo>
                  <a:lnTo>
                    <a:pt x="230" y="0"/>
                  </a:lnTo>
                  <a:lnTo>
                    <a:pt x="361" y="185"/>
                  </a:lnTo>
                  <a:lnTo>
                    <a:pt x="131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09" name="Freeform 1644"/>
            <p:cNvSpPr>
              <a:spLocks noEditPoints="1"/>
            </p:cNvSpPr>
            <p:nvPr/>
          </p:nvSpPr>
          <p:spPr bwMode="auto">
            <a:xfrm>
              <a:off x="8777288" y="4987926"/>
              <a:ext cx="584200" cy="512763"/>
            </a:xfrm>
            <a:custGeom>
              <a:avLst/>
              <a:gdLst>
                <a:gd name="T0" fmla="*/ 65 w 179"/>
                <a:gd name="T1" fmla="*/ 157 h 157"/>
                <a:gd name="T2" fmla="*/ 64 w 179"/>
                <a:gd name="T3" fmla="*/ 157 h 157"/>
                <a:gd name="T4" fmla="*/ 0 w 179"/>
                <a:gd name="T5" fmla="*/ 67 h 157"/>
                <a:gd name="T6" fmla="*/ 0 w 179"/>
                <a:gd name="T7" fmla="*/ 66 h 157"/>
                <a:gd name="T8" fmla="*/ 0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8 w 179"/>
                <a:gd name="T15" fmla="*/ 90 h 157"/>
                <a:gd name="T16" fmla="*/ 178 w 179"/>
                <a:gd name="T17" fmla="*/ 91 h 157"/>
                <a:gd name="T18" fmla="*/ 178 w 179"/>
                <a:gd name="T19" fmla="*/ 92 h 157"/>
                <a:gd name="T20" fmla="*/ 66 w 179"/>
                <a:gd name="T21" fmla="*/ 157 h 157"/>
                <a:gd name="T22" fmla="*/ 65 w 179"/>
                <a:gd name="T23" fmla="*/ 157 h 157"/>
                <a:gd name="T24" fmla="*/ 3 w 179"/>
                <a:gd name="T25" fmla="*/ 67 h 157"/>
                <a:gd name="T26" fmla="*/ 65 w 179"/>
                <a:gd name="T27" fmla="*/ 154 h 157"/>
                <a:gd name="T28" fmla="*/ 175 w 179"/>
                <a:gd name="T29" fmla="*/ 90 h 157"/>
                <a:gd name="T30" fmla="*/ 113 w 179"/>
                <a:gd name="T31" fmla="*/ 3 h 157"/>
                <a:gd name="T32" fmla="*/ 3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5" y="157"/>
                  </a:moveTo>
                  <a:cubicBezTo>
                    <a:pt x="64" y="157"/>
                    <a:pt x="64" y="157"/>
                    <a:pt x="64" y="1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0" y="66"/>
                    <a:pt x="0" y="65"/>
                    <a:pt x="0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9" y="90"/>
                    <a:pt x="179" y="91"/>
                    <a:pt x="178" y="91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5" y="157"/>
                    <a:pt x="65" y="157"/>
                    <a:pt x="65" y="157"/>
                  </a:cubicBezTo>
                  <a:close/>
                  <a:moveTo>
                    <a:pt x="3" y="67"/>
                  </a:moveTo>
                  <a:cubicBezTo>
                    <a:pt x="65" y="154"/>
                    <a:pt x="65" y="154"/>
                    <a:pt x="65" y="154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3" y="67"/>
                    <a:pt x="3" y="67"/>
                    <a:pt x="3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0" name="Freeform 1645"/>
            <p:cNvSpPr/>
            <p:nvPr/>
          </p:nvSpPr>
          <p:spPr bwMode="auto">
            <a:xfrm>
              <a:off x="8920163" y="5187951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1" name="Line 1646"/>
            <p:cNvSpPr>
              <a:spLocks noChangeShapeType="1"/>
            </p:cNvSpPr>
            <p:nvPr/>
          </p:nvSpPr>
          <p:spPr bwMode="auto">
            <a:xfrm flipH="1">
              <a:off x="8920163" y="5187951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2" name="Freeform 1647"/>
            <p:cNvSpPr/>
            <p:nvPr/>
          </p:nvSpPr>
          <p:spPr bwMode="auto">
            <a:xfrm>
              <a:off x="8916988" y="5183188"/>
              <a:ext cx="371475" cy="219075"/>
            </a:xfrm>
            <a:custGeom>
              <a:avLst/>
              <a:gdLst>
                <a:gd name="T0" fmla="*/ 2 w 234"/>
                <a:gd name="T1" fmla="*/ 138 h 138"/>
                <a:gd name="T2" fmla="*/ 0 w 234"/>
                <a:gd name="T3" fmla="*/ 134 h 138"/>
                <a:gd name="T4" fmla="*/ 230 w 234"/>
                <a:gd name="T5" fmla="*/ 0 h 138"/>
                <a:gd name="T6" fmla="*/ 234 w 234"/>
                <a:gd name="T7" fmla="*/ 5 h 138"/>
                <a:gd name="T8" fmla="*/ 2 w 234"/>
                <a:gd name="T9" fmla="*/ 138 h 138"/>
                <a:gd name="T10" fmla="*/ 2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2" y="138"/>
                  </a:moveTo>
                  <a:lnTo>
                    <a:pt x="0" y="134"/>
                  </a:lnTo>
                  <a:lnTo>
                    <a:pt x="230" y="0"/>
                  </a:lnTo>
                  <a:lnTo>
                    <a:pt x="234" y="5"/>
                  </a:lnTo>
                  <a:lnTo>
                    <a:pt x="2" y="138"/>
                  </a:lnTo>
                  <a:lnTo>
                    <a:pt x="2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3" name="Freeform 1648"/>
            <p:cNvSpPr/>
            <p:nvPr/>
          </p:nvSpPr>
          <p:spPr bwMode="auto">
            <a:xfrm>
              <a:off x="8848725" y="5089526"/>
              <a:ext cx="368300" cy="211138"/>
            </a:xfrm>
            <a:custGeom>
              <a:avLst/>
              <a:gdLst>
                <a:gd name="T0" fmla="*/ 232 w 232"/>
                <a:gd name="T1" fmla="*/ 0 h 133"/>
                <a:gd name="T2" fmla="*/ 0 w 232"/>
                <a:gd name="T3" fmla="*/ 133 h 133"/>
                <a:gd name="T4" fmla="*/ 232 w 232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133">
                  <a:moveTo>
                    <a:pt x="232" y="0"/>
                  </a:moveTo>
                  <a:lnTo>
                    <a:pt x="0" y="133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4" name="Line 1649"/>
            <p:cNvSpPr>
              <a:spLocks noChangeShapeType="1"/>
            </p:cNvSpPr>
            <p:nvPr/>
          </p:nvSpPr>
          <p:spPr bwMode="auto">
            <a:xfrm flipH="1">
              <a:off x="8848725" y="5089526"/>
              <a:ext cx="368300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5" name="Freeform 1650"/>
            <p:cNvSpPr/>
            <p:nvPr/>
          </p:nvSpPr>
          <p:spPr bwMode="auto">
            <a:xfrm>
              <a:off x="8848725" y="5086351"/>
              <a:ext cx="368300" cy="219075"/>
            </a:xfrm>
            <a:custGeom>
              <a:avLst/>
              <a:gdLst>
                <a:gd name="T0" fmla="*/ 2 w 232"/>
                <a:gd name="T1" fmla="*/ 138 h 138"/>
                <a:gd name="T2" fmla="*/ 0 w 232"/>
                <a:gd name="T3" fmla="*/ 133 h 138"/>
                <a:gd name="T4" fmla="*/ 230 w 232"/>
                <a:gd name="T5" fmla="*/ 0 h 138"/>
                <a:gd name="T6" fmla="*/ 232 w 232"/>
                <a:gd name="T7" fmla="*/ 4 h 138"/>
                <a:gd name="T8" fmla="*/ 2 w 232"/>
                <a:gd name="T9" fmla="*/ 138 h 138"/>
                <a:gd name="T10" fmla="*/ 2 w 232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8">
                  <a:moveTo>
                    <a:pt x="2" y="138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2" y="4"/>
                  </a:lnTo>
                  <a:lnTo>
                    <a:pt x="2" y="138"/>
                  </a:lnTo>
                  <a:lnTo>
                    <a:pt x="2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6" name="Freeform 1651"/>
            <p:cNvSpPr/>
            <p:nvPr/>
          </p:nvSpPr>
          <p:spPr bwMode="auto">
            <a:xfrm>
              <a:off x="9055100" y="5046663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7" name="Line 1652"/>
            <p:cNvSpPr>
              <a:spLocks noChangeShapeType="1"/>
            </p:cNvSpPr>
            <p:nvPr/>
          </p:nvSpPr>
          <p:spPr bwMode="auto">
            <a:xfrm>
              <a:off x="9055100" y="5046663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8" name="Freeform 1653"/>
            <p:cNvSpPr/>
            <p:nvPr/>
          </p:nvSpPr>
          <p:spPr bwMode="auto">
            <a:xfrm>
              <a:off x="9050338" y="5043488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2 h 187"/>
                <a:gd name="T4" fmla="*/ 5 w 136"/>
                <a:gd name="T5" fmla="*/ 0 h 187"/>
                <a:gd name="T6" fmla="*/ 136 w 136"/>
                <a:gd name="T7" fmla="*/ 183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136" y="183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9" name="Freeform 1654"/>
            <p:cNvSpPr/>
            <p:nvPr/>
          </p:nvSpPr>
          <p:spPr bwMode="auto">
            <a:xfrm>
              <a:off x="8963025" y="5099051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0" name="Line 1655"/>
            <p:cNvSpPr>
              <a:spLocks noChangeShapeType="1"/>
            </p:cNvSpPr>
            <p:nvPr/>
          </p:nvSpPr>
          <p:spPr bwMode="auto">
            <a:xfrm>
              <a:off x="8963025" y="5099051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1" name="Freeform 1656"/>
            <p:cNvSpPr/>
            <p:nvPr/>
          </p:nvSpPr>
          <p:spPr bwMode="auto">
            <a:xfrm>
              <a:off x="8959850" y="5095876"/>
              <a:ext cx="215900" cy="296863"/>
            </a:xfrm>
            <a:custGeom>
              <a:avLst/>
              <a:gdLst>
                <a:gd name="T0" fmla="*/ 131 w 136"/>
                <a:gd name="T1" fmla="*/ 187 h 187"/>
                <a:gd name="T2" fmla="*/ 0 w 136"/>
                <a:gd name="T3" fmla="*/ 4 h 187"/>
                <a:gd name="T4" fmla="*/ 4 w 136"/>
                <a:gd name="T5" fmla="*/ 0 h 187"/>
                <a:gd name="T6" fmla="*/ 136 w 136"/>
                <a:gd name="T7" fmla="*/ 185 h 187"/>
                <a:gd name="T8" fmla="*/ 131 w 136"/>
                <a:gd name="T9" fmla="*/ 187 h 187"/>
                <a:gd name="T10" fmla="*/ 131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1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6" y="185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2" name="Freeform 1657"/>
            <p:cNvSpPr/>
            <p:nvPr/>
          </p:nvSpPr>
          <p:spPr bwMode="auto">
            <a:xfrm>
              <a:off x="8872538" y="5151438"/>
              <a:ext cx="207963" cy="293688"/>
            </a:xfrm>
            <a:custGeom>
              <a:avLst/>
              <a:gdLst>
                <a:gd name="T0" fmla="*/ 0 w 131"/>
                <a:gd name="T1" fmla="*/ 0 h 185"/>
                <a:gd name="T2" fmla="*/ 131 w 131"/>
                <a:gd name="T3" fmla="*/ 185 h 185"/>
                <a:gd name="T4" fmla="*/ 0 w 131"/>
                <a:gd name="T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5">
                  <a:moveTo>
                    <a:pt x="0" y="0"/>
                  </a:moveTo>
                  <a:lnTo>
                    <a:pt x="131" y="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3" name="Line 1658"/>
            <p:cNvSpPr>
              <a:spLocks noChangeShapeType="1"/>
            </p:cNvSpPr>
            <p:nvPr/>
          </p:nvSpPr>
          <p:spPr bwMode="auto">
            <a:xfrm>
              <a:off x="8872538" y="5151438"/>
              <a:ext cx="207963" cy="2936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4" name="Freeform 1659"/>
            <p:cNvSpPr/>
            <p:nvPr/>
          </p:nvSpPr>
          <p:spPr bwMode="auto">
            <a:xfrm>
              <a:off x="8867775" y="5148263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4 h 187"/>
                <a:gd name="T4" fmla="*/ 5 w 136"/>
                <a:gd name="T5" fmla="*/ 0 h 187"/>
                <a:gd name="T6" fmla="*/ 136 w 136"/>
                <a:gd name="T7" fmla="*/ 185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4"/>
                  </a:lnTo>
                  <a:lnTo>
                    <a:pt x="5" y="0"/>
                  </a:lnTo>
                  <a:lnTo>
                    <a:pt x="136" y="185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5" name="Freeform 1660"/>
            <p:cNvSpPr/>
            <p:nvPr/>
          </p:nvSpPr>
          <p:spPr bwMode="auto">
            <a:xfrm>
              <a:off x="9358313" y="5259388"/>
              <a:ext cx="319088" cy="185738"/>
            </a:xfrm>
            <a:custGeom>
              <a:avLst/>
              <a:gdLst>
                <a:gd name="T0" fmla="*/ 84 w 98"/>
                <a:gd name="T1" fmla="*/ 49 h 57"/>
                <a:gd name="T2" fmla="*/ 49 w 98"/>
                <a:gd name="T3" fmla="*/ 57 h 57"/>
                <a:gd name="T4" fmla="*/ 14 w 98"/>
                <a:gd name="T5" fmla="*/ 48 h 57"/>
                <a:gd name="T6" fmla="*/ 0 w 98"/>
                <a:gd name="T7" fmla="*/ 28 h 57"/>
                <a:gd name="T8" fmla="*/ 14 w 98"/>
                <a:gd name="T9" fmla="*/ 8 h 57"/>
                <a:gd name="T10" fmla="*/ 49 w 98"/>
                <a:gd name="T11" fmla="*/ 0 h 57"/>
                <a:gd name="T12" fmla="*/ 84 w 98"/>
                <a:gd name="T13" fmla="*/ 8 h 57"/>
                <a:gd name="T14" fmla="*/ 98 w 98"/>
                <a:gd name="T15" fmla="*/ 28 h 57"/>
                <a:gd name="T16" fmla="*/ 84 w 98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7">
                  <a:moveTo>
                    <a:pt x="84" y="49"/>
                  </a:moveTo>
                  <a:cubicBezTo>
                    <a:pt x="74" y="54"/>
                    <a:pt x="62" y="57"/>
                    <a:pt x="49" y="57"/>
                  </a:cubicBezTo>
                  <a:cubicBezTo>
                    <a:pt x="37" y="57"/>
                    <a:pt x="24" y="54"/>
                    <a:pt x="14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4" y="14"/>
                    <a:pt x="14" y="8"/>
                  </a:cubicBezTo>
                  <a:cubicBezTo>
                    <a:pt x="23" y="3"/>
                    <a:pt x="36" y="0"/>
                    <a:pt x="49" y="0"/>
                  </a:cubicBezTo>
                  <a:cubicBezTo>
                    <a:pt x="61" y="0"/>
                    <a:pt x="74" y="3"/>
                    <a:pt x="84" y="8"/>
                  </a:cubicBezTo>
                  <a:cubicBezTo>
                    <a:pt x="93" y="14"/>
                    <a:pt x="98" y="21"/>
                    <a:pt x="98" y="28"/>
                  </a:cubicBezTo>
                  <a:cubicBezTo>
                    <a:pt x="98" y="36"/>
                    <a:pt x="94" y="43"/>
                    <a:pt x="84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6" name="Freeform 1661"/>
            <p:cNvSpPr>
              <a:spLocks noEditPoints="1"/>
            </p:cNvSpPr>
            <p:nvPr/>
          </p:nvSpPr>
          <p:spPr bwMode="auto">
            <a:xfrm>
              <a:off x="9350375" y="5253038"/>
              <a:ext cx="333375" cy="195263"/>
            </a:xfrm>
            <a:custGeom>
              <a:avLst/>
              <a:gdLst>
                <a:gd name="T0" fmla="*/ 51 w 102"/>
                <a:gd name="T1" fmla="*/ 60 h 60"/>
                <a:gd name="T2" fmla="*/ 51 w 102"/>
                <a:gd name="T3" fmla="*/ 60 h 60"/>
                <a:gd name="T4" fmla="*/ 16 w 102"/>
                <a:gd name="T5" fmla="*/ 52 h 60"/>
                <a:gd name="T6" fmla="*/ 0 w 102"/>
                <a:gd name="T7" fmla="*/ 30 h 60"/>
                <a:gd name="T8" fmla="*/ 15 w 102"/>
                <a:gd name="T9" fmla="*/ 9 h 60"/>
                <a:gd name="T10" fmla="*/ 50 w 102"/>
                <a:gd name="T11" fmla="*/ 0 h 60"/>
                <a:gd name="T12" fmla="*/ 86 w 102"/>
                <a:gd name="T13" fmla="*/ 9 h 60"/>
                <a:gd name="T14" fmla="*/ 102 w 102"/>
                <a:gd name="T15" fmla="*/ 30 h 60"/>
                <a:gd name="T16" fmla="*/ 87 w 102"/>
                <a:gd name="T17" fmla="*/ 52 h 60"/>
                <a:gd name="T18" fmla="*/ 51 w 102"/>
                <a:gd name="T19" fmla="*/ 60 h 60"/>
                <a:gd name="T20" fmla="*/ 51 w 102"/>
                <a:gd name="T21" fmla="*/ 3 h 60"/>
                <a:gd name="T22" fmla="*/ 17 w 102"/>
                <a:gd name="T23" fmla="*/ 11 h 60"/>
                <a:gd name="T24" fmla="*/ 3 w 102"/>
                <a:gd name="T25" fmla="*/ 30 h 60"/>
                <a:gd name="T26" fmla="*/ 17 w 102"/>
                <a:gd name="T27" fmla="*/ 49 h 60"/>
                <a:gd name="T28" fmla="*/ 51 w 102"/>
                <a:gd name="T29" fmla="*/ 57 h 60"/>
                <a:gd name="T30" fmla="*/ 51 w 102"/>
                <a:gd name="T31" fmla="*/ 59 h 60"/>
                <a:gd name="T32" fmla="*/ 51 w 102"/>
                <a:gd name="T33" fmla="*/ 57 h 60"/>
                <a:gd name="T34" fmla="*/ 85 w 102"/>
                <a:gd name="T35" fmla="*/ 49 h 60"/>
                <a:gd name="T36" fmla="*/ 99 w 102"/>
                <a:gd name="T37" fmla="*/ 30 h 60"/>
                <a:gd name="T38" fmla="*/ 85 w 102"/>
                <a:gd name="T39" fmla="*/ 11 h 60"/>
                <a:gd name="T40" fmla="*/ 51 w 102"/>
                <a:gd name="T41" fmla="*/ 3 h 60"/>
                <a:gd name="T42" fmla="*/ 51 w 102"/>
                <a:gd name="T4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60">
                  <a:moveTo>
                    <a:pt x="51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8" y="60"/>
                    <a:pt x="25" y="57"/>
                    <a:pt x="16" y="52"/>
                  </a:cubicBezTo>
                  <a:cubicBezTo>
                    <a:pt x="6" y="46"/>
                    <a:pt x="0" y="38"/>
                    <a:pt x="0" y="30"/>
                  </a:cubicBezTo>
                  <a:cubicBezTo>
                    <a:pt x="0" y="22"/>
                    <a:pt x="5" y="14"/>
                    <a:pt x="15" y="9"/>
                  </a:cubicBezTo>
                  <a:cubicBezTo>
                    <a:pt x="25" y="3"/>
                    <a:pt x="37" y="0"/>
                    <a:pt x="50" y="0"/>
                  </a:cubicBezTo>
                  <a:cubicBezTo>
                    <a:pt x="64" y="0"/>
                    <a:pt x="77" y="4"/>
                    <a:pt x="86" y="9"/>
                  </a:cubicBezTo>
                  <a:cubicBezTo>
                    <a:pt x="96" y="15"/>
                    <a:pt x="102" y="22"/>
                    <a:pt x="102" y="30"/>
                  </a:cubicBezTo>
                  <a:cubicBezTo>
                    <a:pt x="102" y="39"/>
                    <a:pt x="96" y="46"/>
                    <a:pt x="87" y="52"/>
                  </a:cubicBezTo>
                  <a:cubicBezTo>
                    <a:pt x="77" y="57"/>
                    <a:pt x="65" y="60"/>
                    <a:pt x="51" y="60"/>
                  </a:cubicBezTo>
                  <a:close/>
                  <a:moveTo>
                    <a:pt x="51" y="3"/>
                  </a:moveTo>
                  <a:cubicBezTo>
                    <a:pt x="38" y="3"/>
                    <a:pt x="26" y="6"/>
                    <a:pt x="17" y="11"/>
                  </a:cubicBezTo>
                  <a:cubicBezTo>
                    <a:pt x="8" y="16"/>
                    <a:pt x="3" y="23"/>
                    <a:pt x="3" y="30"/>
                  </a:cubicBezTo>
                  <a:cubicBezTo>
                    <a:pt x="3" y="37"/>
                    <a:pt x="8" y="44"/>
                    <a:pt x="17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64" y="57"/>
                    <a:pt x="76" y="55"/>
                    <a:pt x="85" y="49"/>
                  </a:cubicBezTo>
                  <a:cubicBezTo>
                    <a:pt x="94" y="44"/>
                    <a:pt x="99" y="38"/>
                    <a:pt x="99" y="30"/>
                  </a:cubicBezTo>
                  <a:cubicBezTo>
                    <a:pt x="99" y="23"/>
                    <a:pt x="94" y="17"/>
                    <a:pt x="85" y="11"/>
                  </a:cubicBezTo>
                  <a:cubicBezTo>
                    <a:pt x="76" y="6"/>
                    <a:pt x="64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7" name="Freeform 1662"/>
            <p:cNvSpPr/>
            <p:nvPr/>
          </p:nvSpPr>
          <p:spPr bwMode="auto">
            <a:xfrm>
              <a:off x="9485313" y="510222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2" y="76"/>
                    <a:pt x="10" y="76"/>
                  </a:cubicBezTo>
                  <a:cubicBezTo>
                    <a:pt x="7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3"/>
                    <a:pt x="3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8" name="Freeform 1663"/>
            <p:cNvSpPr>
              <a:spLocks noEditPoints="1"/>
            </p:cNvSpPr>
            <p:nvPr/>
          </p:nvSpPr>
          <p:spPr bwMode="auto">
            <a:xfrm>
              <a:off x="9482138" y="5095876"/>
              <a:ext cx="71438" cy="260350"/>
            </a:xfrm>
            <a:custGeom>
              <a:avLst/>
              <a:gdLst>
                <a:gd name="T0" fmla="*/ 11 w 22"/>
                <a:gd name="T1" fmla="*/ 80 h 80"/>
                <a:gd name="T2" fmla="*/ 11 w 22"/>
                <a:gd name="T3" fmla="*/ 80 h 80"/>
                <a:gd name="T4" fmla="*/ 3 w 22"/>
                <a:gd name="T5" fmla="*/ 78 h 80"/>
                <a:gd name="T6" fmla="*/ 0 w 22"/>
                <a:gd name="T7" fmla="*/ 73 h 80"/>
                <a:gd name="T8" fmla="*/ 3 w 22"/>
                <a:gd name="T9" fmla="*/ 2 h 80"/>
                <a:gd name="T10" fmla="*/ 19 w 22"/>
                <a:gd name="T11" fmla="*/ 2 h 80"/>
                <a:gd name="T12" fmla="*/ 22 w 22"/>
                <a:gd name="T13" fmla="*/ 73 h 80"/>
                <a:gd name="T14" fmla="*/ 19 w 22"/>
                <a:gd name="T15" fmla="*/ 78 h 80"/>
                <a:gd name="T16" fmla="*/ 11 w 22"/>
                <a:gd name="T17" fmla="*/ 80 h 80"/>
                <a:gd name="T18" fmla="*/ 5 w 22"/>
                <a:gd name="T19" fmla="*/ 4 h 80"/>
                <a:gd name="T20" fmla="*/ 2 w 22"/>
                <a:gd name="T21" fmla="*/ 73 h 80"/>
                <a:gd name="T22" fmla="*/ 5 w 22"/>
                <a:gd name="T23" fmla="*/ 76 h 80"/>
                <a:gd name="T24" fmla="*/ 11 w 22"/>
                <a:gd name="T25" fmla="*/ 77 h 80"/>
                <a:gd name="T26" fmla="*/ 17 w 22"/>
                <a:gd name="T27" fmla="*/ 76 h 80"/>
                <a:gd name="T28" fmla="*/ 19 w 22"/>
                <a:gd name="T29" fmla="*/ 73 h 80"/>
                <a:gd name="T30" fmla="*/ 17 w 22"/>
                <a:gd name="T31" fmla="*/ 4 h 80"/>
                <a:gd name="T32" fmla="*/ 11 w 22"/>
                <a:gd name="T33" fmla="*/ 3 h 80"/>
                <a:gd name="T34" fmla="*/ 11 w 22"/>
                <a:gd name="T35" fmla="*/ 3 h 80"/>
                <a:gd name="T36" fmla="*/ 5 w 22"/>
                <a:gd name="T3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80"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8" y="80"/>
                    <a:pt x="5" y="79"/>
                    <a:pt x="3" y="78"/>
                  </a:cubicBezTo>
                  <a:cubicBezTo>
                    <a:pt x="1" y="77"/>
                    <a:pt x="0" y="75"/>
                    <a:pt x="0" y="73"/>
                  </a:cubicBezTo>
                  <a:cubicBezTo>
                    <a:pt x="0" y="72"/>
                    <a:pt x="0" y="4"/>
                    <a:pt x="3" y="2"/>
                  </a:cubicBezTo>
                  <a:cubicBezTo>
                    <a:pt x="7" y="0"/>
                    <a:pt x="14" y="0"/>
                    <a:pt x="19" y="2"/>
                  </a:cubicBezTo>
                  <a:cubicBezTo>
                    <a:pt x="22" y="4"/>
                    <a:pt x="22" y="72"/>
                    <a:pt x="22" y="73"/>
                  </a:cubicBezTo>
                  <a:cubicBezTo>
                    <a:pt x="22" y="75"/>
                    <a:pt x="21" y="77"/>
                    <a:pt x="19" y="78"/>
                  </a:cubicBezTo>
                  <a:cubicBezTo>
                    <a:pt x="17" y="79"/>
                    <a:pt x="14" y="80"/>
                    <a:pt x="11" y="80"/>
                  </a:cubicBezTo>
                  <a:close/>
                  <a:moveTo>
                    <a:pt x="5" y="4"/>
                  </a:moveTo>
                  <a:cubicBezTo>
                    <a:pt x="3" y="10"/>
                    <a:pt x="2" y="70"/>
                    <a:pt x="2" y="73"/>
                  </a:cubicBezTo>
                  <a:cubicBezTo>
                    <a:pt x="2" y="74"/>
                    <a:pt x="3" y="75"/>
                    <a:pt x="5" y="76"/>
                  </a:cubicBezTo>
                  <a:cubicBezTo>
                    <a:pt x="6" y="76"/>
                    <a:pt x="9" y="77"/>
                    <a:pt x="11" y="77"/>
                  </a:cubicBezTo>
                  <a:cubicBezTo>
                    <a:pt x="13" y="77"/>
                    <a:pt x="16" y="77"/>
                    <a:pt x="17" y="76"/>
                  </a:cubicBezTo>
                  <a:cubicBezTo>
                    <a:pt x="19" y="75"/>
                    <a:pt x="19" y="74"/>
                    <a:pt x="19" y="73"/>
                  </a:cubicBezTo>
                  <a:cubicBezTo>
                    <a:pt x="19" y="66"/>
                    <a:pt x="18" y="10"/>
                    <a:pt x="17" y="4"/>
                  </a:cubicBezTo>
                  <a:cubicBezTo>
                    <a:pt x="15" y="4"/>
                    <a:pt x="13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3"/>
                    <a:pt x="7" y="4"/>
                    <a:pt x="5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29" name="Freeform 1664"/>
            <p:cNvSpPr/>
            <p:nvPr/>
          </p:nvSpPr>
          <p:spPr bwMode="auto">
            <a:xfrm>
              <a:off x="9188450" y="4756151"/>
              <a:ext cx="573088" cy="506413"/>
            </a:xfrm>
            <a:custGeom>
              <a:avLst/>
              <a:gdLst>
                <a:gd name="T0" fmla="*/ 0 w 361"/>
                <a:gd name="T1" fmla="*/ 134 h 319"/>
                <a:gd name="T2" fmla="*/ 230 w 361"/>
                <a:gd name="T3" fmla="*/ 0 h 319"/>
                <a:gd name="T4" fmla="*/ 361 w 361"/>
                <a:gd name="T5" fmla="*/ 185 h 319"/>
                <a:gd name="T6" fmla="*/ 131 w 361"/>
                <a:gd name="T7" fmla="*/ 319 h 319"/>
                <a:gd name="T8" fmla="*/ 0 w 361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19">
                  <a:moveTo>
                    <a:pt x="0" y="134"/>
                  </a:moveTo>
                  <a:lnTo>
                    <a:pt x="230" y="0"/>
                  </a:lnTo>
                  <a:lnTo>
                    <a:pt x="361" y="185"/>
                  </a:lnTo>
                  <a:lnTo>
                    <a:pt x="131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0" name="Freeform 1665"/>
            <p:cNvSpPr>
              <a:spLocks noEditPoints="1"/>
            </p:cNvSpPr>
            <p:nvPr/>
          </p:nvSpPr>
          <p:spPr bwMode="auto">
            <a:xfrm>
              <a:off x="9182100" y="4752976"/>
              <a:ext cx="582613" cy="512763"/>
            </a:xfrm>
            <a:custGeom>
              <a:avLst/>
              <a:gdLst>
                <a:gd name="T0" fmla="*/ 66 w 179"/>
                <a:gd name="T1" fmla="*/ 157 h 157"/>
                <a:gd name="T2" fmla="*/ 64 w 179"/>
                <a:gd name="T3" fmla="*/ 157 h 157"/>
                <a:gd name="T4" fmla="*/ 1 w 179"/>
                <a:gd name="T5" fmla="*/ 67 h 157"/>
                <a:gd name="T6" fmla="*/ 0 w 179"/>
                <a:gd name="T7" fmla="*/ 66 h 157"/>
                <a:gd name="T8" fmla="*/ 1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9 w 179"/>
                <a:gd name="T15" fmla="*/ 90 h 157"/>
                <a:gd name="T16" fmla="*/ 179 w 179"/>
                <a:gd name="T17" fmla="*/ 91 h 157"/>
                <a:gd name="T18" fmla="*/ 179 w 179"/>
                <a:gd name="T19" fmla="*/ 92 h 157"/>
                <a:gd name="T20" fmla="*/ 66 w 179"/>
                <a:gd name="T21" fmla="*/ 157 h 157"/>
                <a:gd name="T22" fmla="*/ 66 w 179"/>
                <a:gd name="T23" fmla="*/ 157 h 157"/>
                <a:gd name="T24" fmla="*/ 4 w 179"/>
                <a:gd name="T25" fmla="*/ 67 h 157"/>
                <a:gd name="T26" fmla="*/ 66 w 179"/>
                <a:gd name="T27" fmla="*/ 154 h 157"/>
                <a:gd name="T28" fmla="*/ 176 w 179"/>
                <a:gd name="T29" fmla="*/ 90 h 157"/>
                <a:gd name="T30" fmla="*/ 114 w 179"/>
                <a:gd name="T31" fmla="*/ 3 h 157"/>
                <a:gd name="T32" fmla="*/ 4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6" y="157"/>
                  </a:moveTo>
                  <a:cubicBezTo>
                    <a:pt x="65" y="157"/>
                    <a:pt x="65" y="157"/>
                    <a:pt x="64" y="15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1" y="66"/>
                    <a:pt x="1" y="65"/>
                    <a:pt x="1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5" y="0"/>
                    <a:pt x="115" y="1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1"/>
                    <a:pt x="179" y="91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6" y="157"/>
                    <a:pt x="66" y="157"/>
                    <a:pt x="66" y="157"/>
                  </a:cubicBezTo>
                  <a:close/>
                  <a:moveTo>
                    <a:pt x="4" y="67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4" y="67"/>
                    <a:pt x="4" y="67"/>
                    <a:pt x="4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1" name="Freeform 1666"/>
            <p:cNvSpPr/>
            <p:nvPr/>
          </p:nvSpPr>
          <p:spPr bwMode="auto">
            <a:xfrm>
              <a:off x="9324975" y="4953001"/>
              <a:ext cx="368300" cy="211138"/>
            </a:xfrm>
            <a:custGeom>
              <a:avLst/>
              <a:gdLst>
                <a:gd name="T0" fmla="*/ 232 w 232"/>
                <a:gd name="T1" fmla="*/ 0 h 133"/>
                <a:gd name="T2" fmla="*/ 0 w 232"/>
                <a:gd name="T3" fmla="*/ 133 h 133"/>
                <a:gd name="T4" fmla="*/ 232 w 232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133">
                  <a:moveTo>
                    <a:pt x="232" y="0"/>
                  </a:moveTo>
                  <a:lnTo>
                    <a:pt x="0" y="133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2" name="Line 1667"/>
            <p:cNvSpPr>
              <a:spLocks noChangeShapeType="1"/>
            </p:cNvSpPr>
            <p:nvPr/>
          </p:nvSpPr>
          <p:spPr bwMode="auto">
            <a:xfrm flipH="1">
              <a:off x="9324975" y="4953001"/>
              <a:ext cx="368300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3" name="Freeform 1668"/>
            <p:cNvSpPr/>
            <p:nvPr/>
          </p:nvSpPr>
          <p:spPr bwMode="auto">
            <a:xfrm>
              <a:off x="9324975" y="4949826"/>
              <a:ext cx="368300" cy="217488"/>
            </a:xfrm>
            <a:custGeom>
              <a:avLst/>
              <a:gdLst>
                <a:gd name="T0" fmla="*/ 2 w 232"/>
                <a:gd name="T1" fmla="*/ 137 h 137"/>
                <a:gd name="T2" fmla="*/ 0 w 232"/>
                <a:gd name="T3" fmla="*/ 133 h 137"/>
                <a:gd name="T4" fmla="*/ 230 w 232"/>
                <a:gd name="T5" fmla="*/ 0 h 137"/>
                <a:gd name="T6" fmla="*/ 232 w 232"/>
                <a:gd name="T7" fmla="*/ 4 h 137"/>
                <a:gd name="T8" fmla="*/ 2 w 232"/>
                <a:gd name="T9" fmla="*/ 137 h 137"/>
                <a:gd name="T10" fmla="*/ 2 w 232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7">
                  <a:moveTo>
                    <a:pt x="2" y="137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2" y="4"/>
                  </a:lnTo>
                  <a:lnTo>
                    <a:pt x="2" y="137"/>
                  </a:lnTo>
                  <a:lnTo>
                    <a:pt x="2" y="13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4" name="Freeform 1669"/>
            <p:cNvSpPr/>
            <p:nvPr/>
          </p:nvSpPr>
          <p:spPr bwMode="auto">
            <a:xfrm>
              <a:off x="9256713" y="4854576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5" name="Line 1670"/>
            <p:cNvSpPr>
              <a:spLocks noChangeShapeType="1"/>
            </p:cNvSpPr>
            <p:nvPr/>
          </p:nvSpPr>
          <p:spPr bwMode="auto">
            <a:xfrm flipH="1">
              <a:off x="9256713" y="4854576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6" name="Freeform 1671"/>
            <p:cNvSpPr/>
            <p:nvPr/>
          </p:nvSpPr>
          <p:spPr bwMode="auto">
            <a:xfrm>
              <a:off x="9253538" y="4851401"/>
              <a:ext cx="371475" cy="219075"/>
            </a:xfrm>
            <a:custGeom>
              <a:avLst/>
              <a:gdLst>
                <a:gd name="T0" fmla="*/ 4 w 234"/>
                <a:gd name="T1" fmla="*/ 138 h 138"/>
                <a:gd name="T2" fmla="*/ 0 w 234"/>
                <a:gd name="T3" fmla="*/ 133 h 138"/>
                <a:gd name="T4" fmla="*/ 232 w 234"/>
                <a:gd name="T5" fmla="*/ 0 h 138"/>
                <a:gd name="T6" fmla="*/ 234 w 234"/>
                <a:gd name="T7" fmla="*/ 4 h 138"/>
                <a:gd name="T8" fmla="*/ 4 w 234"/>
                <a:gd name="T9" fmla="*/ 138 h 138"/>
                <a:gd name="T10" fmla="*/ 4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4" y="138"/>
                  </a:moveTo>
                  <a:lnTo>
                    <a:pt x="0" y="133"/>
                  </a:lnTo>
                  <a:lnTo>
                    <a:pt x="232" y="0"/>
                  </a:lnTo>
                  <a:lnTo>
                    <a:pt x="234" y="4"/>
                  </a:lnTo>
                  <a:lnTo>
                    <a:pt x="4" y="138"/>
                  </a:lnTo>
                  <a:lnTo>
                    <a:pt x="4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7" name="Freeform 1672"/>
            <p:cNvSpPr/>
            <p:nvPr/>
          </p:nvSpPr>
          <p:spPr bwMode="auto">
            <a:xfrm>
              <a:off x="9461500" y="4811713"/>
              <a:ext cx="209550" cy="290513"/>
            </a:xfrm>
            <a:custGeom>
              <a:avLst/>
              <a:gdLst>
                <a:gd name="T0" fmla="*/ 0 w 132"/>
                <a:gd name="T1" fmla="*/ 0 h 183"/>
                <a:gd name="T2" fmla="*/ 132 w 132"/>
                <a:gd name="T3" fmla="*/ 183 h 183"/>
                <a:gd name="T4" fmla="*/ 0 w 132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3">
                  <a:moveTo>
                    <a:pt x="0" y="0"/>
                  </a:moveTo>
                  <a:lnTo>
                    <a:pt x="132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8" name="Line 1673"/>
            <p:cNvSpPr>
              <a:spLocks noChangeShapeType="1"/>
            </p:cNvSpPr>
            <p:nvPr/>
          </p:nvSpPr>
          <p:spPr bwMode="auto">
            <a:xfrm>
              <a:off x="9461500" y="4811713"/>
              <a:ext cx="20955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39" name="Freeform 1674"/>
            <p:cNvSpPr/>
            <p:nvPr/>
          </p:nvSpPr>
          <p:spPr bwMode="auto">
            <a:xfrm>
              <a:off x="9458325" y="4808538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2 h 187"/>
                <a:gd name="T4" fmla="*/ 4 w 136"/>
                <a:gd name="T5" fmla="*/ 0 h 187"/>
                <a:gd name="T6" fmla="*/ 136 w 136"/>
                <a:gd name="T7" fmla="*/ 183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136" y="183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0" name="Freeform 1675"/>
            <p:cNvSpPr/>
            <p:nvPr/>
          </p:nvSpPr>
          <p:spPr bwMode="auto">
            <a:xfrm>
              <a:off x="9371013" y="4864101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1" name="Line 1676"/>
            <p:cNvSpPr>
              <a:spLocks noChangeShapeType="1"/>
            </p:cNvSpPr>
            <p:nvPr/>
          </p:nvSpPr>
          <p:spPr bwMode="auto">
            <a:xfrm>
              <a:off x="9371013" y="4864101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2" name="Freeform 1677"/>
            <p:cNvSpPr/>
            <p:nvPr/>
          </p:nvSpPr>
          <p:spPr bwMode="auto">
            <a:xfrm>
              <a:off x="9367838" y="4860926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4 h 187"/>
                <a:gd name="T4" fmla="*/ 4 w 135"/>
                <a:gd name="T5" fmla="*/ 0 h 187"/>
                <a:gd name="T6" fmla="*/ 135 w 135"/>
                <a:gd name="T7" fmla="*/ 183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5" y="183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3" name="Freeform 1678"/>
            <p:cNvSpPr/>
            <p:nvPr/>
          </p:nvSpPr>
          <p:spPr bwMode="auto">
            <a:xfrm>
              <a:off x="9278938" y="4916488"/>
              <a:ext cx="209550" cy="293688"/>
            </a:xfrm>
            <a:custGeom>
              <a:avLst/>
              <a:gdLst>
                <a:gd name="T0" fmla="*/ 0 w 132"/>
                <a:gd name="T1" fmla="*/ 0 h 185"/>
                <a:gd name="T2" fmla="*/ 132 w 132"/>
                <a:gd name="T3" fmla="*/ 185 h 185"/>
                <a:gd name="T4" fmla="*/ 0 w 132"/>
                <a:gd name="T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5">
                  <a:moveTo>
                    <a:pt x="0" y="0"/>
                  </a:moveTo>
                  <a:lnTo>
                    <a:pt x="132" y="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4" name="Line 1679"/>
            <p:cNvSpPr>
              <a:spLocks noChangeShapeType="1"/>
            </p:cNvSpPr>
            <p:nvPr/>
          </p:nvSpPr>
          <p:spPr bwMode="auto">
            <a:xfrm>
              <a:off x="9278938" y="4916488"/>
              <a:ext cx="209550" cy="2936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5" name="Freeform 1680"/>
            <p:cNvSpPr/>
            <p:nvPr/>
          </p:nvSpPr>
          <p:spPr bwMode="auto">
            <a:xfrm>
              <a:off x="9275763" y="4913313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4 h 187"/>
                <a:gd name="T4" fmla="*/ 4 w 136"/>
                <a:gd name="T5" fmla="*/ 0 h 187"/>
                <a:gd name="T6" fmla="*/ 136 w 136"/>
                <a:gd name="T7" fmla="*/ 185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6" y="185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6" name="Freeform 1681"/>
            <p:cNvSpPr/>
            <p:nvPr/>
          </p:nvSpPr>
          <p:spPr bwMode="auto">
            <a:xfrm>
              <a:off x="9761538" y="5024438"/>
              <a:ext cx="322263" cy="185738"/>
            </a:xfrm>
            <a:custGeom>
              <a:avLst/>
              <a:gdLst>
                <a:gd name="T0" fmla="*/ 85 w 99"/>
                <a:gd name="T1" fmla="*/ 49 h 57"/>
                <a:gd name="T2" fmla="*/ 50 w 99"/>
                <a:gd name="T3" fmla="*/ 57 h 57"/>
                <a:gd name="T4" fmla="*/ 15 w 99"/>
                <a:gd name="T5" fmla="*/ 48 h 57"/>
                <a:gd name="T6" fmla="*/ 0 w 99"/>
                <a:gd name="T7" fmla="*/ 28 h 57"/>
                <a:gd name="T8" fmla="*/ 15 w 99"/>
                <a:gd name="T9" fmla="*/ 8 h 57"/>
                <a:gd name="T10" fmla="*/ 49 w 99"/>
                <a:gd name="T11" fmla="*/ 0 h 57"/>
                <a:gd name="T12" fmla="*/ 84 w 99"/>
                <a:gd name="T13" fmla="*/ 8 h 57"/>
                <a:gd name="T14" fmla="*/ 99 w 99"/>
                <a:gd name="T15" fmla="*/ 28 h 57"/>
                <a:gd name="T16" fmla="*/ 85 w 99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7">
                  <a:moveTo>
                    <a:pt x="85" y="49"/>
                  </a:moveTo>
                  <a:cubicBezTo>
                    <a:pt x="75" y="54"/>
                    <a:pt x="63" y="57"/>
                    <a:pt x="50" y="57"/>
                  </a:cubicBezTo>
                  <a:cubicBezTo>
                    <a:pt x="37" y="57"/>
                    <a:pt x="25" y="54"/>
                    <a:pt x="15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5" y="14"/>
                    <a:pt x="15" y="8"/>
                  </a:cubicBezTo>
                  <a:cubicBezTo>
                    <a:pt x="24" y="3"/>
                    <a:pt x="37" y="0"/>
                    <a:pt x="49" y="0"/>
                  </a:cubicBezTo>
                  <a:cubicBezTo>
                    <a:pt x="62" y="0"/>
                    <a:pt x="75" y="3"/>
                    <a:pt x="84" y="8"/>
                  </a:cubicBezTo>
                  <a:cubicBezTo>
                    <a:pt x="94" y="14"/>
                    <a:pt x="99" y="21"/>
                    <a:pt x="99" y="28"/>
                  </a:cubicBezTo>
                  <a:cubicBezTo>
                    <a:pt x="99" y="36"/>
                    <a:pt x="94" y="43"/>
                    <a:pt x="85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7" name="Freeform 1682"/>
            <p:cNvSpPr>
              <a:spLocks noEditPoints="1"/>
            </p:cNvSpPr>
            <p:nvPr/>
          </p:nvSpPr>
          <p:spPr bwMode="auto">
            <a:xfrm>
              <a:off x="9758363" y="5018088"/>
              <a:ext cx="328613" cy="195263"/>
            </a:xfrm>
            <a:custGeom>
              <a:avLst/>
              <a:gdLst>
                <a:gd name="T0" fmla="*/ 51 w 101"/>
                <a:gd name="T1" fmla="*/ 60 h 60"/>
                <a:gd name="T2" fmla="*/ 51 w 101"/>
                <a:gd name="T3" fmla="*/ 60 h 60"/>
                <a:gd name="T4" fmla="*/ 15 w 101"/>
                <a:gd name="T5" fmla="*/ 52 h 60"/>
                <a:gd name="T6" fmla="*/ 0 w 101"/>
                <a:gd name="T7" fmla="*/ 30 h 60"/>
                <a:gd name="T8" fmla="*/ 15 w 101"/>
                <a:gd name="T9" fmla="*/ 9 h 60"/>
                <a:gd name="T10" fmla="*/ 50 w 101"/>
                <a:gd name="T11" fmla="*/ 0 h 60"/>
                <a:gd name="T12" fmla="*/ 86 w 101"/>
                <a:gd name="T13" fmla="*/ 9 h 60"/>
                <a:gd name="T14" fmla="*/ 101 w 101"/>
                <a:gd name="T15" fmla="*/ 30 h 60"/>
                <a:gd name="T16" fmla="*/ 86 w 101"/>
                <a:gd name="T17" fmla="*/ 52 h 60"/>
                <a:gd name="T18" fmla="*/ 51 w 101"/>
                <a:gd name="T19" fmla="*/ 60 h 60"/>
                <a:gd name="T20" fmla="*/ 50 w 101"/>
                <a:gd name="T21" fmla="*/ 3 h 60"/>
                <a:gd name="T22" fmla="*/ 16 w 101"/>
                <a:gd name="T23" fmla="*/ 11 h 60"/>
                <a:gd name="T24" fmla="*/ 3 w 101"/>
                <a:gd name="T25" fmla="*/ 30 h 60"/>
                <a:gd name="T26" fmla="*/ 17 w 101"/>
                <a:gd name="T27" fmla="*/ 49 h 60"/>
                <a:gd name="T28" fmla="*/ 51 w 101"/>
                <a:gd name="T29" fmla="*/ 57 h 60"/>
                <a:gd name="T30" fmla="*/ 51 w 101"/>
                <a:gd name="T31" fmla="*/ 59 h 60"/>
                <a:gd name="T32" fmla="*/ 51 w 101"/>
                <a:gd name="T33" fmla="*/ 57 h 60"/>
                <a:gd name="T34" fmla="*/ 85 w 101"/>
                <a:gd name="T35" fmla="*/ 49 h 60"/>
                <a:gd name="T36" fmla="*/ 99 w 101"/>
                <a:gd name="T37" fmla="*/ 30 h 60"/>
                <a:gd name="T38" fmla="*/ 85 w 101"/>
                <a:gd name="T39" fmla="*/ 11 h 60"/>
                <a:gd name="T40" fmla="*/ 50 w 101"/>
                <a:gd name="T41" fmla="*/ 3 h 60"/>
                <a:gd name="T42" fmla="*/ 50 w 101"/>
                <a:gd name="T4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1" h="60">
                  <a:moveTo>
                    <a:pt x="51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8" y="60"/>
                    <a:pt x="25" y="57"/>
                    <a:pt x="15" y="52"/>
                  </a:cubicBezTo>
                  <a:cubicBezTo>
                    <a:pt x="5" y="46"/>
                    <a:pt x="0" y="38"/>
                    <a:pt x="0" y="30"/>
                  </a:cubicBezTo>
                  <a:cubicBezTo>
                    <a:pt x="0" y="22"/>
                    <a:pt x="5" y="14"/>
                    <a:pt x="15" y="9"/>
                  </a:cubicBezTo>
                  <a:cubicBezTo>
                    <a:pt x="24" y="3"/>
                    <a:pt x="37" y="0"/>
                    <a:pt x="50" y="0"/>
                  </a:cubicBezTo>
                  <a:cubicBezTo>
                    <a:pt x="64" y="0"/>
                    <a:pt x="76" y="4"/>
                    <a:pt x="86" y="9"/>
                  </a:cubicBezTo>
                  <a:cubicBezTo>
                    <a:pt x="96" y="15"/>
                    <a:pt x="101" y="22"/>
                    <a:pt x="101" y="30"/>
                  </a:cubicBezTo>
                  <a:cubicBezTo>
                    <a:pt x="101" y="39"/>
                    <a:pt x="96" y="46"/>
                    <a:pt x="86" y="52"/>
                  </a:cubicBezTo>
                  <a:cubicBezTo>
                    <a:pt x="77" y="57"/>
                    <a:pt x="64" y="60"/>
                    <a:pt x="51" y="60"/>
                  </a:cubicBezTo>
                  <a:close/>
                  <a:moveTo>
                    <a:pt x="50" y="3"/>
                  </a:moveTo>
                  <a:cubicBezTo>
                    <a:pt x="37" y="3"/>
                    <a:pt x="25" y="6"/>
                    <a:pt x="16" y="11"/>
                  </a:cubicBezTo>
                  <a:cubicBezTo>
                    <a:pt x="8" y="16"/>
                    <a:pt x="3" y="23"/>
                    <a:pt x="3" y="30"/>
                  </a:cubicBezTo>
                  <a:cubicBezTo>
                    <a:pt x="3" y="37"/>
                    <a:pt x="8" y="44"/>
                    <a:pt x="17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64" y="57"/>
                    <a:pt x="76" y="54"/>
                    <a:pt x="85" y="49"/>
                  </a:cubicBezTo>
                  <a:cubicBezTo>
                    <a:pt x="94" y="44"/>
                    <a:pt x="99" y="38"/>
                    <a:pt x="99" y="30"/>
                  </a:cubicBezTo>
                  <a:cubicBezTo>
                    <a:pt x="98" y="23"/>
                    <a:pt x="94" y="17"/>
                    <a:pt x="85" y="11"/>
                  </a:cubicBezTo>
                  <a:cubicBezTo>
                    <a:pt x="75" y="6"/>
                    <a:pt x="63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8" name="Freeform 1683"/>
            <p:cNvSpPr/>
            <p:nvPr/>
          </p:nvSpPr>
          <p:spPr bwMode="auto">
            <a:xfrm>
              <a:off x="9891713" y="486727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2" y="76"/>
                    <a:pt x="10" y="76"/>
                  </a:cubicBezTo>
                  <a:cubicBezTo>
                    <a:pt x="7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3"/>
                    <a:pt x="3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49" name="Freeform 1684"/>
            <p:cNvSpPr>
              <a:spLocks noEditPoints="1"/>
            </p:cNvSpPr>
            <p:nvPr/>
          </p:nvSpPr>
          <p:spPr bwMode="auto">
            <a:xfrm>
              <a:off x="9885363" y="4860926"/>
              <a:ext cx="74613" cy="260350"/>
            </a:xfrm>
            <a:custGeom>
              <a:avLst/>
              <a:gdLst>
                <a:gd name="T0" fmla="*/ 12 w 23"/>
                <a:gd name="T1" fmla="*/ 80 h 80"/>
                <a:gd name="T2" fmla="*/ 12 w 23"/>
                <a:gd name="T3" fmla="*/ 80 h 80"/>
                <a:gd name="T4" fmla="*/ 4 w 23"/>
                <a:gd name="T5" fmla="*/ 78 h 80"/>
                <a:gd name="T6" fmla="*/ 0 w 23"/>
                <a:gd name="T7" fmla="*/ 73 h 80"/>
                <a:gd name="T8" fmla="*/ 4 w 23"/>
                <a:gd name="T9" fmla="*/ 2 h 80"/>
                <a:gd name="T10" fmla="*/ 19 w 23"/>
                <a:gd name="T11" fmla="*/ 2 h 80"/>
                <a:gd name="T12" fmla="*/ 23 w 23"/>
                <a:gd name="T13" fmla="*/ 73 h 80"/>
                <a:gd name="T14" fmla="*/ 19 w 23"/>
                <a:gd name="T15" fmla="*/ 78 h 80"/>
                <a:gd name="T16" fmla="*/ 12 w 23"/>
                <a:gd name="T17" fmla="*/ 80 h 80"/>
                <a:gd name="T18" fmla="*/ 6 w 23"/>
                <a:gd name="T19" fmla="*/ 4 h 80"/>
                <a:gd name="T20" fmla="*/ 3 w 23"/>
                <a:gd name="T21" fmla="*/ 73 h 80"/>
                <a:gd name="T22" fmla="*/ 5 w 23"/>
                <a:gd name="T23" fmla="*/ 76 h 80"/>
                <a:gd name="T24" fmla="*/ 12 w 23"/>
                <a:gd name="T25" fmla="*/ 77 h 80"/>
                <a:gd name="T26" fmla="*/ 18 w 23"/>
                <a:gd name="T27" fmla="*/ 76 h 80"/>
                <a:gd name="T28" fmla="*/ 20 w 23"/>
                <a:gd name="T29" fmla="*/ 73 h 80"/>
                <a:gd name="T30" fmla="*/ 18 w 23"/>
                <a:gd name="T31" fmla="*/ 4 h 80"/>
                <a:gd name="T32" fmla="*/ 12 w 23"/>
                <a:gd name="T33" fmla="*/ 3 h 80"/>
                <a:gd name="T34" fmla="*/ 12 w 23"/>
                <a:gd name="T35" fmla="*/ 3 h 80"/>
                <a:gd name="T36" fmla="*/ 6 w 23"/>
                <a:gd name="T3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80">
                  <a:moveTo>
                    <a:pt x="12" y="80"/>
                  </a:moveTo>
                  <a:cubicBezTo>
                    <a:pt x="12" y="80"/>
                    <a:pt x="12" y="80"/>
                    <a:pt x="12" y="80"/>
                  </a:cubicBezTo>
                  <a:cubicBezTo>
                    <a:pt x="9" y="80"/>
                    <a:pt x="6" y="79"/>
                    <a:pt x="4" y="78"/>
                  </a:cubicBezTo>
                  <a:cubicBezTo>
                    <a:pt x="2" y="77"/>
                    <a:pt x="0" y="75"/>
                    <a:pt x="0" y="73"/>
                  </a:cubicBezTo>
                  <a:cubicBezTo>
                    <a:pt x="0" y="72"/>
                    <a:pt x="1" y="4"/>
                    <a:pt x="4" y="2"/>
                  </a:cubicBezTo>
                  <a:cubicBezTo>
                    <a:pt x="8" y="0"/>
                    <a:pt x="15" y="0"/>
                    <a:pt x="19" y="2"/>
                  </a:cubicBezTo>
                  <a:cubicBezTo>
                    <a:pt x="22" y="4"/>
                    <a:pt x="23" y="72"/>
                    <a:pt x="23" y="73"/>
                  </a:cubicBezTo>
                  <a:cubicBezTo>
                    <a:pt x="23" y="75"/>
                    <a:pt x="22" y="77"/>
                    <a:pt x="19" y="78"/>
                  </a:cubicBezTo>
                  <a:cubicBezTo>
                    <a:pt x="17" y="79"/>
                    <a:pt x="15" y="80"/>
                    <a:pt x="12" y="80"/>
                  </a:cubicBezTo>
                  <a:close/>
                  <a:moveTo>
                    <a:pt x="6" y="4"/>
                  </a:moveTo>
                  <a:cubicBezTo>
                    <a:pt x="4" y="10"/>
                    <a:pt x="3" y="70"/>
                    <a:pt x="3" y="73"/>
                  </a:cubicBezTo>
                  <a:cubicBezTo>
                    <a:pt x="3" y="74"/>
                    <a:pt x="4" y="75"/>
                    <a:pt x="5" y="76"/>
                  </a:cubicBezTo>
                  <a:cubicBezTo>
                    <a:pt x="7" y="76"/>
                    <a:pt x="9" y="77"/>
                    <a:pt x="12" y="77"/>
                  </a:cubicBezTo>
                  <a:cubicBezTo>
                    <a:pt x="14" y="77"/>
                    <a:pt x="16" y="76"/>
                    <a:pt x="18" y="76"/>
                  </a:cubicBezTo>
                  <a:cubicBezTo>
                    <a:pt x="19" y="75"/>
                    <a:pt x="20" y="74"/>
                    <a:pt x="20" y="73"/>
                  </a:cubicBezTo>
                  <a:cubicBezTo>
                    <a:pt x="20" y="66"/>
                    <a:pt x="19" y="10"/>
                    <a:pt x="18" y="4"/>
                  </a:cubicBezTo>
                  <a:cubicBezTo>
                    <a:pt x="16" y="4"/>
                    <a:pt x="14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3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0" name="Freeform 1685"/>
            <p:cNvSpPr/>
            <p:nvPr/>
          </p:nvSpPr>
          <p:spPr bwMode="auto">
            <a:xfrm>
              <a:off x="9594850" y="4521201"/>
              <a:ext cx="574675" cy="506413"/>
            </a:xfrm>
            <a:custGeom>
              <a:avLst/>
              <a:gdLst>
                <a:gd name="T0" fmla="*/ 0 w 362"/>
                <a:gd name="T1" fmla="*/ 134 h 319"/>
                <a:gd name="T2" fmla="*/ 230 w 362"/>
                <a:gd name="T3" fmla="*/ 0 h 319"/>
                <a:gd name="T4" fmla="*/ 362 w 362"/>
                <a:gd name="T5" fmla="*/ 185 h 319"/>
                <a:gd name="T6" fmla="*/ 130 w 362"/>
                <a:gd name="T7" fmla="*/ 319 h 319"/>
                <a:gd name="T8" fmla="*/ 0 w 362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19">
                  <a:moveTo>
                    <a:pt x="0" y="134"/>
                  </a:moveTo>
                  <a:lnTo>
                    <a:pt x="230" y="0"/>
                  </a:lnTo>
                  <a:lnTo>
                    <a:pt x="362" y="185"/>
                  </a:lnTo>
                  <a:lnTo>
                    <a:pt x="130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1" name="Freeform 1686"/>
            <p:cNvSpPr>
              <a:spLocks noEditPoints="1"/>
            </p:cNvSpPr>
            <p:nvPr/>
          </p:nvSpPr>
          <p:spPr bwMode="auto">
            <a:xfrm>
              <a:off x="9588500" y="4518026"/>
              <a:ext cx="584200" cy="512763"/>
            </a:xfrm>
            <a:custGeom>
              <a:avLst/>
              <a:gdLst>
                <a:gd name="T0" fmla="*/ 65 w 179"/>
                <a:gd name="T1" fmla="*/ 157 h 157"/>
                <a:gd name="T2" fmla="*/ 64 w 179"/>
                <a:gd name="T3" fmla="*/ 157 h 157"/>
                <a:gd name="T4" fmla="*/ 0 w 179"/>
                <a:gd name="T5" fmla="*/ 67 h 157"/>
                <a:gd name="T6" fmla="*/ 0 w 179"/>
                <a:gd name="T7" fmla="*/ 66 h 157"/>
                <a:gd name="T8" fmla="*/ 1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9 w 179"/>
                <a:gd name="T15" fmla="*/ 90 h 157"/>
                <a:gd name="T16" fmla="*/ 179 w 179"/>
                <a:gd name="T17" fmla="*/ 91 h 157"/>
                <a:gd name="T18" fmla="*/ 178 w 179"/>
                <a:gd name="T19" fmla="*/ 92 h 157"/>
                <a:gd name="T20" fmla="*/ 66 w 179"/>
                <a:gd name="T21" fmla="*/ 157 h 157"/>
                <a:gd name="T22" fmla="*/ 65 w 179"/>
                <a:gd name="T23" fmla="*/ 157 h 157"/>
                <a:gd name="T24" fmla="*/ 4 w 179"/>
                <a:gd name="T25" fmla="*/ 67 h 157"/>
                <a:gd name="T26" fmla="*/ 66 w 179"/>
                <a:gd name="T27" fmla="*/ 154 h 157"/>
                <a:gd name="T28" fmla="*/ 176 w 179"/>
                <a:gd name="T29" fmla="*/ 90 h 157"/>
                <a:gd name="T30" fmla="*/ 114 w 179"/>
                <a:gd name="T31" fmla="*/ 3 h 157"/>
                <a:gd name="T32" fmla="*/ 4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5" y="157"/>
                  </a:moveTo>
                  <a:cubicBezTo>
                    <a:pt x="65" y="157"/>
                    <a:pt x="65" y="157"/>
                    <a:pt x="64" y="1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0" y="66"/>
                    <a:pt x="1" y="65"/>
                    <a:pt x="1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5" y="0"/>
                    <a:pt x="115" y="1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1"/>
                    <a:pt x="179" y="91"/>
                  </a:cubicBezTo>
                  <a:cubicBezTo>
                    <a:pt x="179" y="92"/>
                    <a:pt x="179" y="92"/>
                    <a:pt x="178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6" y="157"/>
                    <a:pt x="66" y="157"/>
                    <a:pt x="65" y="157"/>
                  </a:cubicBezTo>
                  <a:close/>
                  <a:moveTo>
                    <a:pt x="4" y="67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4" y="67"/>
                    <a:pt x="4" y="67"/>
                    <a:pt x="4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2" name="Freeform 1687"/>
            <p:cNvSpPr/>
            <p:nvPr/>
          </p:nvSpPr>
          <p:spPr bwMode="auto">
            <a:xfrm>
              <a:off x="9732963" y="4718051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3" name="Line 1688"/>
            <p:cNvSpPr>
              <a:spLocks noChangeShapeType="1"/>
            </p:cNvSpPr>
            <p:nvPr/>
          </p:nvSpPr>
          <p:spPr bwMode="auto">
            <a:xfrm flipH="1">
              <a:off x="9732963" y="4718051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4" name="Freeform 1689"/>
            <p:cNvSpPr/>
            <p:nvPr/>
          </p:nvSpPr>
          <p:spPr bwMode="auto">
            <a:xfrm>
              <a:off x="9729788" y="4714876"/>
              <a:ext cx="371475" cy="217488"/>
            </a:xfrm>
            <a:custGeom>
              <a:avLst/>
              <a:gdLst>
                <a:gd name="T0" fmla="*/ 4 w 234"/>
                <a:gd name="T1" fmla="*/ 137 h 137"/>
                <a:gd name="T2" fmla="*/ 0 w 234"/>
                <a:gd name="T3" fmla="*/ 133 h 137"/>
                <a:gd name="T4" fmla="*/ 232 w 234"/>
                <a:gd name="T5" fmla="*/ 0 h 137"/>
                <a:gd name="T6" fmla="*/ 234 w 234"/>
                <a:gd name="T7" fmla="*/ 4 h 137"/>
                <a:gd name="T8" fmla="*/ 4 w 234"/>
                <a:gd name="T9" fmla="*/ 137 h 137"/>
                <a:gd name="T10" fmla="*/ 4 w 234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7">
                  <a:moveTo>
                    <a:pt x="4" y="137"/>
                  </a:moveTo>
                  <a:lnTo>
                    <a:pt x="0" y="133"/>
                  </a:lnTo>
                  <a:lnTo>
                    <a:pt x="232" y="0"/>
                  </a:lnTo>
                  <a:lnTo>
                    <a:pt x="234" y="4"/>
                  </a:lnTo>
                  <a:lnTo>
                    <a:pt x="4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5" name="Freeform 1690"/>
            <p:cNvSpPr/>
            <p:nvPr/>
          </p:nvSpPr>
          <p:spPr bwMode="auto">
            <a:xfrm>
              <a:off x="9664700" y="4619626"/>
              <a:ext cx="365125" cy="212725"/>
            </a:xfrm>
            <a:custGeom>
              <a:avLst/>
              <a:gdLst>
                <a:gd name="T0" fmla="*/ 230 w 230"/>
                <a:gd name="T1" fmla="*/ 0 h 134"/>
                <a:gd name="T2" fmla="*/ 0 w 230"/>
                <a:gd name="T3" fmla="*/ 134 h 134"/>
                <a:gd name="T4" fmla="*/ 230 w 230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4">
                  <a:moveTo>
                    <a:pt x="230" y="0"/>
                  </a:moveTo>
                  <a:lnTo>
                    <a:pt x="0" y="134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6" name="Line 1691"/>
            <p:cNvSpPr>
              <a:spLocks noChangeShapeType="1"/>
            </p:cNvSpPr>
            <p:nvPr/>
          </p:nvSpPr>
          <p:spPr bwMode="auto">
            <a:xfrm flipH="1">
              <a:off x="9664700" y="4619626"/>
              <a:ext cx="365125" cy="2127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7" name="Freeform 1692"/>
            <p:cNvSpPr/>
            <p:nvPr/>
          </p:nvSpPr>
          <p:spPr bwMode="auto">
            <a:xfrm>
              <a:off x="9659938" y="4616451"/>
              <a:ext cx="373063" cy="219075"/>
            </a:xfrm>
            <a:custGeom>
              <a:avLst/>
              <a:gdLst>
                <a:gd name="T0" fmla="*/ 5 w 235"/>
                <a:gd name="T1" fmla="*/ 138 h 138"/>
                <a:gd name="T2" fmla="*/ 0 w 235"/>
                <a:gd name="T3" fmla="*/ 133 h 138"/>
                <a:gd name="T4" fmla="*/ 230 w 235"/>
                <a:gd name="T5" fmla="*/ 0 h 138"/>
                <a:gd name="T6" fmla="*/ 235 w 235"/>
                <a:gd name="T7" fmla="*/ 4 h 138"/>
                <a:gd name="T8" fmla="*/ 5 w 235"/>
                <a:gd name="T9" fmla="*/ 138 h 138"/>
                <a:gd name="T10" fmla="*/ 5 w 235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38">
                  <a:moveTo>
                    <a:pt x="5" y="138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5" y="4"/>
                  </a:lnTo>
                  <a:lnTo>
                    <a:pt x="5" y="138"/>
                  </a:lnTo>
                  <a:lnTo>
                    <a:pt x="5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8" name="Freeform 1693"/>
            <p:cNvSpPr/>
            <p:nvPr/>
          </p:nvSpPr>
          <p:spPr bwMode="auto">
            <a:xfrm>
              <a:off x="9869488" y="4576763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9" name="Line 1694"/>
            <p:cNvSpPr>
              <a:spLocks noChangeShapeType="1"/>
            </p:cNvSpPr>
            <p:nvPr/>
          </p:nvSpPr>
          <p:spPr bwMode="auto">
            <a:xfrm>
              <a:off x="9869488" y="4576763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0" name="Freeform 1695"/>
            <p:cNvSpPr/>
            <p:nvPr/>
          </p:nvSpPr>
          <p:spPr bwMode="auto">
            <a:xfrm>
              <a:off x="9866313" y="4573588"/>
              <a:ext cx="214313" cy="296863"/>
            </a:xfrm>
            <a:custGeom>
              <a:avLst/>
              <a:gdLst>
                <a:gd name="T0" fmla="*/ 129 w 135"/>
                <a:gd name="T1" fmla="*/ 187 h 187"/>
                <a:gd name="T2" fmla="*/ 0 w 135"/>
                <a:gd name="T3" fmla="*/ 2 h 187"/>
                <a:gd name="T4" fmla="*/ 4 w 135"/>
                <a:gd name="T5" fmla="*/ 0 h 187"/>
                <a:gd name="T6" fmla="*/ 135 w 135"/>
                <a:gd name="T7" fmla="*/ 183 h 187"/>
                <a:gd name="T8" fmla="*/ 129 w 135"/>
                <a:gd name="T9" fmla="*/ 187 h 187"/>
                <a:gd name="T10" fmla="*/ 129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29" y="187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135" y="183"/>
                  </a:lnTo>
                  <a:lnTo>
                    <a:pt x="129" y="187"/>
                  </a:lnTo>
                  <a:lnTo>
                    <a:pt x="129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1" name="Freeform 1696"/>
            <p:cNvSpPr/>
            <p:nvPr/>
          </p:nvSpPr>
          <p:spPr bwMode="auto">
            <a:xfrm>
              <a:off x="9777413" y="4629151"/>
              <a:ext cx="209550" cy="290513"/>
            </a:xfrm>
            <a:custGeom>
              <a:avLst/>
              <a:gdLst>
                <a:gd name="T0" fmla="*/ 0 w 132"/>
                <a:gd name="T1" fmla="*/ 0 h 183"/>
                <a:gd name="T2" fmla="*/ 132 w 132"/>
                <a:gd name="T3" fmla="*/ 183 h 183"/>
                <a:gd name="T4" fmla="*/ 0 w 132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3">
                  <a:moveTo>
                    <a:pt x="0" y="0"/>
                  </a:moveTo>
                  <a:lnTo>
                    <a:pt x="132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2" name="Line 1697"/>
            <p:cNvSpPr>
              <a:spLocks noChangeShapeType="1"/>
            </p:cNvSpPr>
            <p:nvPr/>
          </p:nvSpPr>
          <p:spPr bwMode="auto">
            <a:xfrm>
              <a:off x="9777413" y="4629151"/>
              <a:ext cx="20955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3" name="Freeform 1698"/>
            <p:cNvSpPr/>
            <p:nvPr/>
          </p:nvSpPr>
          <p:spPr bwMode="auto">
            <a:xfrm>
              <a:off x="9774238" y="4625976"/>
              <a:ext cx="215900" cy="296863"/>
            </a:xfrm>
            <a:custGeom>
              <a:avLst/>
              <a:gdLst>
                <a:gd name="T0" fmla="*/ 130 w 136"/>
                <a:gd name="T1" fmla="*/ 187 h 187"/>
                <a:gd name="T2" fmla="*/ 0 w 136"/>
                <a:gd name="T3" fmla="*/ 4 h 187"/>
                <a:gd name="T4" fmla="*/ 4 w 136"/>
                <a:gd name="T5" fmla="*/ 0 h 187"/>
                <a:gd name="T6" fmla="*/ 136 w 136"/>
                <a:gd name="T7" fmla="*/ 183 h 187"/>
                <a:gd name="T8" fmla="*/ 130 w 136"/>
                <a:gd name="T9" fmla="*/ 187 h 187"/>
                <a:gd name="T10" fmla="*/ 130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0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6" y="183"/>
                  </a:lnTo>
                  <a:lnTo>
                    <a:pt x="130" y="187"/>
                  </a:lnTo>
                  <a:lnTo>
                    <a:pt x="130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4" name="Freeform 1699"/>
            <p:cNvSpPr/>
            <p:nvPr/>
          </p:nvSpPr>
          <p:spPr bwMode="auto">
            <a:xfrm>
              <a:off x="9686925" y="4681538"/>
              <a:ext cx="204788" cy="290513"/>
            </a:xfrm>
            <a:custGeom>
              <a:avLst/>
              <a:gdLst>
                <a:gd name="T0" fmla="*/ 0 w 129"/>
                <a:gd name="T1" fmla="*/ 0 h 183"/>
                <a:gd name="T2" fmla="*/ 129 w 129"/>
                <a:gd name="T3" fmla="*/ 183 h 183"/>
                <a:gd name="T4" fmla="*/ 0 w 129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183">
                  <a:moveTo>
                    <a:pt x="0" y="0"/>
                  </a:moveTo>
                  <a:lnTo>
                    <a:pt x="129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5" name="Line 1700"/>
            <p:cNvSpPr>
              <a:spLocks noChangeShapeType="1"/>
            </p:cNvSpPr>
            <p:nvPr/>
          </p:nvSpPr>
          <p:spPr bwMode="auto">
            <a:xfrm>
              <a:off x="9686925" y="4681538"/>
              <a:ext cx="204788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6" name="Freeform 1701"/>
            <p:cNvSpPr/>
            <p:nvPr/>
          </p:nvSpPr>
          <p:spPr bwMode="auto">
            <a:xfrm>
              <a:off x="9683750" y="4678363"/>
              <a:ext cx="214313" cy="296863"/>
            </a:xfrm>
            <a:custGeom>
              <a:avLst/>
              <a:gdLst>
                <a:gd name="T0" fmla="*/ 129 w 135"/>
                <a:gd name="T1" fmla="*/ 187 h 187"/>
                <a:gd name="T2" fmla="*/ 0 w 135"/>
                <a:gd name="T3" fmla="*/ 4 h 187"/>
                <a:gd name="T4" fmla="*/ 4 w 135"/>
                <a:gd name="T5" fmla="*/ 0 h 187"/>
                <a:gd name="T6" fmla="*/ 135 w 135"/>
                <a:gd name="T7" fmla="*/ 185 h 187"/>
                <a:gd name="T8" fmla="*/ 129 w 135"/>
                <a:gd name="T9" fmla="*/ 187 h 187"/>
                <a:gd name="T10" fmla="*/ 129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29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5" y="185"/>
                  </a:lnTo>
                  <a:lnTo>
                    <a:pt x="129" y="187"/>
                  </a:lnTo>
                  <a:lnTo>
                    <a:pt x="129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7" name="Freeform 1702"/>
            <p:cNvSpPr/>
            <p:nvPr/>
          </p:nvSpPr>
          <p:spPr bwMode="auto">
            <a:xfrm>
              <a:off x="9358313" y="5729288"/>
              <a:ext cx="322263" cy="185738"/>
            </a:xfrm>
            <a:custGeom>
              <a:avLst/>
              <a:gdLst>
                <a:gd name="T0" fmla="*/ 84 w 99"/>
                <a:gd name="T1" fmla="*/ 49 h 57"/>
                <a:gd name="T2" fmla="*/ 50 w 99"/>
                <a:gd name="T3" fmla="*/ 57 h 57"/>
                <a:gd name="T4" fmla="*/ 15 w 99"/>
                <a:gd name="T5" fmla="*/ 48 h 57"/>
                <a:gd name="T6" fmla="*/ 0 w 99"/>
                <a:gd name="T7" fmla="*/ 28 h 57"/>
                <a:gd name="T8" fmla="*/ 14 w 99"/>
                <a:gd name="T9" fmla="*/ 8 h 57"/>
                <a:gd name="T10" fmla="*/ 49 w 99"/>
                <a:gd name="T11" fmla="*/ 0 h 57"/>
                <a:gd name="T12" fmla="*/ 84 w 99"/>
                <a:gd name="T13" fmla="*/ 8 h 57"/>
                <a:gd name="T14" fmla="*/ 99 w 99"/>
                <a:gd name="T15" fmla="*/ 28 h 57"/>
                <a:gd name="T16" fmla="*/ 84 w 99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7">
                  <a:moveTo>
                    <a:pt x="84" y="49"/>
                  </a:moveTo>
                  <a:cubicBezTo>
                    <a:pt x="75" y="54"/>
                    <a:pt x="62" y="57"/>
                    <a:pt x="50" y="57"/>
                  </a:cubicBezTo>
                  <a:cubicBezTo>
                    <a:pt x="37" y="57"/>
                    <a:pt x="24" y="54"/>
                    <a:pt x="15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5" y="14"/>
                    <a:pt x="14" y="8"/>
                  </a:cubicBezTo>
                  <a:cubicBezTo>
                    <a:pt x="24" y="3"/>
                    <a:pt x="36" y="0"/>
                    <a:pt x="49" y="0"/>
                  </a:cubicBezTo>
                  <a:cubicBezTo>
                    <a:pt x="62" y="0"/>
                    <a:pt x="74" y="3"/>
                    <a:pt x="84" y="8"/>
                  </a:cubicBezTo>
                  <a:cubicBezTo>
                    <a:pt x="94" y="14"/>
                    <a:pt x="99" y="21"/>
                    <a:pt x="99" y="28"/>
                  </a:cubicBezTo>
                  <a:cubicBezTo>
                    <a:pt x="99" y="36"/>
                    <a:pt x="94" y="43"/>
                    <a:pt x="84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8" name="Freeform 1703"/>
            <p:cNvSpPr>
              <a:spLocks noEditPoints="1"/>
            </p:cNvSpPr>
            <p:nvPr/>
          </p:nvSpPr>
          <p:spPr bwMode="auto">
            <a:xfrm>
              <a:off x="9353550" y="5722938"/>
              <a:ext cx="330200" cy="195263"/>
            </a:xfrm>
            <a:custGeom>
              <a:avLst/>
              <a:gdLst>
                <a:gd name="T0" fmla="*/ 51 w 101"/>
                <a:gd name="T1" fmla="*/ 60 h 60"/>
                <a:gd name="T2" fmla="*/ 51 w 101"/>
                <a:gd name="T3" fmla="*/ 60 h 60"/>
                <a:gd name="T4" fmla="*/ 15 w 101"/>
                <a:gd name="T5" fmla="*/ 52 h 60"/>
                <a:gd name="T6" fmla="*/ 0 w 101"/>
                <a:gd name="T7" fmla="*/ 30 h 60"/>
                <a:gd name="T8" fmla="*/ 15 w 101"/>
                <a:gd name="T9" fmla="*/ 9 h 60"/>
                <a:gd name="T10" fmla="*/ 50 w 101"/>
                <a:gd name="T11" fmla="*/ 0 h 60"/>
                <a:gd name="T12" fmla="*/ 86 w 101"/>
                <a:gd name="T13" fmla="*/ 9 h 60"/>
                <a:gd name="T14" fmla="*/ 101 w 101"/>
                <a:gd name="T15" fmla="*/ 30 h 60"/>
                <a:gd name="T16" fmla="*/ 86 w 101"/>
                <a:gd name="T17" fmla="*/ 52 h 60"/>
                <a:gd name="T18" fmla="*/ 51 w 101"/>
                <a:gd name="T19" fmla="*/ 60 h 60"/>
                <a:gd name="T20" fmla="*/ 50 w 101"/>
                <a:gd name="T21" fmla="*/ 3 h 60"/>
                <a:gd name="T22" fmla="*/ 16 w 101"/>
                <a:gd name="T23" fmla="*/ 11 h 60"/>
                <a:gd name="T24" fmla="*/ 2 w 101"/>
                <a:gd name="T25" fmla="*/ 30 h 60"/>
                <a:gd name="T26" fmla="*/ 16 w 101"/>
                <a:gd name="T27" fmla="*/ 49 h 60"/>
                <a:gd name="T28" fmla="*/ 51 w 101"/>
                <a:gd name="T29" fmla="*/ 57 h 60"/>
                <a:gd name="T30" fmla="*/ 51 w 101"/>
                <a:gd name="T31" fmla="*/ 59 h 60"/>
                <a:gd name="T32" fmla="*/ 51 w 101"/>
                <a:gd name="T33" fmla="*/ 57 h 60"/>
                <a:gd name="T34" fmla="*/ 85 w 101"/>
                <a:gd name="T35" fmla="*/ 49 h 60"/>
                <a:gd name="T36" fmla="*/ 98 w 101"/>
                <a:gd name="T37" fmla="*/ 30 h 60"/>
                <a:gd name="T38" fmla="*/ 84 w 101"/>
                <a:gd name="T39" fmla="*/ 12 h 60"/>
                <a:gd name="T40" fmla="*/ 50 w 101"/>
                <a:gd name="T4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60">
                  <a:moveTo>
                    <a:pt x="51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7" y="60"/>
                    <a:pt x="25" y="57"/>
                    <a:pt x="15" y="52"/>
                  </a:cubicBezTo>
                  <a:cubicBezTo>
                    <a:pt x="5" y="46"/>
                    <a:pt x="0" y="38"/>
                    <a:pt x="0" y="30"/>
                  </a:cubicBezTo>
                  <a:cubicBezTo>
                    <a:pt x="0" y="22"/>
                    <a:pt x="5" y="15"/>
                    <a:pt x="15" y="9"/>
                  </a:cubicBezTo>
                  <a:cubicBezTo>
                    <a:pt x="24" y="3"/>
                    <a:pt x="37" y="0"/>
                    <a:pt x="50" y="0"/>
                  </a:cubicBezTo>
                  <a:cubicBezTo>
                    <a:pt x="64" y="0"/>
                    <a:pt x="76" y="4"/>
                    <a:pt x="86" y="9"/>
                  </a:cubicBezTo>
                  <a:cubicBezTo>
                    <a:pt x="96" y="15"/>
                    <a:pt x="101" y="22"/>
                    <a:pt x="101" y="30"/>
                  </a:cubicBezTo>
                  <a:cubicBezTo>
                    <a:pt x="101" y="39"/>
                    <a:pt x="96" y="46"/>
                    <a:pt x="86" y="52"/>
                  </a:cubicBezTo>
                  <a:cubicBezTo>
                    <a:pt x="77" y="57"/>
                    <a:pt x="64" y="60"/>
                    <a:pt x="51" y="60"/>
                  </a:cubicBezTo>
                  <a:close/>
                  <a:moveTo>
                    <a:pt x="50" y="3"/>
                  </a:moveTo>
                  <a:cubicBezTo>
                    <a:pt x="37" y="3"/>
                    <a:pt x="25" y="6"/>
                    <a:pt x="16" y="11"/>
                  </a:cubicBezTo>
                  <a:cubicBezTo>
                    <a:pt x="7" y="16"/>
                    <a:pt x="2" y="23"/>
                    <a:pt x="2" y="30"/>
                  </a:cubicBezTo>
                  <a:cubicBezTo>
                    <a:pt x="3" y="37"/>
                    <a:pt x="7" y="44"/>
                    <a:pt x="16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64" y="57"/>
                    <a:pt x="76" y="55"/>
                    <a:pt x="85" y="49"/>
                  </a:cubicBezTo>
                  <a:cubicBezTo>
                    <a:pt x="94" y="44"/>
                    <a:pt x="98" y="38"/>
                    <a:pt x="98" y="30"/>
                  </a:cubicBezTo>
                  <a:cubicBezTo>
                    <a:pt x="98" y="23"/>
                    <a:pt x="93" y="17"/>
                    <a:pt x="84" y="12"/>
                  </a:cubicBezTo>
                  <a:cubicBezTo>
                    <a:pt x="75" y="6"/>
                    <a:pt x="63" y="3"/>
                    <a:pt x="50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69" name="Freeform 1704"/>
            <p:cNvSpPr/>
            <p:nvPr/>
          </p:nvSpPr>
          <p:spPr bwMode="auto">
            <a:xfrm>
              <a:off x="9485313" y="557212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3" y="76"/>
                    <a:pt x="10" y="76"/>
                  </a:cubicBezTo>
                  <a:cubicBezTo>
                    <a:pt x="8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3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3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0" name="Freeform 1705"/>
            <p:cNvSpPr>
              <a:spLocks noEditPoints="1"/>
            </p:cNvSpPr>
            <p:nvPr/>
          </p:nvSpPr>
          <p:spPr bwMode="auto">
            <a:xfrm>
              <a:off x="9482138" y="5565776"/>
              <a:ext cx="74613" cy="260350"/>
            </a:xfrm>
            <a:custGeom>
              <a:avLst/>
              <a:gdLst>
                <a:gd name="T0" fmla="*/ 11 w 23"/>
                <a:gd name="T1" fmla="*/ 80 h 80"/>
                <a:gd name="T2" fmla="*/ 11 w 23"/>
                <a:gd name="T3" fmla="*/ 80 h 80"/>
                <a:gd name="T4" fmla="*/ 4 w 23"/>
                <a:gd name="T5" fmla="*/ 78 h 80"/>
                <a:gd name="T6" fmla="*/ 0 w 23"/>
                <a:gd name="T7" fmla="*/ 73 h 80"/>
                <a:gd name="T8" fmla="*/ 4 w 23"/>
                <a:gd name="T9" fmla="*/ 2 h 80"/>
                <a:gd name="T10" fmla="*/ 11 w 23"/>
                <a:gd name="T11" fmla="*/ 0 h 80"/>
                <a:gd name="T12" fmla="*/ 19 w 23"/>
                <a:gd name="T13" fmla="*/ 2 h 80"/>
                <a:gd name="T14" fmla="*/ 23 w 23"/>
                <a:gd name="T15" fmla="*/ 73 h 80"/>
                <a:gd name="T16" fmla="*/ 19 w 23"/>
                <a:gd name="T17" fmla="*/ 78 h 80"/>
                <a:gd name="T18" fmla="*/ 11 w 23"/>
                <a:gd name="T19" fmla="*/ 80 h 80"/>
                <a:gd name="T20" fmla="*/ 5 w 23"/>
                <a:gd name="T21" fmla="*/ 4 h 80"/>
                <a:gd name="T22" fmla="*/ 3 w 23"/>
                <a:gd name="T23" fmla="*/ 73 h 80"/>
                <a:gd name="T24" fmla="*/ 5 w 23"/>
                <a:gd name="T25" fmla="*/ 76 h 80"/>
                <a:gd name="T26" fmla="*/ 11 w 23"/>
                <a:gd name="T27" fmla="*/ 77 h 80"/>
                <a:gd name="T28" fmla="*/ 11 w 23"/>
                <a:gd name="T29" fmla="*/ 78 h 80"/>
                <a:gd name="T30" fmla="*/ 11 w 23"/>
                <a:gd name="T31" fmla="*/ 77 h 80"/>
                <a:gd name="T32" fmla="*/ 18 w 23"/>
                <a:gd name="T33" fmla="*/ 76 h 80"/>
                <a:gd name="T34" fmla="*/ 20 w 23"/>
                <a:gd name="T35" fmla="*/ 73 h 80"/>
                <a:gd name="T36" fmla="*/ 17 w 23"/>
                <a:gd name="T37" fmla="*/ 4 h 80"/>
                <a:gd name="T38" fmla="*/ 11 w 23"/>
                <a:gd name="T39" fmla="*/ 3 h 80"/>
                <a:gd name="T40" fmla="*/ 5 w 23"/>
                <a:gd name="T41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80"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9" y="80"/>
                    <a:pt x="6" y="79"/>
                    <a:pt x="4" y="78"/>
                  </a:cubicBezTo>
                  <a:cubicBezTo>
                    <a:pt x="1" y="77"/>
                    <a:pt x="0" y="75"/>
                    <a:pt x="0" y="73"/>
                  </a:cubicBezTo>
                  <a:cubicBezTo>
                    <a:pt x="0" y="72"/>
                    <a:pt x="1" y="4"/>
                    <a:pt x="4" y="2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2"/>
                  </a:cubicBezTo>
                  <a:cubicBezTo>
                    <a:pt x="22" y="4"/>
                    <a:pt x="23" y="72"/>
                    <a:pt x="23" y="73"/>
                  </a:cubicBezTo>
                  <a:cubicBezTo>
                    <a:pt x="23" y="75"/>
                    <a:pt x="21" y="77"/>
                    <a:pt x="19" y="78"/>
                  </a:cubicBezTo>
                  <a:cubicBezTo>
                    <a:pt x="17" y="79"/>
                    <a:pt x="14" y="80"/>
                    <a:pt x="11" y="80"/>
                  </a:cubicBezTo>
                  <a:close/>
                  <a:moveTo>
                    <a:pt x="5" y="4"/>
                  </a:moveTo>
                  <a:cubicBezTo>
                    <a:pt x="4" y="10"/>
                    <a:pt x="3" y="70"/>
                    <a:pt x="3" y="73"/>
                  </a:cubicBezTo>
                  <a:cubicBezTo>
                    <a:pt x="3" y="74"/>
                    <a:pt x="4" y="75"/>
                    <a:pt x="5" y="76"/>
                  </a:cubicBezTo>
                  <a:cubicBezTo>
                    <a:pt x="7" y="76"/>
                    <a:pt x="9" y="77"/>
                    <a:pt x="11" y="77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4" y="77"/>
                    <a:pt x="16" y="77"/>
                    <a:pt x="18" y="76"/>
                  </a:cubicBezTo>
                  <a:cubicBezTo>
                    <a:pt x="19" y="75"/>
                    <a:pt x="20" y="74"/>
                    <a:pt x="20" y="73"/>
                  </a:cubicBezTo>
                  <a:cubicBezTo>
                    <a:pt x="20" y="66"/>
                    <a:pt x="19" y="10"/>
                    <a:pt x="17" y="4"/>
                  </a:cubicBezTo>
                  <a:cubicBezTo>
                    <a:pt x="16" y="4"/>
                    <a:pt x="14" y="3"/>
                    <a:pt x="11" y="3"/>
                  </a:cubicBezTo>
                  <a:cubicBezTo>
                    <a:pt x="9" y="3"/>
                    <a:pt x="7" y="4"/>
                    <a:pt x="5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1" name="Freeform 1706"/>
            <p:cNvSpPr/>
            <p:nvPr/>
          </p:nvSpPr>
          <p:spPr bwMode="auto">
            <a:xfrm>
              <a:off x="9188450" y="5226051"/>
              <a:ext cx="573088" cy="506413"/>
            </a:xfrm>
            <a:custGeom>
              <a:avLst/>
              <a:gdLst>
                <a:gd name="T0" fmla="*/ 0 w 361"/>
                <a:gd name="T1" fmla="*/ 134 h 319"/>
                <a:gd name="T2" fmla="*/ 232 w 361"/>
                <a:gd name="T3" fmla="*/ 0 h 319"/>
                <a:gd name="T4" fmla="*/ 361 w 361"/>
                <a:gd name="T5" fmla="*/ 185 h 319"/>
                <a:gd name="T6" fmla="*/ 131 w 361"/>
                <a:gd name="T7" fmla="*/ 319 h 319"/>
                <a:gd name="T8" fmla="*/ 0 w 361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19">
                  <a:moveTo>
                    <a:pt x="0" y="134"/>
                  </a:moveTo>
                  <a:lnTo>
                    <a:pt x="232" y="0"/>
                  </a:lnTo>
                  <a:lnTo>
                    <a:pt x="361" y="185"/>
                  </a:lnTo>
                  <a:lnTo>
                    <a:pt x="131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2" name="Freeform 1707"/>
            <p:cNvSpPr>
              <a:spLocks noEditPoints="1"/>
            </p:cNvSpPr>
            <p:nvPr/>
          </p:nvSpPr>
          <p:spPr bwMode="auto">
            <a:xfrm>
              <a:off x="9185275" y="5222876"/>
              <a:ext cx="582613" cy="512763"/>
            </a:xfrm>
            <a:custGeom>
              <a:avLst/>
              <a:gdLst>
                <a:gd name="T0" fmla="*/ 65 w 179"/>
                <a:gd name="T1" fmla="*/ 157 h 157"/>
                <a:gd name="T2" fmla="*/ 64 w 179"/>
                <a:gd name="T3" fmla="*/ 157 h 157"/>
                <a:gd name="T4" fmla="*/ 0 w 179"/>
                <a:gd name="T5" fmla="*/ 67 h 157"/>
                <a:gd name="T6" fmla="*/ 0 w 179"/>
                <a:gd name="T7" fmla="*/ 66 h 157"/>
                <a:gd name="T8" fmla="*/ 1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8 w 179"/>
                <a:gd name="T15" fmla="*/ 90 h 157"/>
                <a:gd name="T16" fmla="*/ 179 w 179"/>
                <a:gd name="T17" fmla="*/ 91 h 157"/>
                <a:gd name="T18" fmla="*/ 178 w 179"/>
                <a:gd name="T19" fmla="*/ 92 h 157"/>
                <a:gd name="T20" fmla="*/ 66 w 179"/>
                <a:gd name="T21" fmla="*/ 157 h 157"/>
                <a:gd name="T22" fmla="*/ 65 w 179"/>
                <a:gd name="T23" fmla="*/ 157 h 157"/>
                <a:gd name="T24" fmla="*/ 3 w 179"/>
                <a:gd name="T25" fmla="*/ 67 h 157"/>
                <a:gd name="T26" fmla="*/ 65 w 179"/>
                <a:gd name="T27" fmla="*/ 154 h 157"/>
                <a:gd name="T28" fmla="*/ 175 w 179"/>
                <a:gd name="T29" fmla="*/ 90 h 157"/>
                <a:gd name="T30" fmla="*/ 113 w 179"/>
                <a:gd name="T31" fmla="*/ 3 h 157"/>
                <a:gd name="T32" fmla="*/ 3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5" y="157"/>
                  </a:moveTo>
                  <a:cubicBezTo>
                    <a:pt x="65" y="157"/>
                    <a:pt x="64" y="157"/>
                    <a:pt x="64" y="1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0" y="66"/>
                    <a:pt x="0" y="65"/>
                    <a:pt x="1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4" y="0"/>
                    <a:pt x="115" y="1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9" y="90"/>
                    <a:pt x="179" y="91"/>
                    <a:pt x="179" y="91"/>
                  </a:cubicBezTo>
                  <a:cubicBezTo>
                    <a:pt x="179" y="92"/>
                    <a:pt x="178" y="92"/>
                    <a:pt x="178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6" y="157"/>
                    <a:pt x="65" y="157"/>
                    <a:pt x="65" y="157"/>
                  </a:cubicBezTo>
                  <a:close/>
                  <a:moveTo>
                    <a:pt x="3" y="67"/>
                  </a:moveTo>
                  <a:cubicBezTo>
                    <a:pt x="65" y="154"/>
                    <a:pt x="65" y="154"/>
                    <a:pt x="65" y="154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3" y="67"/>
                    <a:pt x="3" y="67"/>
                    <a:pt x="3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3" name="Freeform 1708"/>
            <p:cNvSpPr/>
            <p:nvPr/>
          </p:nvSpPr>
          <p:spPr bwMode="auto">
            <a:xfrm>
              <a:off x="9328150" y="5421313"/>
              <a:ext cx="365125" cy="212725"/>
            </a:xfrm>
            <a:custGeom>
              <a:avLst/>
              <a:gdLst>
                <a:gd name="T0" fmla="*/ 230 w 230"/>
                <a:gd name="T1" fmla="*/ 0 h 134"/>
                <a:gd name="T2" fmla="*/ 0 w 230"/>
                <a:gd name="T3" fmla="*/ 134 h 134"/>
                <a:gd name="T4" fmla="*/ 230 w 230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4">
                  <a:moveTo>
                    <a:pt x="230" y="0"/>
                  </a:moveTo>
                  <a:lnTo>
                    <a:pt x="0" y="134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4" name="Line 1709"/>
            <p:cNvSpPr>
              <a:spLocks noChangeShapeType="1"/>
            </p:cNvSpPr>
            <p:nvPr/>
          </p:nvSpPr>
          <p:spPr bwMode="auto">
            <a:xfrm flipH="1">
              <a:off x="9328150" y="5421313"/>
              <a:ext cx="365125" cy="2127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5" name="Freeform 1710"/>
            <p:cNvSpPr/>
            <p:nvPr/>
          </p:nvSpPr>
          <p:spPr bwMode="auto">
            <a:xfrm>
              <a:off x="9324975" y="5418138"/>
              <a:ext cx="371475" cy="219075"/>
            </a:xfrm>
            <a:custGeom>
              <a:avLst/>
              <a:gdLst>
                <a:gd name="T0" fmla="*/ 4 w 234"/>
                <a:gd name="T1" fmla="*/ 138 h 138"/>
                <a:gd name="T2" fmla="*/ 0 w 234"/>
                <a:gd name="T3" fmla="*/ 134 h 138"/>
                <a:gd name="T4" fmla="*/ 230 w 234"/>
                <a:gd name="T5" fmla="*/ 0 h 138"/>
                <a:gd name="T6" fmla="*/ 234 w 234"/>
                <a:gd name="T7" fmla="*/ 5 h 138"/>
                <a:gd name="T8" fmla="*/ 4 w 234"/>
                <a:gd name="T9" fmla="*/ 138 h 138"/>
                <a:gd name="T10" fmla="*/ 4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4" y="138"/>
                  </a:moveTo>
                  <a:lnTo>
                    <a:pt x="0" y="134"/>
                  </a:lnTo>
                  <a:lnTo>
                    <a:pt x="230" y="0"/>
                  </a:lnTo>
                  <a:lnTo>
                    <a:pt x="234" y="5"/>
                  </a:lnTo>
                  <a:lnTo>
                    <a:pt x="4" y="138"/>
                  </a:lnTo>
                  <a:lnTo>
                    <a:pt x="4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6" name="Freeform 1711"/>
            <p:cNvSpPr/>
            <p:nvPr/>
          </p:nvSpPr>
          <p:spPr bwMode="auto">
            <a:xfrm>
              <a:off x="9259888" y="5324476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7" name="Line 1712"/>
            <p:cNvSpPr>
              <a:spLocks noChangeShapeType="1"/>
            </p:cNvSpPr>
            <p:nvPr/>
          </p:nvSpPr>
          <p:spPr bwMode="auto">
            <a:xfrm flipH="1">
              <a:off x="9259888" y="5324476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8" name="Freeform 1713"/>
            <p:cNvSpPr/>
            <p:nvPr/>
          </p:nvSpPr>
          <p:spPr bwMode="auto">
            <a:xfrm>
              <a:off x="9256713" y="5321301"/>
              <a:ext cx="371475" cy="217488"/>
            </a:xfrm>
            <a:custGeom>
              <a:avLst/>
              <a:gdLst>
                <a:gd name="T0" fmla="*/ 2 w 234"/>
                <a:gd name="T1" fmla="*/ 137 h 137"/>
                <a:gd name="T2" fmla="*/ 0 w 234"/>
                <a:gd name="T3" fmla="*/ 133 h 137"/>
                <a:gd name="T4" fmla="*/ 230 w 234"/>
                <a:gd name="T5" fmla="*/ 0 h 137"/>
                <a:gd name="T6" fmla="*/ 234 w 234"/>
                <a:gd name="T7" fmla="*/ 4 h 137"/>
                <a:gd name="T8" fmla="*/ 2 w 234"/>
                <a:gd name="T9" fmla="*/ 137 h 137"/>
                <a:gd name="T10" fmla="*/ 2 w 234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7">
                  <a:moveTo>
                    <a:pt x="2" y="137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4" y="4"/>
                  </a:lnTo>
                  <a:lnTo>
                    <a:pt x="2" y="137"/>
                  </a:lnTo>
                  <a:lnTo>
                    <a:pt x="2" y="13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79" name="Freeform 1714"/>
            <p:cNvSpPr/>
            <p:nvPr/>
          </p:nvSpPr>
          <p:spPr bwMode="auto">
            <a:xfrm>
              <a:off x="9464675" y="5281613"/>
              <a:ext cx="206375" cy="290513"/>
            </a:xfrm>
            <a:custGeom>
              <a:avLst/>
              <a:gdLst>
                <a:gd name="T0" fmla="*/ 0 w 130"/>
                <a:gd name="T1" fmla="*/ 0 h 183"/>
                <a:gd name="T2" fmla="*/ 130 w 130"/>
                <a:gd name="T3" fmla="*/ 183 h 183"/>
                <a:gd name="T4" fmla="*/ 0 w 130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183">
                  <a:moveTo>
                    <a:pt x="0" y="0"/>
                  </a:moveTo>
                  <a:lnTo>
                    <a:pt x="130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0" name="Line 1715"/>
            <p:cNvSpPr>
              <a:spLocks noChangeShapeType="1"/>
            </p:cNvSpPr>
            <p:nvPr/>
          </p:nvSpPr>
          <p:spPr bwMode="auto">
            <a:xfrm>
              <a:off x="9464675" y="5281613"/>
              <a:ext cx="206375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1" name="Freeform 1716"/>
            <p:cNvSpPr/>
            <p:nvPr/>
          </p:nvSpPr>
          <p:spPr bwMode="auto">
            <a:xfrm>
              <a:off x="9458325" y="5278438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2 h 187"/>
                <a:gd name="T4" fmla="*/ 6 w 136"/>
                <a:gd name="T5" fmla="*/ 0 h 187"/>
                <a:gd name="T6" fmla="*/ 136 w 136"/>
                <a:gd name="T7" fmla="*/ 183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136" y="183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2" name="Freeform 1717"/>
            <p:cNvSpPr/>
            <p:nvPr/>
          </p:nvSpPr>
          <p:spPr bwMode="auto">
            <a:xfrm>
              <a:off x="9371013" y="5334001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3" name="Line 1718"/>
            <p:cNvSpPr>
              <a:spLocks noChangeShapeType="1"/>
            </p:cNvSpPr>
            <p:nvPr/>
          </p:nvSpPr>
          <p:spPr bwMode="auto">
            <a:xfrm>
              <a:off x="9371013" y="5334001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4" name="Freeform 1719"/>
            <p:cNvSpPr/>
            <p:nvPr/>
          </p:nvSpPr>
          <p:spPr bwMode="auto">
            <a:xfrm>
              <a:off x="9367838" y="5330826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4 h 187"/>
                <a:gd name="T4" fmla="*/ 6 w 135"/>
                <a:gd name="T5" fmla="*/ 0 h 187"/>
                <a:gd name="T6" fmla="*/ 135 w 135"/>
                <a:gd name="T7" fmla="*/ 185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135" y="185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5" name="Freeform 1720"/>
            <p:cNvSpPr/>
            <p:nvPr/>
          </p:nvSpPr>
          <p:spPr bwMode="auto">
            <a:xfrm>
              <a:off x="9278938" y="5386388"/>
              <a:ext cx="209550" cy="293688"/>
            </a:xfrm>
            <a:custGeom>
              <a:avLst/>
              <a:gdLst>
                <a:gd name="T0" fmla="*/ 0 w 132"/>
                <a:gd name="T1" fmla="*/ 0 h 185"/>
                <a:gd name="T2" fmla="*/ 132 w 132"/>
                <a:gd name="T3" fmla="*/ 185 h 185"/>
                <a:gd name="T4" fmla="*/ 0 w 132"/>
                <a:gd name="T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5">
                  <a:moveTo>
                    <a:pt x="0" y="0"/>
                  </a:moveTo>
                  <a:lnTo>
                    <a:pt x="132" y="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6" name="Line 1721"/>
            <p:cNvSpPr>
              <a:spLocks noChangeShapeType="1"/>
            </p:cNvSpPr>
            <p:nvPr/>
          </p:nvSpPr>
          <p:spPr bwMode="auto">
            <a:xfrm>
              <a:off x="9278938" y="5386388"/>
              <a:ext cx="209550" cy="2936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7" name="Freeform 1722"/>
            <p:cNvSpPr/>
            <p:nvPr/>
          </p:nvSpPr>
          <p:spPr bwMode="auto">
            <a:xfrm>
              <a:off x="9275763" y="5383213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4 h 187"/>
                <a:gd name="T4" fmla="*/ 6 w 136"/>
                <a:gd name="T5" fmla="*/ 0 h 187"/>
                <a:gd name="T6" fmla="*/ 136 w 136"/>
                <a:gd name="T7" fmla="*/ 185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136" y="185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8" name="Freeform 1723"/>
            <p:cNvSpPr/>
            <p:nvPr/>
          </p:nvSpPr>
          <p:spPr bwMode="auto">
            <a:xfrm>
              <a:off x="9764713" y="5494338"/>
              <a:ext cx="319088" cy="185738"/>
            </a:xfrm>
            <a:custGeom>
              <a:avLst/>
              <a:gdLst>
                <a:gd name="T0" fmla="*/ 84 w 98"/>
                <a:gd name="T1" fmla="*/ 49 h 57"/>
                <a:gd name="T2" fmla="*/ 49 w 98"/>
                <a:gd name="T3" fmla="*/ 57 h 57"/>
                <a:gd name="T4" fmla="*/ 14 w 98"/>
                <a:gd name="T5" fmla="*/ 48 h 57"/>
                <a:gd name="T6" fmla="*/ 0 w 98"/>
                <a:gd name="T7" fmla="*/ 28 h 57"/>
                <a:gd name="T8" fmla="*/ 14 w 98"/>
                <a:gd name="T9" fmla="*/ 8 h 57"/>
                <a:gd name="T10" fmla="*/ 49 w 98"/>
                <a:gd name="T11" fmla="*/ 0 h 57"/>
                <a:gd name="T12" fmla="*/ 84 w 98"/>
                <a:gd name="T13" fmla="*/ 8 h 57"/>
                <a:gd name="T14" fmla="*/ 98 w 98"/>
                <a:gd name="T15" fmla="*/ 28 h 57"/>
                <a:gd name="T16" fmla="*/ 84 w 98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7">
                  <a:moveTo>
                    <a:pt x="84" y="49"/>
                  </a:moveTo>
                  <a:cubicBezTo>
                    <a:pt x="75" y="54"/>
                    <a:pt x="62" y="57"/>
                    <a:pt x="49" y="57"/>
                  </a:cubicBezTo>
                  <a:cubicBezTo>
                    <a:pt x="37" y="57"/>
                    <a:pt x="24" y="54"/>
                    <a:pt x="14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5" y="14"/>
                    <a:pt x="14" y="8"/>
                  </a:cubicBezTo>
                  <a:cubicBezTo>
                    <a:pt x="24" y="3"/>
                    <a:pt x="36" y="0"/>
                    <a:pt x="49" y="0"/>
                  </a:cubicBezTo>
                  <a:cubicBezTo>
                    <a:pt x="61" y="0"/>
                    <a:pt x="74" y="3"/>
                    <a:pt x="84" y="8"/>
                  </a:cubicBezTo>
                  <a:cubicBezTo>
                    <a:pt x="93" y="14"/>
                    <a:pt x="98" y="21"/>
                    <a:pt x="98" y="28"/>
                  </a:cubicBezTo>
                  <a:cubicBezTo>
                    <a:pt x="98" y="36"/>
                    <a:pt x="94" y="43"/>
                    <a:pt x="84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89" name="Freeform 1724"/>
            <p:cNvSpPr>
              <a:spLocks noEditPoints="1"/>
            </p:cNvSpPr>
            <p:nvPr/>
          </p:nvSpPr>
          <p:spPr bwMode="auto">
            <a:xfrm>
              <a:off x="9758363" y="5487988"/>
              <a:ext cx="333375" cy="195263"/>
            </a:xfrm>
            <a:custGeom>
              <a:avLst/>
              <a:gdLst>
                <a:gd name="T0" fmla="*/ 52 w 102"/>
                <a:gd name="T1" fmla="*/ 60 h 60"/>
                <a:gd name="T2" fmla="*/ 51 w 102"/>
                <a:gd name="T3" fmla="*/ 60 h 60"/>
                <a:gd name="T4" fmla="*/ 16 w 102"/>
                <a:gd name="T5" fmla="*/ 52 h 60"/>
                <a:gd name="T6" fmla="*/ 0 w 102"/>
                <a:gd name="T7" fmla="*/ 30 h 60"/>
                <a:gd name="T8" fmla="*/ 15 w 102"/>
                <a:gd name="T9" fmla="*/ 9 h 60"/>
                <a:gd name="T10" fmla="*/ 51 w 102"/>
                <a:gd name="T11" fmla="*/ 0 h 60"/>
                <a:gd name="T12" fmla="*/ 86 w 102"/>
                <a:gd name="T13" fmla="*/ 9 h 60"/>
                <a:gd name="T14" fmla="*/ 102 w 102"/>
                <a:gd name="T15" fmla="*/ 30 h 60"/>
                <a:gd name="T16" fmla="*/ 87 w 102"/>
                <a:gd name="T17" fmla="*/ 52 h 60"/>
                <a:gd name="T18" fmla="*/ 52 w 102"/>
                <a:gd name="T19" fmla="*/ 60 h 60"/>
                <a:gd name="T20" fmla="*/ 51 w 102"/>
                <a:gd name="T21" fmla="*/ 3 h 60"/>
                <a:gd name="T22" fmla="*/ 17 w 102"/>
                <a:gd name="T23" fmla="*/ 11 h 60"/>
                <a:gd name="T24" fmla="*/ 3 w 102"/>
                <a:gd name="T25" fmla="*/ 30 h 60"/>
                <a:gd name="T26" fmla="*/ 17 w 102"/>
                <a:gd name="T27" fmla="*/ 49 h 60"/>
                <a:gd name="T28" fmla="*/ 51 w 102"/>
                <a:gd name="T29" fmla="*/ 57 h 60"/>
                <a:gd name="T30" fmla="*/ 52 w 102"/>
                <a:gd name="T31" fmla="*/ 59 h 60"/>
                <a:gd name="T32" fmla="*/ 52 w 102"/>
                <a:gd name="T33" fmla="*/ 57 h 60"/>
                <a:gd name="T34" fmla="*/ 85 w 102"/>
                <a:gd name="T35" fmla="*/ 49 h 60"/>
                <a:gd name="T36" fmla="*/ 99 w 102"/>
                <a:gd name="T37" fmla="*/ 30 h 60"/>
                <a:gd name="T38" fmla="*/ 85 w 102"/>
                <a:gd name="T39" fmla="*/ 11 h 60"/>
                <a:gd name="T40" fmla="*/ 51 w 102"/>
                <a:gd name="T4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60">
                  <a:moveTo>
                    <a:pt x="52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8" y="60"/>
                    <a:pt x="25" y="57"/>
                    <a:pt x="16" y="52"/>
                  </a:cubicBezTo>
                  <a:cubicBezTo>
                    <a:pt x="6" y="46"/>
                    <a:pt x="1" y="38"/>
                    <a:pt x="0" y="30"/>
                  </a:cubicBezTo>
                  <a:cubicBezTo>
                    <a:pt x="0" y="22"/>
                    <a:pt x="6" y="14"/>
                    <a:pt x="15" y="9"/>
                  </a:cubicBezTo>
                  <a:cubicBezTo>
                    <a:pt x="25" y="3"/>
                    <a:pt x="37" y="0"/>
                    <a:pt x="51" y="0"/>
                  </a:cubicBezTo>
                  <a:cubicBezTo>
                    <a:pt x="64" y="0"/>
                    <a:pt x="77" y="4"/>
                    <a:pt x="86" y="9"/>
                  </a:cubicBezTo>
                  <a:cubicBezTo>
                    <a:pt x="96" y="15"/>
                    <a:pt x="102" y="22"/>
                    <a:pt x="102" y="30"/>
                  </a:cubicBezTo>
                  <a:cubicBezTo>
                    <a:pt x="102" y="39"/>
                    <a:pt x="97" y="46"/>
                    <a:pt x="87" y="52"/>
                  </a:cubicBezTo>
                  <a:cubicBezTo>
                    <a:pt x="77" y="57"/>
                    <a:pt x="65" y="60"/>
                    <a:pt x="52" y="60"/>
                  </a:cubicBezTo>
                  <a:close/>
                  <a:moveTo>
                    <a:pt x="51" y="3"/>
                  </a:moveTo>
                  <a:cubicBezTo>
                    <a:pt x="38" y="3"/>
                    <a:pt x="26" y="6"/>
                    <a:pt x="17" y="11"/>
                  </a:cubicBezTo>
                  <a:cubicBezTo>
                    <a:pt x="8" y="16"/>
                    <a:pt x="3" y="23"/>
                    <a:pt x="3" y="30"/>
                  </a:cubicBezTo>
                  <a:cubicBezTo>
                    <a:pt x="3" y="37"/>
                    <a:pt x="8" y="44"/>
                    <a:pt x="17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64" y="57"/>
                    <a:pt x="76" y="55"/>
                    <a:pt x="85" y="49"/>
                  </a:cubicBezTo>
                  <a:cubicBezTo>
                    <a:pt x="94" y="44"/>
                    <a:pt x="99" y="38"/>
                    <a:pt x="99" y="30"/>
                  </a:cubicBezTo>
                  <a:cubicBezTo>
                    <a:pt x="99" y="23"/>
                    <a:pt x="94" y="17"/>
                    <a:pt x="85" y="11"/>
                  </a:cubicBezTo>
                  <a:cubicBezTo>
                    <a:pt x="76" y="6"/>
                    <a:pt x="64" y="3"/>
                    <a:pt x="51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0" name="Freeform 1725"/>
            <p:cNvSpPr/>
            <p:nvPr/>
          </p:nvSpPr>
          <p:spPr bwMode="auto">
            <a:xfrm>
              <a:off x="9891713" y="533717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3" y="76"/>
                    <a:pt x="10" y="76"/>
                  </a:cubicBezTo>
                  <a:cubicBezTo>
                    <a:pt x="8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3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3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1" name="Freeform 1726"/>
            <p:cNvSpPr>
              <a:spLocks noEditPoints="1"/>
            </p:cNvSpPr>
            <p:nvPr/>
          </p:nvSpPr>
          <p:spPr bwMode="auto">
            <a:xfrm>
              <a:off x="9888538" y="5330826"/>
              <a:ext cx="71438" cy="260350"/>
            </a:xfrm>
            <a:custGeom>
              <a:avLst/>
              <a:gdLst>
                <a:gd name="T0" fmla="*/ 11 w 22"/>
                <a:gd name="T1" fmla="*/ 80 h 80"/>
                <a:gd name="T2" fmla="*/ 11 w 22"/>
                <a:gd name="T3" fmla="*/ 80 h 80"/>
                <a:gd name="T4" fmla="*/ 3 w 22"/>
                <a:gd name="T5" fmla="*/ 78 h 80"/>
                <a:gd name="T6" fmla="*/ 0 w 22"/>
                <a:gd name="T7" fmla="*/ 73 h 80"/>
                <a:gd name="T8" fmla="*/ 3 w 22"/>
                <a:gd name="T9" fmla="*/ 2 h 80"/>
                <a:gd name="T10" fmla="*/ 11 w 22"/>
                <a:gd name="T11" fmla="*/ 0 h 80"/>
                <a:gd name="T12" fmla="*/ 19 w 22"/>
                <a:gd name="T13" fmla="*/ 2 h 80"/>
                <a:gd name="T14" fmla="*/ 22 w 22"/>
                <a:gd name="T15" fmla="*/ 73 h 80"/>
                <a:gd name="T16" fmla="*/ 19 w 22"/>
                <a:gd name="T17" fmla="*/ 78 h 80"/>
                <a:gd name="T18" fmla="*/ 11 w 22"/>
                <a:gd name="T19" fmla="*/ 80 h 80"/>
                <a:gd name="T20" fmla="*/ 5 w 22"/>
                <a:gd name="T21" fmla="*/ 4 h 80"/>
                <a:gd name="T22" fmla="*/ 3 w 22"/>
                <a:gd name="T23" fmla="*/ 73 h 80"/>
                <a:gd name="T24" fmla="*/ 5 w 22"/>
                <a:gd name="T25" fmla="*/ 76 h 80"/>
                <a:gd name="T26" fmla="*/ 11 w 22"/>
                <a:gd name="T27" fmla="*/ 77 h 80"/>
                <a:gd name="T28" fmla="*/ 11 w 22"/>
                <a:gd name="T29" fmla="*/ 78 h 80"/>
                <a:gd name="T30" fmla="*/ 11 w 22"/>
                <a:gd name="T31" fmla="*/ 77 h 80"/>
                <a:gd name="T32" fmla="*/ 17 w 22"/>
                <a:gd name="T33" fmla="*/ 76 h 80"/>
                <a:gd name="T34" fmla="*/ 20 w 22"/>
                <a:gd name="T35" fmla="*/ 73 h 80"/>
                <a:gd name="T36" fmla="*/ 17 w 22"/>
                <a:gd name="T37" fmla="*/ 4 h 80"/>
                <a:gd name="T38" fmla="*/ 11 w 22"/>
                <a:gd name="T39" fmla="*/ 3 h 80"/>
                <a:gd name="T40" fmla="*/ 5 w 22"/>
                <a:gd name="T41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80"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8" y="80"/>
                    <a:pt x="6" y="79"/>
                    <a:pt x="3" y="78"/>
                  </a:cubicBezTo>
                  <a:cubicBezTo>
                    <a:pt x="1" y="77"/>
                    <a:pt x="0" y="75"/>
                    <a:pt x="0" y="73"/>
                  </a:cubicBezTo>
                  <a:cubicBezTo>
                    <a:pt x="0" y="72"/>
                    <a:pt x="0" y="4"/>
                    <a:pt x="3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2"/>
                  </a:cubicBezTo>
                  <a:cubicBezTo>
                    <a:pt x="21" y="4"/>
                    <a:pt x="22" y="52"/>
                    <a:pt x="22" y="73"/>
                  </a:cubicBezTo>
                  <a:cubicBezTo>
                    <a:pt x="22" y="75"/>
                    <a:pt x="21" y="77"/>
                    <a:pt x="19" y="78"/>
                  </a:cubicBezTo>
                  <a:cubicBezTo>
                    <a:pt x="17" y="79"/>
                    <a:pt x="14" y="80"/>
                    <a:pt x="11" y="80"/>
                  </a:cubicBezTo>
                  <a:close/>
                  <a:moveTo>
                    <a:pt x="5" y="4"/>
                  </a:moveTo>
                  <a:cubicBezTo>
                    <a:pt x="4" y="10"/>
                    <a:pt x="3" y="68"/>
                    <a:pt x="3" y="73"/>
                  </a:cubicBezTo>
                  <a:cubicBezTo>
                    <a:pt x="3" y="74"/>
                    <a:pt x="3" y="75"/>
                    <a:pt x="5" y="76"/>
                  </a:cubicBezTo>
                  <a:cubicBezTo>
                    <a:pt x="7" y="76"/>
                    <a:pt x="9" y="77"/>
                    <a:pt x="11" y="77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4" y="77"/>
                    <a:pt x="16" y="76"/>
                    <a:pt x="17" y="76"/>
                  </a:cubicBezTo>
                  <a:cubicBezTo>
                    <a:pt x="19" y="75"/>
                    <a:pt x="20" y="74"/>
                    <a:pt x="20" y="73"/>
                  </a:cubicBezTo>
                  <a:cubicBezTo>
                    <a:pt x="19" y="60"/>
                    <a:pt x="18" y="10"/>
                    <a:pt x="17" y="4"/>
                  </a:cubicBezTo>
                  <a:cubicBezTo>
                    <a:pt x="15" y="4"/>
                    <a:pt x="13" y="3"/>
                    <a:pt x="11" y="3"/>
                  </a:cubicBezTo>
                  <a:cubicBezTo>
                    <a:pt x="9" y="3"/>
                    <a:pt x="7" y="4"/>
                    <a:pt x="5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2" name="Freeform 1727"/>
            <p:cNvSpPr/>
            <p:nvPr/>
          </p:nvSpPr>
          <p:spPr bwMode="auto">
            <a:xfrm>
              <a:off x="9594850" y="4991101"/>
              <a:ext cx="574675" cy="506413"/>
            </a:xfrm>
            <a:custGeom>
              <a:avLst/>
              <a:gdLst>
                <a:gd name="T0" fmla="*/ 0 w 362"/>
                <a:gd name="T1" fmla="*/ 134 h 319"/>
                <a:gd name="T2" fmla="*/ 230 w 362"/>
                <a:gd name="T3" fmla="*/ 0 h 319"/>
                <a:gd name="T4" fmla="*/ 362 w 362"/>
                <a:gd name="T5" fmla="*/ 185 h 319"/>
                <a:gd name="T6" fmla="*/ 132 w 362"/>
                <a:gd name="T7" fmla="*/ 319 h 319"/>
                <a:gd name="T8" fmla="*/ 0 w 362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19">
                  <a:moveTo>
                    <a:pt x="0" y="134"/>
                  </a:moveTo>
                  <a:lnTo>
                    <a:pt x="230" y="0"/>
                  </a:lnTo>
                  <a:lnTo>
                    <a:pt x="362" y="185"/>
                  </a:lnTo>
                  <a:lnTo>
                    <a:pt x="132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3" name="Freeform 1728"/>
            <p:cNvSpPr>
              <a:spLocks noEditPoints="1"/>
            </p:cNvSpPr>
            <p:nvPr/>
          </p:nvSpPr>
          <p:spPr bwMode="auto">
            <a:xfrm>
              <a:off x="9591675" y="4987926"/>
              <a:ext cx="584200" cy="512763"/>
            </a:xfrm>
            <a:custGeom>
              <a:avLst/>
              <a:gdLst>
                <a:gd name="T0" fmla="*/ 65 w 179"/>
                <a:gd name="T1" fmla="*/ 157 h 157"/>
                <a:gd name="T2" fmla="*/ 64 w 179"/>
                <a:gd name="T3" fmla="*/ 157 h 157"/>
                <a:gd name="T4" fmla="*/ 0 w 179"/>
                <a:gd name="T5" fmla="*/ 67 h 157"/>
                <a:gd name="T6" fmla="*/ 0 w 179"/>
                <a:gd name="T7" fmla="*/ 66 h 157"/>
                <a:gd name="T8" fmla="*/ 0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8 w 179"/>
                <a:gd name="T15" fmla="*/ 90 h 157"/>
                <a:gd name="T16" fmla="*/ 178 w 179"/>
                <a:gd name="T17" fmla="*/ 91 h 157"/>
                <a:gd name="T18" fmla="*/ 178 w 179"/>
                <a:gd name="T19" fmla="*/ 92 h 157"/>
                <a:gd name="T20" fmla="*/ 66 w 179"/>
                <a:gd name="T21" fmla="*/ 157 h 157"/>
                <a:gd name="T22" fmla="*/ 65 w 179"/>
                <a:gd name="T23" fmla="*/ 157 h 157"/>
                <a:gd name="T24" fmla="*/ 3 w 179"/>
                <a:gd name="T25" fmla="*/ 67 h 157"/>
                <a:gd name="T26" fmla="*/ 65 w 179"/>
                <a:gd name="T27" fmla="*/ 154 h 157"/>
                <a:gd name="T28" fmla="*/ 175 w 179"/>
                <a:gd name="T29" fmla="*/ 90 h 157"/>
                <a:gd name="T30" fmla="*/ 113 w 179"/>
                <a:gd name="T31" fmla="*/ 3 h 157"/>
                <a:gd name="T32" fmla="*/ 3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5" y="157"/>
                  </a:moveTo>
                  <a:cubicBezTo>
                    <a:pt x="64" y="157"/>
                    <a:pt x="64" y="157"/>
                    <a:pt x="64" y="1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0" y="66"/>
                    <a:pt x="0" y="65"/>
                    <a:pt x="0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8" y="90"/>
                    <a:pt x="179" y="91"/>
                    <a:pt x="178" y="91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5" y="157"/>
                    <a:pt x="65" y="157"/>
                    <a:pt x="65" y="157"/>
                  </a:cubicBezTo>
                  <a:close/>
                  <a:moveTo>
                    <a:pt x="3" y="67"/>
                  </a:moveTo>
                  <a:cubicBezTo>
                    <a:pt x="65" y="154"/>
                    <a:pt x="65" y="154"/>
                    <a:pt x="65" y="154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3" y="67"/>
                    <a:pt x="3" y="67"/>
                    <a:pt x="3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4" name="Freeform 1729"/>
            <p:cNvSpPr/>
            <p:nvPr/>
          </p:nvSpPr>
          <p:spPr bwMode="auto">
            <a:xfrm>
              <a:off x="9736138" y="5187951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5" name="Line 1730"/>
            <p:cNvSpPr>
              <a:spLocks noChangeShapeType="1"/>
            </p:cNvSpPr>
            <p:nvPr/>
          </p:nvSpPr>
          <p:spPr bwMode="auto">
            <a:xfrm flipH="1">
              <a:off x="9736138" y="5187951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6" name="Freeform 1731"/>
            <p:cNvSpPr/>
            <p:nvPr/>
          </p:nvSpPr>
          <p:spPr bwMode="auto">
            <a:xfrm>
              <a:off x="9732963" y="5183188"/>
              <a:ext cx="371475" cy="219075"/>
            </a:xfrm>
            <a:custGeom>
              <a:avLst/>
              <a:gdLst>
                <a:gd name="T0" fmla="*/ 2 w 234"/>
                <a:gd name="T1" fmla="*/ 138 h 138"/>
                <a:gd name="T2" fmla="*/ 0 w 234"/>
                <a:gd name="T3" fmla="*/ 134 h 138"/>
                <a:gd name="T4" fmla="*/ 230 w 234"/>
                <a:gd name="T5" fmla="*/ 0 h 138"/>
                <a:gd name="T6" fmla="*/ 234 w 234"/>
                <a:gd name="T7" fmla="*/ 5 h 138"/>
                <a:gd name="T8" fmla="*/ 2 w 234"/>
                <a:gd name="T9" fmla="*/ 138 h 138"/>
                <a:gd name="T10" fmla="*/ 2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2" y="138"/>
                  </a:moveTo>
                  <a:lnTo>
                    <a:pt x="0" y="134"/>
                  </a:lnTo>
                  <a:lnTo>
                    <a:pt x="230" y="0"/>
                  </a:lnTo>
                  <a:lnTo>
                    <a:pt x="234" y="5"/>
                  </a:lnTo>
                  <a:lnTo>
                    <a:pt x="2" y="138"/>
                  </a:lnTo>
                  <a:lnTo>
                    <a:pt x="2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7" name="Freeform 1732"/>
            <p:cNvSpPr/>
            <p:nvPr/>
          </p:nvSpPr>
          <p:spPr bwMode="auto">
            <a:xfrm>
              <a:off x="9664700" y="5089526"/>
              <a:ext cx="368300" cy="211138"/>
            </a:xfrm>
            <a:custGeom>
              <a:avLst/>
              <a:gdLst>
                <a:gd name="T0" fmla="*/ 232 w 232"/>
                <a:gd name="T1" fmla="*/ 0 h 133"/>
                <a:gd name="T2" fmla="*/ 0 w 232"/>
                <a:gd name="T3" fmla="*/ 133 h 133"/>
                <a:gd name="T4" fmla="*/ 232 w 232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133">
                  <a:moveTo>
                    <a:pt x="232" y="0"/>
                  </a:moveTo>
                  <a:lnTo>
                    <a:pt x="0" y="133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8" name="Line 1733"/>
            <p:cNvSpPr>
              <a:spLocks noChangeShapeType="1"/>
            </p:cNvSpPr>
            <p:nvPr/>
          </p:nvSpPr>
          <p:spPr bwMode="auto">
            <a:xfrm flipH="1">
              <a:off x="9664700" y="5089526"/>
              <a:ext cx="368300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99" name="Freeform 1734"/>
            <p:cNvSpPr/>
            <p:nvPr/>
          </p:nvSpPr>
          <p:spPr bwMode="auto">
            <a:xfrm>
              <a:off x="9664700" y="5086351"/>
              <a:ext cx="368300" cy="219075"/>
            </a:xfrm>
            <a:custGeom>
              <a:avLst/>
              <a:gdLst>
                <a:gd name="T0" fmla="*/ 2 w 232"/>
                <a:gd name="T1" fmla="*/ 138 h 138"/>
                <a:gd name="T2" fmla="*/ 0 w 232"/>
                <a:gd name="T3" fmla="*/ 133 h 138"/>
                <a:gd name="T4" fmla="*/ 230 w 232"/>
                <a:gd name="T5" fmla="*/ 0 h 138"/>
                <a:gd name="T6" fmla="*/ 232 w 232"/>
                <a:gd name="T7" fmla="*/ 4 h 138"/>
                <a:gd name="T8" fmla="*/ 2 w 232"/>
                <a:gd name="T9" fmla="*/ 138 h 138"/>
                <a:gd name="T10" fmla="*/ 2 w 232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8">
                  <a:moveTo>
                    <a:pt x="2" y="138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2" y="4"/>
                  </a:lnTo>
                  <a:lnTo>
                    <a:pt x="2" y="138"/>
                  </a:lnTo>
                  <a:lnTo>
                    <a:pt x="2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0" name="Freeform 1735"/>
            <p:cNvSpPr/>
            <p:nvPr/>
          </p:nvSpPr>
          <p:spPr bwMode="auto">
            <a:xfrm>
              <a:off x="9869488" y="5046663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1" name="Line 1736"/>
            <p:cNvSpPr>
              <a:spLocks noChangeShapeType="1"/>
            </p:cNvSpPr>
            <p:nvPr/>
          </p:nvSpPr>
          <p:spPr bwMode="auto">
            <a:xfrm>
              <a:off x="9869488" y="5046663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2" name="Freeform 1737"/>
            <p:cNvSpPr/>
            <p:nvPr/>
          </p:nvSpPr>
          <p:spPr bwMode="auto">
            <a:xfrm>
              <a:off x="9866313" y="5043488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2 h 187"/>
                <a:gd name="T4" fmla="*/ 4 w 135"/>
                <a:gd name="T5" fmla="*/ 0 h 187"/>
                <a:gd name="T6" fmla="*/ 135 w 135"/>
                <a:gd name="T7" fmla="*/ 183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135" y="183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3" name="Freeform 1738"/>
            <p:cNvSpPr/>
            <p:nvPr/>
          </p:nvSpPr>
          <p:spPr bwMode="auto">
            <a:xfrm>
              <a:off x="9777413" y="5099051"/>
              <a:ext cx="209550" cy="290513"/>
            </a:xfrm>
            <a:custGeom>
              <a:avLst/>
              <a:gdLst>
                <a:gd name="T0" fmla="*/ 0 w 132"/>
                <a:gd name="T1" fmla="*/ 0 h 183"/>
                <a:gd name="T2" fmla="*/ 132 w 132"/>
                <a:gd name="T3" fmla="*/ 183 h 183"/>
                <a:gd name="T4" fmla="*/ 0 w 132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3">
                  <a:moveTo>
                    <a:pt x="0" y="0"/>
                  </a:moveTo>
                  <a:lnTo>
                    <a:pt x="132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4" name="Line 1739"/>
            <p:cNvSpPr>
              <a:spLocks noChangeShapeType="1"/>
            </p:cNvSpPr>
            <p:nvPr/>
          </p:nvSpPr>
          <p:spPr bwMode="auto">
            <a:xfrm>
              <a:off x="9777413" y="5099051"/>
              <a:ext cx="20955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5" name="Freeform 1740"/>
            <p:cNvSpPr/>
            <p:nvPr/>
          </p:nvSpPr>
          <p:spPr bwMode="auto">
            <a:xfrm>
              <a:off x="9774238" y="5095876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4 h 187"/>
                <a:gd name="T4" fmla="*/ 4 w 136"/>
                <a:gd name="T5" fmla="*/ 0 h 187"/>
                <a:gd name="T6" fmla="*/ 136 w 136"/>
                <a:gd name="T7" fmla="*/ 183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6" y="183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6" name="Freeform 1741"/>
            <p:cNvSpPr/>
            <p:nvPr/>
          </p:nvSpPr>
          <p:spPr bwMode="auto">
            <a:xfrm>
              <a:off x="9686925" y="5151438"/>
              <a:ext cx="207963" cy="293688"/>
            </a:xfrm>
            <a:custGeom>
              <a:avLst/>
              <a:gdLst>
                <a:gd name="T0" fmla="*/ 0 w 131"/>
                <a:gd name="T1" fmla="*/ 0 h 185"/>
                <a:gd name="T2" fmla="*/ 131 w 131"/>
                <a:gd name="T3" fmla="*/ 185 h 185"/>
                <a:gd name="T4" fmla="*/ 0 w 131"/>
                <a:gd name="T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5">
                  <a:moveTo>
                    <a:pt x="0" y="0"/>
                  </a:moveTo>
                  <a:lnTo>
                    <a:pt x="131" y="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7" name="Line 1742"/>
            <p:cNvSpPr>
              <a:spLocks noChangeShapeType="1"/>
            </p:cNvSpPr>
            <p:nvPr/>
          </p:nvSpPr>
          <p:spPr bwMode="auto">
            <a:xfrm>
              <a:off x="9686925" y="5151438"/>
              <a:ext cx="207963" cy="2936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8" name="Freeform 1743"/>
            <p:cNvSpPr/>
            <p:nvPr/>
          </p:nvSpPr>
          <p:spPr bwMode="auto">
            <a:xfrm>
              <a:off x="9683750" y="5148263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4 h 187"/>
                <a:gd name="T4" fmla="*/ 4 w 135"/>
                <a:gd name="T5" fmla="*/ 0 h 187"/>
                <a:gd name="T6" fmla="*/ 135 w 135"/>
                <a:gd name="T7" fmla="*/ 185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5" y="185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09" name="Freeform 1744"/>
            <p:cNvSpPr/>
            <p:nvPr/>
          </p:nvSpPr>
          <p:spPr bwMode="auto">
            <a:xfrm>
              <a:off x="10172700" y="5259388"/>
              <a:ext cx="319088" cy="185738"/>
            </a:xfrm>
            <a:custGeom>
              <a:avLst/>
              <a:gdLst>
                <a:gd name="T0" fmla="*/ 84 w 98"/>
                <a:gd name="T1" fmla="*/ 48 h 57"/>
                <a:gd name="T2" fmla="*/ 49 w 98"/>
                <a:gd name="T3" fmla="*/ 57 h 57"/>
                <a:gd name="T4" fmla="*/ 14 w 98"/>
                <a:gd name="T5" fmla="*/ 48 h 57"/>
                <a:gd name="T6" fmla="*/ 0 w 98"/>
                <a:gd name="T7" fmla="*/ 28 h 57"/>
                <a:gd name="T8" fmla="*/ 14 w 98"/>
                <a:gd name="T9" fmla="*/ 8 h 57"/>
                <a:gd name="T10" fmla="*/ 49 w 98"/>
                <a:gd name="T11" fmla="*/ 0 h 57"/>
                <a:gd name="T12" fmla="*/ 84 w 98"/>
                <a:gd name="T13" fmla="*/ 8 h 57"/>
                <a:gd name="T14" fmla="*/ 98 w 98"/>
                <a:gd name="T15" fmla="*/ 28 h 57"/>
                <a:gd name="T16" fmla="*/ 84 w 98"/>
                <a:gd name="T17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7">
                  <a:moveTo>
                    <a:pt x="84" y="48"/>
                  </a:moveTo>
                  <a:cubicBezTo>
                    <a:pt x="74" y="54"/>
                    <a:pt x="62" y="57"/>
                    <a:pt x="49" y="57"/>
                  </a:cubicBezTo>
                  <a:cubicBezTo>
                    <a:pt x="37" y="57"/>
                    <a:pt x="24" y="54"/>
                    <a:pt x="14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4" y="14"/>
                    <a:pt x="14" y="8"/>
                  </a:cubicBezTo>
                  <a:cubicBezTo>
                    <a:pt x="23" y="3"/>
                    <a:pt x="36" y="0"/>
                    <a:pt x="49" y="0"/>
                  </a:cubicBezTo>
                  <a:cubicBezTo>
                    <a:pt x="61" y="0"/>
                    <a:pt x="74" y="3"/>
                    <a:pt x="84" y="8"/>
                  </a:cubicBezTo>
                  <a:cubicBezTo>
                    <a:pt x="93" y="14"/>
                    <a:pt x="98" y="21"/>
                    <a:pt x="98" y="28"/>
                  </a:cubicBezTo>
                  <a:cubicBezTo>
                    <a:pt x="98" y="36"/>
                    <a:pt x="94" y="43"/>
                    <a:pt x="84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0" name="Freeform 1745"/>
            <p:cNvSpPr>
              <a:spLocks noEditPoints="1"/>
            </p:cNvSpPr>
            <p:nvPr/>
          </p:nvSpPr>
          <p:spPr bwMode="auto">
            <a:xfrm>
              <a:off x="10166350" y="5253038"/>
              <a:ext cx="331788" cy="195263"/>
            </a:xfrm>
            <a:custGeom>
              <a:avLst/>
              <a:gdLst>
                <a:gd name="T0" fmla="*/ 51 w 102"/>
                <a:gd name="T1" fmla="*/ 60 h 60"/>
                <a:gd name="T2" fmla="*/ 51 w 102"/>
                <a:gd name="T3" fmla="*/ 60 h 60"/>
                <a:gd name="T4" fmla="*/ 16 w 102"/>
                <a:gd name="T5" fmla="*/ 52 h 60"/>
                <a:gd name="T6" fmla="*/ 0 w 102"/>
                <a:gd name="T7" fmla="*/ 30 h 60"/>
                <a:gd name="T8" fmla="*/ 15 w 102"/>
                <a:gd name="T9" fmla="*/ 9 h 60"/>
                <a:gd name="T10" fmla="*/ 50 w 102"/>
                <a:gd name="T11" fmla="*/ 0 h 60"/>
                <a:gd name="T12" fmla="*/ 86 w 102"/>
                <a:gd name="T13" fmla="*/ 9 h 60"/>
                <a:gd name="T14" fmla="*/ 102 w 102"/>
                <a:gd name="T15" fmla="*/ 30 h 60"/>
                <a:gd name="T16" fmla="*/ 87 w 102"/>
                <a:gd name="T17" fmla="*/ 52 h 60"/>
                <a:gd name="T18" fmla="*/ 51 w 102"/>
                <a:gd name="T19" fmla="*/ 60 h 60"/>
                <a:gd name="T20" fmla="*/ 51 w 102"/>
                <a:gd name="T21" fmla="*/ 3 h 60"/>
                <a:gd name="T22" fmla="*/ 17 w 102"/>
                <a:gd name="T23" fmla="*/ 11 h 60"/>
                <a:gd name="T24" fmla="*/ 3 w 102"/>
                <a:gd name="T25" fmla="*/ 30 h 60"/>
                <a:gd name="T26" fmla="*/ 17 w 102"/>
                <a:gd name="T27" fmla="*/ 49 h 60"/>
                <a:gd name="T28" fmla="*/ 51 w 102"/>
                <a:gd name="T29" fmla="*/ 57 h 60"/>
                <a:gd name="T30" fmla="*/ 51 w 102"/>
                <a:gd name="T31" fmla="*/ 59 h 60"/>
                <a:gd name="T32" fmla="*/ 51 w 102"/>
                <a:gd name="T33" fmla="*/ 57 h 60"/>
                <a:gd name="T34" fmla="*/ 85 w 102"/>
                <a:gd name="T35" fmla="*/ 49 h 60"/>
                <a:gd name="T36" fmla="*/ 99 w 102"/>
                <a:gd name="T37" fmla="*/ 30 h 60"/>
                <a:gd name="T38" fmla="*/ 85 w 102"/>
                <a:gd name="T39" fmla="*/ 11 h 60"/>
                <a:gd name="T40" fmla="*/ 51 w 102"/>
                <a:gd name="T4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60">
                  <a:moveTo>
                    <a:pt x="51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8" y="60"/>
                    <a:pt x="25" y="57"/>
                    <a:pt x="16" y="52"/>
                  </a:cubicBezTo>
                  <a:cubicBezTo>
                    <a:pt x="6" y="46"/>
                    <a:pt x="0" y="38"/>
                    <a:pt x="0" y="30"/>
                  </a:cubicBezTo>
                  <a:cubicBezTo>
                    <a:pt x="0" y="22"/>
                    <a:pt x="5" y="14"/>
                    <a:pt x="15" y="9"/>
                  </a:cubicBezTo>
                  <a:cubicBezTo>
                    <a:pt x="25" y="3"/>
                    <a:pt x="37" y="0"/>
                    <a:pt x="50" y="0"/>
                  </a:cubicBezTo>
                  <a:cubicBezTo>
                    <a:pt x="64" y="0"/>
                    <a:pt x="77" y="4"/>
                    <a:pt x="86" y="9"/>
                  </a:cubicBezTo>
                  <a:cubicBezTo>
                    <a:pt x="96" y="15"/>
                    <a:pt x="102" y="22"/>
                    <a:pt x="102" y="30"/>
                  </a:cubicBezTo>
                  <a:cubicBezTo>
                    <a:pt x="102" y="39"/>
                    <a:pt x="96" y="46"/>
                    <a:pt x="87" y="52"/>
                  </a:cubicBezTo>
                  <a:cubicBezTo>
                    <a:pt x="77" y="57"/>
                    <a:pt x="65" y="60"/>
                    <a:pt x="51" y="60"/>
                  </a:cubicBezTo>
                  <a:close/>
                  <a:moveTo>
                    <a:pt x="51" y="3"/>
                  </a:moveTo>
                  <a:cubicBezTo>
                    <a:pt x="38" y="3"/>
                    <a:pt x="26" y="6"/>
                    <a:pt x="17" y="11"/>
                  </a:cubicBezTo>
                  <a:cubicBezTo>
                    <a:pt x="8" y="16"/>
                    <a:pt x="3" y="23"/>
                    <a:pt x="3" y="30"/>
                  </a:cubicBezTo>
                  <a:cubicBezTo>
                    <a:pt x="3" y="37"/>
                    <a:pt x="8" y="44"/>
                    <a:pt x="17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64" y="57"/>
                    <a:pt x="76" y="54"/>
                    <a:pt x="85" y="49"/>
                  </a:cubicBezTo>
                  <a:cubicBezTo>
                    <a:pt x="94" y="44"/>
                    <a:pt x="99" y="38"/>
                    <a:pt x="99" y="30"/>
                  </a:cubicBezTo>
                  <a:cubicBezTo>
                    <a:pt x="99" y="23"/>
                    <a:pt x="94" y="17"/>
                    <a:pt x="85" y="11"/>
                  </a:cubicBezTo>
                  <a:cubicBezTo>
                    <a:pt x="76" y="6"/>
                    <a:pt x="64" y="3"/>
                    <a:pt x="51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1" name="Freeform 1746"/>
            <p:cNvSpPr/>
            <p:nvPr/>
          </p:nvSpPr>
          <p:spPr bwMode="auto">
            <a:xfrm>
              <a:off x="10299700" y="510222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2" y="76"/>
                    <a:pt x="10" y="76"/>
                  </a:cubicBezTo>
                  <a:cubicBezTo>
                    <a:pt x="7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2"/>
                    <a:pt x="3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2" name="Freeform 1747"/>
            <p:cNvSpPr>
              <a:spLocks noEditPoints="1"/>
            </p:cNvSpPr>
            <p:nvPr/>
          </p:nvSpPr>
          <p:spPr bwMode="auto">
            <a:xfrm>
              <a:off x="10296525" y="5095876"/>
              <a:ext cx="71438" cy="260350"/>
            </a:xfrm>
            <a:custGeom>
              <a:avLst/>
              <a:gdLst>
                <a:gd name="T0" fmla="*/ 11 w 22"/>
                <a:gd name="T1" fmla="*/ 80 h 80"/>
                <a:gd name="T2" fmla="*/ 11 w 22"/>
                <a:gd name="T3" fmla="*/ 80 h 80"/>
                <a:gd name="T4" fmla="*/ 3 w 22"/>
                <a:gd name="T5" fmla="*/ 78 h 80"/>
                <a:gd name="T6" fmla="*/ 0 w 22"/>
                <a:gd name="T7" fmla="*/ 73 h 80"/>
                <a:gd name="T8" fmla="*/ 3 w 22"/>
                <a:gd name="T9" fmla="*/ 2 h 80"/>
                <a:gd name="T10" fmla="*/ 11 w 22"/>
                <a:gd name="T11" fmla="*/ 0 h 80"/>
                <a:gd name="T12" fmla="*/ 19 w 22"/>
                <a:gd name="T13" fmla="*/ 2 h 80"/>
                <a:gd name="T14" fmla="*/ 22 w 22"/>
                <a:gd name="T15" fmla="*/ 73 h 80"/>
                <a:gd name="T16" fmla="*/ 19 w 22"/>
                <a:gd name="T17" fmla="*/ 78 h 80"/>
                <a:gd name="T18" fmla="*/ 11 w 22"/>
                <a:gd name="T19" fmla="*/ 80 h 80"/>
                <a:gd name="T20" fmla="*/ 5 w 22"/>
                <a:gd name="T21" fmla="*/ 4 h 80"/>
                <a:gd name="T22" fmla="*/ 2 w 22"/>
                <a:gd name="T23" fmla="*/ 73 h 80"/>
                <a:gd name="T24" fmla="*/ 5 w 22"/>
                <a:gd name="T25" fmla="*/ 75 h 80"/>
                <a:gd name="T26" fmla="*/ 11 w 22"/>
                <a:gd name="T27" fmla="*/ 77 h 80"/>
                <a:gd name="T28" fmla="*/ 11 w 22"/>
                <a:gd name="T29" fmla="*/ 78 h 80"/>
                <a:gd name="T30" fmla="*/ 11 w 22"/>
                <a:gd name="T31" fmla="*/ 77 h 80"/>
                <a:gd name="T32" fmla="*/ 17 w 22"/>
                <a:gd name="T33" fmla="*/ 76 h 80"/>
                <a:gd name="T34" fmla="*/ 19 w 22"/>
                <a:gd name="T35" fmla="*/ 73 h 80"/>
                <a:gd name="T36" fmla="*/ 17 w 22"/>
                <a:gd name="T37" fmla="*/ 4 h 80"/>
                <a:gd name="T38" fmla="*/ 11 w 22"/>
                <a:gd name="T39" fmla="*/ 3 h 80"/>
                <a:gd name="T40" fmla="*/ 5 w 22"/>
                <a:gd name="T41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80"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8" y="80"/>
                    <a:pt x="5" y="79"/>
                    <a:pt x="3" y="78"/>
                  </a:cubicBezTo>
                  <a:cubicBezTo>
                    <a:pt x="1" y="77"/>
                    <a:pt x="0" y="75"/>
                    <a:pt x="0" y="73"/>
                  </a:cubicBezTo>
                  <a:cubicBezTo>
                    <a:pt x="0" y="72"/>
                    <a:pt x="0" y="4"/>
                    <a:pt x="3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2"/>
                  </a:cubicBezTo>
                  <a:cubicBezTo>
                    <a:pt x="22" y="4"/>
                    <a:pt x="22" y="72"/>
                    <a:pt x="22" y="73"/>
                  </a:cubicBezTo>
                  <a:cubicBezTo>
                    <a:pt x="22" y="75"/>
                    <a:pt x="21" y="77"/>
                    <a:pt x="19" y="78"/>
                  </a:cubicBezTo>
                  <a:cubicBezTo>
                    <a:pt x="17" y="79"/>
                    <a:pt x="14" y="80"/>
                    <a:pt x="11" y="80"/>
                  </a:cubicBezTo>
                  <a:close/>
                  <a:moveTo>
                    <a:pt x="5" y="4"/>
                  </a:moveTo>
                  <a:cubicBezTo>
                    <a:pt x="3" y="10"/>
                    <a:pt x="2" y="70"/>
                    <a:pt x="2" y="73"/>
                  </a:cubicBezTo>
                  <a:cubicBezTo>
                    <a:pt x="2" y="74"/>
                    <a:pt x="3" y="75"/>
                    <a:pt x="5" y="75"/>
                  </a:cubicBezTo>
                  <a:cubicBezTo>
                    <a:pt x="6" y="76"/>
                    <a:pt x="9" y="77"/>
                    <a:pt x="11" y="77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3" y="77"/>
                    <a:pt x="16" y="76"/>
                    <a:pt x="17" y="76"/>
                  </a:cubicBezTo>
                  <a:cubicBezTo>
                    <a:pt x="19" y="75"/>
                    <a:pt x="19" y="74"/>
                    <a:pt x="19" y="73"/>
                  </a:cubicBezTo>
                  <a:cubicBezTo>
                    <a:pt x="19" y="66"/>
                    <a:pt x="18" y="10"/>
                    <a:pt x="17" y="4"/>
                  </a:cubicBezTo>
                  <a:cubicBezTo>
                    <a:pt x="15" y="4"/>
                    <a:pt x="13" y="3"/>
                    <a:pt x="11" y="3"/>
                  </a:cubicBezTo>
                  <a:cubicBezTo>
                    <a:pt x="9" y="3"/>
                    <a:pt x="7" y="4"/>
                    <a:pt x="5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3" name="Freeform 1748"/>
            <p:cNvSpPr/>
            <p:nvPr/>
          </p:nvSpPr>
          <p:spPr bwMode="auto">
            <a:xfrm>
              <a:off x="10002838" y="4756151"/>
              <a:ext cx="574675" cy="506413"/>
            </a:xfrm>
            <a:custGeom>
              <a:avLst/>
              <a:gdLst>
                <a:gd name="T0" fmla="*/ 0 w 362"/>
                <a:gd name="T1" fmla="*/ 134 h 319"/>
                <a:gd name="T2" fmla="*/ 230 w 362"/>
                <a:gd name="T3" fmla="*/ 0 h 319"/>
                <a:gd name="T4" fmla="*/ 362 w 362"/>
                <a:gd name="T5" fmla="*/ 185 h 319"/>
                <a:gd name="T6" fmla="*/ 132 w 362"/>
                <a:gd name="T7" fmla="*/ 319 h 319"/>
                <a:gd name="T8" fmla="*/ 0 w 362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19">
                  <a:moveTo>
                    <a:pt x="0" y="134"/>
                  </a:moveTo>
                  <a:lnTo>
                    <a:pt x="230" y="0"/>
                  </a:lnTo>
                  <a:lnTo>
                    <a:pt x="362" y="185"/>
                  </a:lnTo>
                  <a:lnTo>
                    <a:pt x="132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4" name="Freeform 1749"/>
            <p:cNvSpPr>
              <a:spLocks noEditPoints="1"/>
            </p:cNvSpPr>
            <p:nvPr/>
          </p:nvSpPr>
          <p:spPr bwMode="auto">
            <a:xfrm>
              <a:off x="9996488" y="4752976"/>
              <a:ext cx="584200" cy="512763"/>
            </a:xfrm>
            <a:custGeom>
              <a:avLst/>
              <a:gdLst>
                <a:gd name="T0" fmla="*/ 66 w 179"/>
                <a:gd name="T1" fmla="*/ 157 h 157"/>
                <a:gd name="T2" fmla="*/ 64 w 179"/>
                <a:gd name="T3" fmla="*/ 156 h 157"/>
                <a:gd name="T4" fmla="*/ 1 w 179"/>
                <a:gd name="T5" fmla="*/ 67 h 157"/>
                <a:gd name="T6" fmla="*/ 0 w 179"/>
                <a:gd name="T7" fmla="*/ 66 h 157"/>
                <a:gd name="T8" fmla="*/ 1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9 w 179"/>
                <a:gd name="T15" fmla="*/ 90 h 157"/>
                <a:gd name="T16" fmla="*/ 179 w 179"/>
                <a:gd name="T17" fmla="*/ 91 h 157"/>
                <a:gd name="T18" fmla="*/ 179 w 179"/>
                <a:gd name="T19" fmla="*/ 92 h 157"/>
                <a:gd name="T20" fmla="*/ 66 w 179"/>
                <a:gd name="T21" fmla="*/ 157 h 157"/>
                <a:gd name="T22" fmla="*/ 66 w 179"/>
                <a:gd name="T23" fmla="*/ 157 h 157"/>
                <a:gd name="T24" fmla="*/ 4 w 179"/>
                <a:gd name="T25" fmla="*/ 67 h 157"/>
                <a:gd name="T26" fmla="*/ 66 w 179"/>
                <a:gd name="T27" fmla="*/ 154 h 157"/>
                <a:gd name="T28" fmla="*/ 176 w 179"/>
                <a:gd name="T29" fmla="*/ 90 h 157"/>
                <a:gd name="T30" fmla="*/ 114 w 179"/>
                <a:gd name="T31" fmla="*/ 3 h 157"/>
                <a:gd name="T32" fmla="*/ 4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6" y="157"/>
                  </a:moveTo>
                  <a:cubicBezTo>
                    <a:pt x="65" y="157"/>
                    <a:pt x="65" y="157"/>
                    <a:pt x="64" y="156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1" y="66"/>
                    <a:pt x="1" y="65"/>
                    <a:pt x="1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5" y="0"/>
                    <a:pt x="115" y="1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1"/>
                    <a:pt x="179" y="91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6" y="157"/>
                    <a:pt x="66" y="157"/>
                    <a:pt x="66" y="157"/>
                  </a:cubicBezTo>
                  <a:close/>
                  <a:moveTo>
                    <a:pt x="4" y="67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4" y="67"/>
                    <a:pt x="4" y="67"/>
                    <a:pt x="4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5" name="Freeform 1750"/>
            <p:cNvSpPr/>
            <p:nvPr/>
          </p:nvSpPr>
          <p:spPr bwMode="auto">
            <a:xfrm>
              <a:off x="10139363" y="4953001"/>
              <a:ext cx="368300" cy="211138"/>
            </a:xfrm>
            <a:custGeom>
              <a:avLst/>
              <a:gdLst>
                <a:gd name="T0" fmla="*/ 232 w 232"/>
                <a:gd name="T1" fmla="*/ 0 h 133"/>
                <a:gd name="T2" fmla="*/ 0 w 232"/>
                <a:gd name="T3" fmla="*/ 133 h 133"/>
                <a:gd name="T4" fmla="*/ 232 w 232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133">
                  <a:moveTo>
                    <a:pt x="232" y="0"/>
                  </a:moveTo>
                  <a:lnTo>
                    <a:pt x="0" y="133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6" name="Line 1751"/>
            <p:cNvSpPr>
              <a:spLocks noChangeShapeType="1"/>
            </p:cNvSpPr>
            <p:nvPr/>
          </p:nvSpPr>
          <p:spPr bwMode="auto">
            <a:xfrm flipH="1">
              <a:off x="10139363" y="4953001"/>
              <a:ext cx="368300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7" name="Freeform 1752"/>
            <p:cNvSpPr/>
            <p:nvPr/>
          </p:nvSpPr>
          <p:spPr bwMode="auto">
            <a:xfrm>
              <a:off x="10139363" y="4949826"/>
              <a:ext cx="368300" cy="217488"/>
            </a:xfrm>
            <a:custGeom>
              <a:avLst/>
              <a:gdLst>
                <a:gd name="T0" fmla="*/ 2 w 232"/>
                <a:gd name="T1" fmla="*/ 137 h 137"/>
                <a:gd name="T2" fmla="*/ 0 w 232"/>
                <a:gd name="T3" fmla="*/ 133 h 137"/>
                <a:gd name="T4" fmla="*/ 230 w 232"/>
                <a:gd name="T5" fmla="*/ 0 h 137"/>
                <a:gd name="T6" fmla="*/ 232 w 232"/>
                <a:gd name="T7" fmla="*/ 4 h 137"/>
                <a:gd name="T8" fmla="*/ 2 w 232"/>
                <a:gd name="T9" fmla="*/ 137 h 137"/>
                <a:gd name="T10" fmla="*/ 2 w 232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7">
                  <a:moveTo>
                    <a:pt x="2" y="137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2" y="4"/>
                  </a:lnTo>
                  <a:lnTo>
                    <a:pt x="2" y="137"/>
                  </a:lnTo>
                  <a:lnTo>
                    <a:pt x="2" y="13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8" name="Freeform 1753"/>
            <p:cNvSpPr/>
            <p:nvPr/>
          </p:nvSpPr>
          <p:spPr bwMode="auto">
            <a:xfrm>
              <a:off x="10071100" y="4854576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19" name="Line 1754"/>
            <p:cNvSpPr>
              <a:spLocks noChangeShapeType="1"/>
            </p:cNvSpPr>
            <p:nvPr/>
          </p:nvSpPr>
          <p:spPr bwMode="auto">
            <a:xfrm flipH="1">
              <a:off x="10071100" y="4854576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0" name="Freeform 1755"/>
            <p:cNvSpPr/>
            <p:nvPr/>
          </p:nvSpPr>
          <p:spPr bwMode="auto">
            <a:xfrm>
              <a:off x="10067925" y="4851401"/>
              <a:ext cx="371475" cy="219075"/>
            </a:xfrm>
            <a:custGeom>
              <a:avLst/>
              <a:gdLst>
                <a:gd name="T0" fmla="*/ 4 w 234"/>
                <a:gd name="T1" fmla="*/ 138 h 138"/>
                <a:gd name="T2" fmla="*/ 0 w 234"/>
                <a:gd name="T3" fmla="*/ 133 h 138"/>
                <a:gd name="T4" fmla="*/ 232 w 234"/>
                <a:gd name="T5" fmla="*/ 0 h 138"/>
                <a:gd name="T6" fmla="*/ 234 w 234"/>
                <a:gd name="T7" fmla="*/ 4 h 138"/>
                <a:gd name="T8" fmla="*/ 4 w 234"/>
                <a:gd name="T9" fmla="*/ 138 h 138"/>
                <a:gd name="T10" fmla="*/ 4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4" y="138"/>
                  </a:moveTo>
                  <a:lnTo>
                    <a:pt x="0" y="133"/>
                  </a:lnTo>
                  <a:lnTo>
                    <a:pt x="232" y="0"/>
                  </a:lnTo>
                  <a:lnTo>
                    <a:pt x="234" y="4"/>
                  </a:lnTo>
                  <a:lnTo>
                    <a:pt x="4" y="138"/>
                  </a:lnTo>
                  <a:lnTo>
                    <a:pt x="4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1" name="Freeform 1756"/>
            <p:cNvSpPr/>
            <p:nvPr/>
          </p:nvSpPr>
          <p:spPr bwMode="auto">
            <a:xfrm>
              <a:off x="10277475" y="4811713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2" name="Line 1757"/>
            <p:cNvSpPr>
              <a:spLocks noChangeShapeType="1"/>
            </p:cNvSpPr>
            <p:nvPr/>
          </p:nvSpPr>
          <p:spPr bwMode="auto">
            <a:xfrm>
              <a:off x="10277475" y="4811713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3" name="Freeform 1758"/>
            <p:cNvSpPr/>
            <p:nvPr/>
          </p:nvSpPr>
          <p:spPr bwMode="auto">
            <a:xfrm>
              <a:off x="10274300" y="4808538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2 h 187"/>
                <a:gd name="T4" fmla="*/ 4 w 135"/>
                <a:gd name="T5" fmla="*/ 0 h 187"/>
                <a:gd name="T6" fmla="*/ 135 w 135"/>
                <a:gd name="T7" fmla="*/ 183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135" y="183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4" name="Freeform 1759"/>
            <p:cNvSpPr/>
            <p:nvPr/>
          </p:nvSpPr>
          <p:spPr bwMode="auto">
            <a:xfrm>
              <a:off x="10185400" y="4864101"/>
              <a:ext cx="209550" cy="290513"/>
            </a:xfrm>
            <a:custGeom>
              <a:avLst/>
              <a:gdLst>
                <a:gd name="T0" fmla="*/ 0 w 132"/>
                <a:gd name="T1" fmla="*/ 0 h 183"/>
                <a:gd name="T2" fmla="*/ 132 w 132"/>
                <a:gd name="T3" fmla="*/ 183 h 183"/>
                <a:gd name="T4" fmla="*/ 0 w 132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3">
                  <a:moveTo>
                    <a:pt x="0" y="0"/>
                  </a:moveTo>
                  <a:lnTo>
                    <a:pt x="132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5" name="Line 1760"/>
            <p:cNvSpPr>
              <a:spLocks noChangeShapeType="1"/>
            </p:cNvSpPr>
            <p:nvPr/>
          </p:nvSpPr>
          <p:spPr bwMode="auto">
            <a:xfrm>
              <a:off x="10185400" y="4864101"/>
              <a:ext cx="20955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6" name="Freeform 1761"/>
            <p:cNvSpPr/>
            <p:nvPr/>
          </p:nvSpPr>
          <p:spPr bwMode="auto">
            <a:xfrm>
              <a:off x="10182225" y="4860926"/>
              <a:ext cx="215900" cy="296863"/>
            </a:xfrm>
            <a:custGeom>
              <a:avLst/>
              <a:gdLst>
                <a:gd name="T0" fmla="*/ 131 w 136"/>
                <a:gd name="T1" fmla="*/ 187 h 187"/>
                <a:gd name="T2" fmla="*/ 0 w 136"/>
                <a:gd name="T3" fmla="*/ 4 h 187"/>
                <a:gd name="T4" fmla="*/ 4 w 136"/>
                <a:gd name="T5" fmla="*/ 0 h 187"/>
                <a:gd name="T6" fmla="*/ 136 w 136"/>
                <a:gd name="T7" fmla="*/ 183 h 187"/>
                <a:gd name="T8" fmla="*/ 131 w 136"/>
                <a:gd name="T9" fmla="*/ 187 h 187"/>
                <a:gd name="T10" fmla="*/ 131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1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6" y="183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7" name="Freeform 1762"/>
            <p:cNvSpPr/>
            <p:nvPr/>
          </p:nvSpPr>
          <p:spPr bwMode="auto">
            <a:xfrm>
              <a:off x="10094913" y="4916488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8" name="Line 1763"/>
            <p:cNvSpPr>
              <a:spLocks noChangeShapeType="1"/>
            </p:cNvSpPr>
            <p:nvPr/>
          </p:nvSpPr>
          <p:spPr bwMode="auto">
            <a:xfrm>
              <a:off x="10094913" y="4916488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29" name="Freeform 1764"/>
            <p:cNvSpPr/>
            <p:nvPr/>
          </p:nvSpPr>
          <p:spPr bwMode="auto">
            <a:xfrm>
              <a:off x="10091738" y="4913313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4 h 187"/>
                <a:gd name="T4" fmla="*/ 4 w 135"/>
                <a:gd name="T5" fmla="*/ 0 h 187"/>
                <a:gd name="T6" fmla="*/ 135 w 135"/>
                <a:gd name="T7" fmla="*/ 185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5" y="185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0" name="Freeform 1765"/>
            <p:cNvSpPr/>
            <p:nvPr/>
          </p:nvSpPr>
          <p:spPr bwMode="auto">
            <a:xfrm>
              <a:off x="9764713" y="5964238"/>
              <a:ext cx="322263" cy="185738"/>
            </a:xfrm>
            <a:custGeom>
              <a:avLst/>
              <a:gdLst>
                <a:gd name="T0" fmla="*/ 85 w 99"/>
                <a:gd name="T1" fmla="*/ 49 h 57"/>
                <a:gd name="T2" fmla="*/ 50 w 99"/>
                <a:gd name="T3" fmla="*/ 57 h 57"/>
                <a:gd name="T4" fmla="*/ 15 w 99"/>
                <a:gd name="T5" fmla="*/ 48 h 57"/>
                <a:gd name="T6" fmla="*/ 0 w 99"/>
                <a:gd name="T7" fmla="*/ 28 h 57"/>
                <a:gd name="T8" fmla="*/ 15 w 99"/>
                <a:gd name="T9" fmla="*/ 8 h 57"/>
                <a:gd name="T10" fmla="*/ 49 w 99"/>
                <a:gd name="T11" fmla="*/ 0 h 57"/>
                <a:gd name="T12" fmla="*/ 84 w 99"/>
                <a:gd name="T13" fmla="*/ 8 h 57"/>
                <a:gd name="T14" fmla="*/ 99 w 99"/>
                <a:gd name="T15" fmla="*/ 28 h 57"/>
                <a:gd name="T16" fmla="*/ 85 w 99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7">
                  <a:moveTo>
                    <a:pt x="85" y="49"/>
                  </a:moveTo>
                  <a:cubicBezTo>
                    <a:pt x="75" y="54"/>
                    <a:pt x="62" y="57"/>
                    <a:pt x="50" y="57"/>
                  </a:cubicBezTo>
                  <a:cubicBezTo>
                    <a:pt x="37" y="57"/>
                    <a:pt x="25" y="54"/>
                    <a:pt x="15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5" y="14"/>
                    <a:pt x="15" y="8"/>
                  </a:cubicBezTo>
                  <a:cubicBezTo>
                    <a:pt x="24" y="3"/>
                    <a:pt x="37" y="0"/>
                    <a:pt x="49" y="0"/>
                  </a:cubicBezTo>
                  <a:cubicBezTo>
                    <a:pt x="62" y="0"/>
                    <a:pt x="75" y="3"/>
                    <a:pt x="84" y="8"/>
                  </a:cubicBezTo>
                  <a:cubicBezTo>
                    <a:pt x="94" y="14"/>
                    <a:pt x="99" y="21"/>
                    <a:pt x="99" y="28"/>
                  </a:cubicBezTo>
                  <a:cubicBezTo>
                    <a:pt x="99" y="36"/>
                    <a:pt x="94" y="43"/>
                    <a:pt x="85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1" name="Freeform 1766"/>
            <p:cNvSpPr>
              <a:spLocks noEditPoints="1"/>
            </p:cNvSpPr>
            <p:nvPr/>
          </p:nvSpPr>
          <p:spPr bwMode="auto">
            <a:xfrm>
              <a:off x="9761538" y="5957888"/>
              <a:ext cx="330200" cy="195263"/>
            </a:xfrm>
            <a:custGeom>
              <a:avLst/>
              <a:gdLst>
                <a:gd name="T0" fmla="*/ 51 w 101"/>
                <a:gd name="T1" fmla="*/ 60 h 60"/>
                <a:gd name="T2" fmla="*/ 51 w 101"/>
                <a:gd name="T3" fmla="*/ 60 h 60"/>
                <a:gd name="T4" fmla="*/ 15 w 101"/>
                <a:gd name="T5" fmla="*/ 52 h 60"/>
                <a:gd name="T6" fmla="*/ 0 w 101"/>
                <a:gd name="T7" fmla="*/ 30 h 60"/>
                <a:gd name="T8" fmla="*/ 15 w 101"/>
                <a:gd name="T9" fmla="*/ 9 h 60"/>
                <a:gd name="T10" fmla="*/ 50 w 101"/>
                <a:gd name="T11" fmla="*/ 0 h 60"/>
                <a:gd name="T12" fmla="*/ 86 w 101"/>
                <a:gd name="T13" fmla="*/ 9 h 60"/>
                <a:gd name="T14" fmla="*/ 101 w 101"/>
                <a:gd name="T15" fmla="*/ 30 h 60"/>
                <a:gd name="T16" fmla="*/ 86 w 101"/>
                <a:gd name="T17" fmla="*/ 52 h 60"/>
                <a:gd name="T18" fmla="*/ 51 w 101"/>
                <a:gd name="T19" fmla="*/ 60 h 60"/>
                <a:gd name="T20" fmla="*/ 50 w 101"/>
                <a:gd name="T21" fmla="*/ 3 h 60"/>
                <a:gd name="T22" fmla="*/ 16 w 101"/>
                <a:gd name="T23" fmla="*/ 11 h 60"/>
                <a:gd name="T24" fmla="*/ 3 w 101"/>
                <a:gd name="T25" fmla="*/ 30 h 60"/>
                <a:gd name="T26" fmla="*/ 17 w 101"/>
                <a:gd name="T27" fmla="*/ 49 h 60"/>
                <a:gd name="T28" fmla="*/ 51 w 101"/>
                <a:gd name="T29" fmla="*/ 57 h 60"/>
                <a:gd name="T30" fmla="*/ 51 w 101"/>
                <a:gd name="T31" fmla="*/ 59 h 60"/>
                <a:gd name="T32" fmla="*/ 51 w 101"/>
                <a:gd name="T33" fmla="*/ 57 h 60"/>
                <a:gd name="T34" fmla="*/ 85 w 101"/>
                <a:gd name="T35" fmla="*/ 49 h 60"/>
                <a:gd name="T36" fmla="*/ 98 w 101"/>
                <a:gd name="T37" fmla="*/ 30 h 60"/>
                <a:gd name="T38" fmla="*/ 85 w 101"/>
                <a:gd name="T39" fmla="*/ 11 h 60"/>
                <a:gd name="T40" fmla="*/ 50 w 101"/>
                <a:gd name="T4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60">
                  <a:moveTo>
                    <a:pt x="51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7" y="60"/>
                    <a:pt x="25" y="57"/>
                    <a:pt x="15" y="52"/>
                  </a:cubicBezTo>
                  <a:cubicBezTo>
                    <a:pt x="5" y="46"/>
                    <a:pt x="0" y="38"/>
                    <a:pt x="0" y="30"/>
                  </a:cubicBezTo>
                  <a:cubicBezTo>
                    <a:pt x="0" y="22"/>
                    <a:pt x="5" y="14"/>
                    <a:pt x="15" y="9"/>
                  </a:cubicBezTo>
                  <a:cubicBezTo>
                    <a:pt x="24" y="3"/>
                    <a:pt x="37" y="0"/>
                    <a:pt x="50" y="0"/>
                  </a:cubicBezTo>
                  <a:cubicBezTo>
                    <a:pt x="64" y="0"/>
                    <a:pt x="76" y="4"/>
                    <a:pt x="86" y="9"/>
                  </a:cubicBezTo>
                  <a:cubicBezTo>
                    <a:pt x="96" y="15"/>
                    <a:pt x="101" y="22"/>
                    <a:pt x="101" y="30"/>
                  </a:cubicBezTo>
                  <a:cubicBezTo>
                    <a:pt x="101" y="39"/>
                    <a:pt x="96" y="46"/>
                    <a:pt x="86" y="52"/>
                  </a:cubicBezTo>
                  <a:cubicBezTo>
                    <a:pt x="77" y="57"/>
                    <a:pt x="64" y="60"/>
                    <a:pt x="51" y="60"/>
                  </a:cubicBezTo>
                  <a:close/>
                  <a:moveTo>
                    <a:pt x="50" y="3"/>
                  </a:moveTo>
                  <a:cubicBezTo>
                    <a:pt x="37" y="3"/>
                    <a:pt x="25" y="6"/>
                    <a:pt x="16" y="11"/>
                  </a:cubicBezTo>
                  <a:cubicBezTo>
                    <a:pt x="7" y="16"/>
                    <a:pt x="3" y="23"/>
                    <a:pt x="3" y="30"/>
                  </a:cubicBezTo>
                  <a:cubicBezTo>
                    <a:pt x="3" y="37"/>
                    <a:pt x="8" y="44"/>
                    <a:pt x="17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64" y="57"/>
                    <a:pt x="76" y="55"/>
                    <a:pt x="85" y="49"/>
                  </a:cubicBezTo>
                  <a:cubicBezTo>
                    <a:pt x="94" y="44"/>
                    <a:pt x="99" y="38"/>
                    <a:pt x="98" y="30"/>
                  </a:cubicBezTo>
                  <a:cubicBezTo>
                    <a:pt x="98" y="23"/>
                    <a:pt x="93" y="17"/>
                    <a:pt x="85" y="11"/>
                  </a:cubicBezTo>
                  <a:cubicBezTo>
                    <a:pt x="75" y="6"/>
                    <a:pt x="63" y="3"/>
                    <a:pt x="50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2" name="Freeform 1767"/>
            <p:cNvSpPr/>
            <p:nvPr/>
          </p:nvSpPr>
          <p:spPr bwMode="auto">
            <a:xfrm>
              <a:off x="9894888" y="580707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19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2" y="76"/>
                    <a:pt x="10" y="76"/>
                  </a:cubicBezTo>
                  <a:cubicBezTo>
                    <a:pt x="7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3"/>
                    <a:pt x="3" y="1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2" y="0"/>
                    <a:pt x="15" y="0"/>
                    <a:pt x="17" y="1"/>
                  </a:cubicBezTo>
                  <a:cubicBezTo>
                    <a:pt x="19" y="3"/>
                    <a:pt x="19" y="69"/>
                    <a:pt x="19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3" name="Freeform 1768"/>
            <p:cNvSpPr>
              <a:spLocks noEditPoints="1"/>
            </p:cNvSpPr>
            <p:nvPr/>
          </p:nvSpPr>
          <p:spPr bwMode="auto">
            <a:xfrm>
              <a:off x="9888538" y="5800726"/>
              <a:ext cx="74613" cy="260350"/>
            </a:xfrm>
            <a:custGeom>
              <a:avLst/>
              <a:gdLst>
                <a:gd name="T0" fmla="*/ 12 w 23"/>
                <a:gd name="T1" fmla="*/ 80 h 80"/>
                <a:gd name="T2" fmla="*/ 12 w 23"/>
                <a:gd name="T3" fmla="*/ 80 h 80"/>
                <a:gd name="T4" fmla="*/ 4 w 23"/>
                <a:gd name="T5" fmla="*/ 78 h 80"/>
                <a:gd name="T6" fmla="*/ 0 w 23"/>
                <a:gd name="T7" fmla="*/ 73 h 80"/>
                <a:gd name="T8" fmla="*/ 4 w 23"/>
                <a:gd name="T9" fmla="*/ 2 h 80"/>
                <a:gd name="T10" fmla="*/ 11 w 23"/>
                <a:gd name="T11" fmla="*/ 0 h 80"/>
                <a:gd name="T12" fmla="*/ 19 w 23"/>
                <a:gd name="T13" fmla="*/ 2 h 80"/>
                <a:gd name="T14" fmla="*/ 23 w 23"/>
                <a:gd name="T15" fmla="*/ 73 h 80"/>
                <a:gd name="T16" fmla="*/ 19 w 23"/>
                <a:gd name="T17" fmla="*/ 78 h 80"/>
                <a:gd name="T18" fmla="*/ 12 w 23"/>
                <a:gd name="T19" fmla="*/ 80 h 80"/>
                <a:gd name="T20" fmla="*/ 6 w 23"/>
                <a:gd name="T21" fmla="*/ 4 h 80"/>
                <a:gd name="T22" fmla="*/ 3 w 23"/>
                <a:gd name="T23" fmla="*/ 73 h 80"/>
                <a:gd name="T24" fmla="*/ 5 w 23"/>
                <a:gd name="T25" fmla="*/ 76 h 80"/>
                <a:gd name="T26" fmla="*/ 12 w 23"/>
                <a:gd name="T27" fmla="*/ 77 h 80"/>
                <a:gd name="T28" fmla="*/ 12 w 23"/>
                <a:gd name="T29" fmla="*/ 78 h 80"/>
                <a:gd name="T30" fmla="*/ 12 w 23"/>
                <a:gd name="T31" fmla="*/ 77 h 80"/>
                <a:gd name="T32" fmla="*/ 18 w 23"/>
                <a:gd name="T33" fmla="*/ 76 h 80"/>
                <a:gd name="T34" fmla="*/ 20 w 23"/>
                <a:gd name="T35" fmla="*/ 73 h 80"/>
                <a:gd name="T36" fmla="*/ 18 w 23"/>
                <a:gd name="T37" fmla="*/ 4 h 80"/>
                <a:gd name="T38" fmla="*/ 12 w 23"/>
                <a:gd name="T39" fmla="*/ 3 h 80"/>
                <a:gd name="T40" fmla="*/ 12 w 23"/>
                <a:gd name="T41" fmla="*/ 3 h 80"/>
                <a:gd name="T42" fmla="*/ 6 w 23"/>
                <a:gd name="T4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80">
                  <a:moveTo>
                    <a:pt x="12" y="80"/>
                  </a:moveTo>
                  <a:cubicBezTo>
                    <a:pt x="12" y="80"/>
                    <a:pt x="12" y="80"/>
                    <a:pt x="12" y="80"/>
                  </a:cubicBezTo>
                  <a:cubicBezTo>
                    <a:pt x="9" y="80"/>
                    <a:pt x="6" y="79"/>
                    <a:pt x="4" y="78"/>
                  </a:cubicBezTo>
                  <a:cubicBezTo>
                    <a:pt x="2" y="77"/>
                    <a:pt x="0" y="75"/>
                    <a:pt x="0" y="73"/>
                  </a:cubicBezTo>
                  <a:cubicBezTo>
                    <a:pt x="0" y="72"/>
                    <a:pt x="1" y="4"/>
                    <a:pt x="4" y="2"/>
                  </a:cubicBezTo>
                  <a:cubicBezTo>
                    <a:pt x="6" y="1"/>
                    <a:pt x="9" y="0"/>
                    <a:pt x="11" y="0"/>
                  </a:cubicBezTo>
                  <a:cubicBezTo>
                    <a:pt x="14" y="0"/>
                    <a:pt x="17" y="1"/>
                    <a:pt x="19" y="2"/>
                  </a:cubicBezTo>
                  <a:cubicBezTo>
                    <a:pt x="22" y="4"/>
                    <a:pt x="23" y="52"/>
                    <a:pt x="23" y="73"/>
                  </a:cubicBezTo>
                  <a:cubicBezTo>
                    <a:pt x="23" y="75"/>
                    <a:pt x="22" y="77"/>
                    <a:pt x="19" y="78"/>
                  </a:cubicBezTo>
                  <a:cubicBezTo>
                    <a:pt x="17" y="79"/>
                    <a:pt x="15" y="80"/>
                    <a:pt x="12" y="80"/>
                  </a:cubicBezTo>
                  <a:close/>
                  <a:moveTo>
                    <a:pt x="6" y="4"/>
                  </a:moveTo>
                  <a:cubicBezTo>
                    <a:pt x="4" y="10"/>
                    <a:pt x="3" y="70"/>
                    <a:pt x="3" y="73"/>
                  </a:cubicBezTo>
                  <a:cubicBezTo>
                    <a:pt x="3" y="74"/>
                    <a:pt x="4" y="75"/>
                    <a:pt x="5" y="76"/>
                  </a:cubicBezTo>
                  <a:cubicBezTo>
                    <a:pt x="7" y="76"/>
                    <a:pt x="9" y="77"/>
                    <a:pt x="12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4" y="77"/>
                    <a:pt x="16" y="76"/>
                    <a:pt x="18" y="76"/>
                  </a:cubicBezTo>
                  <a:cubicBezTo>
                    <a:pt x="19" y="75"/>
                    <a:pt x="20" y="74"/>
                    <a:pt x="20" y="73"/>
                  </a:cubicBezTo>
                  <a:cubicBezTo>
                    <a:pt x="20" y="60"/>
                    <a:pt x="19" y="10"/>
                    <a:pt x="18" y="4"/>
                  </a:cubicBezTo>
                  <a:cubicBezTo>
                    <a:pt x="16" y="4"/>
                    <a:pt x="14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3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4" name="Freeform 1769"/>
            <p:cNvSpPr/>
            <p:nvPr/>
          </p:nvSpPr>
          <p:spPr bwMode="auto">
            <a:xfrm>
              <a:off x="9598025" y="5461001"/>
              <a:ext cx="574675" cy="506413"/>
            </a:xfrm>
            <a:custGeom>
              <a:avLst/>
              <a:gdLst>
                <a:gd name="T0" fmla="*/ 0 w 362"/>
                <a:gd name="T1" fmla="*/ 134 h 319"/>
                <a:gd name="T2" fmla="*/ 230 w 362"/>
                <a:gd name="T3" fmla="*/ 0 h 319"/>
                <a:gd name="T4" fmla="*/ 362 w 362"/>
                <a:gd name="T5" fmla="*/ 185 h 319"/>
                <a:gd name="T6" fmla="*/ 130 w 362"/>
                <a:gd name="T7" fmla="*/ 319 h 319"/>
                <a:gd name="T8" fmla="*/ 0 w 362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19">
                  <a:moveTo>
                    <a:pt x="0" y="134"/>
                  </a:moveTo>
                  <a:lnTo>
                    <a:pt x="230" y="0"/>
                  </a:lnTo>
                  <a:lnTo>
                    <a:pt x="362" y="185"/>
                  </a:lnTo>
                  <a:lnTo>
                    <a:pt x="130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5" name="Freeform 1770"/>
            <p:cNvSpPr>
              <a:spLocks noEditPoints="1"/>
            </p:cNvSpPr>
            <p:nvPr/>
          </p:nvSpPr>
          <p:spPr bwMode="auto">
            <a:xfrm>
              <a:off x="9591675" y="5457826"/>
              <a:ext cx="584200" cy="512763"/>
            </a:xfrm>
            <a:custGeom>
              <a:avLst/>
              <a:gdLst>
                <a:gd name="T0" fmla="*/ 65 w 179"/>
                <a:gd name="T1" fmla="*/ 157 h 157"/>
                <a:gd name="T2" fmla="*/ 64 w 179"/>
                <a:gd name="T3" fmla="*/ 157 h 157"/>
                <a:gd name="T4" fmla="*/ 0 w 179"/>
                <a:gd name="T5" fmla="*/ 67 h 157"/>
                <a:gd name="T6" fmla="*/ 0 w 179"/>
                <a:gd name="T7" fmla="*/ 66 h 157"/>
                <a:gd name="T8" fmla="*/ 1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9 w 179"/>
                <a:gd name="T15" fmla="*/ 90 h 157"/>
                <a:gd name="T16" fmla="*/ 179 w 179"/>
                <a:gd name="T17" fmla="*/ 91 h 157"/>
                <a:gd name="T18" fmla="*/ 178 w 179"/>
                <a:gd name="T19" fmla="*/ 92 h 157"/>
                <a:gd name="T20" fmla="*/ 66 w 179"/>
                <a:gd name="T21" fmla="*/ 157 h 157"/>
                <a:gd name="T22" fmla="*/ 65 w 179"/>
                <a:gd name="T23" fmla="*/ 157 h 157"/>
                <a:gd name="T24" fmla="*/ 4 w 179"/>
                <a:gd name="T25" fmla="*/ 67 h 157"/>
                <a:gd name="T26" fmla="*/ 66 w 179"/>
                <a:gd name="T27" fmla="*/ 154 h 157"/>
                <a:gd name="T28" fmla="*/ 176 w 179"/>
                <a:gd name="T29" fmla="*/ 90 h 157"/>
                <a:gd name="T30" fmla="*/ 113 w 179"/>
                <a:gd name="T31" fmla="*/ 3 h 157"/>
                <a:gd name="T32" fmla="*/ 4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5" y="157"/>
                  </a:moveTo>
                  <a:cubicBezTo>
                    <a:pt x="65" y="157"/>
                    <a:pt x="64" y="157"/>
                    <a:pt x="64" y="1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0" y="66"/>
                    <a:pt x="1" y="65"/>
                    <a:pt x="1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5" y="0"/>
                    <a:pt x="115" y="1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1"/>
                    <a:pt x="179" y="91"/>
                  </a:cubicBezTo>
                  <a:cubicBezTo>
                    <a:pt x="179" y="92"/>
                    <a:pt x="179" y="92"/>
                    <a:pt x="178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6" y="157"/>
                    <a:pt x="66" y="157"/>
                    <a:pt x="65" y="157"/>
                  </a:cubicBezTo>
                  <a:close/>
                  <a:moveTo>
                    <a:pt x="4" y="67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4" y="67"/>
                    <a:pt x="4" y="67"/>
                    <a:pt x="4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6" name="Freeform 1771"/>
            <p:cNvSpPr/>
            <p:nvPr/>
          </p:nvSpPr>
          <p:spPr bwMode="auto">
            <a:xfrm>
              <a:off x="9736138" y="5656263"/>
              <a:ext cx="365125" cy="212725"/>
            </a:xfrm>
            <a:custGeom>
              <a:avLst/>
              <a:gdLst>
                <a:gd name="T0" fmla="*/ 230 w 230"/>
                <a:gd name="T1" fmla="*/ 0 h 134"/>
                <a:gd name="T2" fmla="*/ 0 w 230"/>
                <a:gd name="T3" fmla="*/ 134 h 134"/>
                <a:gd name="T4" fmla="*/ 230 w 230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4">
                  <a:moveTo>
                    <a:pt x="230" y="0"/>
                  </a:moveTo>
                  <a:lnTo>
                    <a:pt x="0" y="134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7" name="Line 1772"/>
            <p:cNvSpPr>
              <a:spLocks noChangeShapeType="1"/>
            </p:cNvSpPr>
            <p:nvPr/>
          </p:nvSpPr>
          <p:spPr bwMode="auto">
            <a:xfrm flipH="1">
              <a:off x="9736138" y="5656263"/>
              <a:ext cx="365125" cy="2127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8" name="Freeform 1773"/>
            <p:cNvSpPr/>
            <p:nvPr/>
          </p:nvSpPr>
          <p:spPr bwMode="auto">
            <a:xfrm>
              <a:off x="9732963" y="5653088"/>
              <a:ext cx="371475" cy="219075"/>
            </a:xfrm>
            <a:custGeom>
              <a:avLst/>
              <a:gdLst>
                <a:gd name="T0" fmla="*/ 4 w 234"/>
                <a:gd name="T1" fmla="*/ 138 h 138"/>
                <a:gd name="T2" fmla="*/ 0 w 234"/>
                <a:gd name="T3" fmla="*/ 134 h 138"/>
                <a:gd name="T4" fmla="*/ 232 w 234"/>
                <a:gd name="T5" fmla="*/ 0 h 138"/>
                <a:gd name="T6" fmla="*/ 234 w 234"/>
                <a:gd name="T7" fmla="*/ 5 h 138"/>
                <a:gd name="T8" fmla="*/ 4 w 234"/>
                <a:gd name="T9" fmla="*/ 138 h 138"/>
                <a:gd name="T10" fmla="*/ 4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4" y="138"/>
                  </a:moveTo>
                  <a:lnTo>
                    <a:pt x="0" y="134"/>
                  </a:lnTo>
                  <a:lnTo>
                    <a:pt x="232" y="0"/>
                  </a:lnTo>
                  <a:lnTo>
                    <a:pt x="234" y="5"/>
                  </a:lnTo>
                  <a:lnTo>
                    <a:pt x="4" y="138"/>
                  </a:lnTo>
                  <a:lnTo>
                    <a:pt x="4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39" name="Freeform 1774"/>
            <p:cNvSpPr/>
            <p:nvPr/>
          </p:nvSpPr>
          <p:spPr bwMode="auto">
            <a:xfrm>
              <a:off x="9667875" y="5559426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0" name="Line 1775"/>
            <p:cNvSpPr>
              <a:spLocks noChangeShapeType="1"/>
            </p:cNvSpPr>
            <p:nvPr/>
          </p:nvSpPr>
          <p:spPr bwMode="auto">
            <a:xfrm flipH="1">
              <a:off x="9667875" y="5559426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1" name="Freeform 1776"/>
            <p:cNvSpPr/>
            <p:nvPr/>
          </p:nvSpPr>
          <p:spPr bwMode="auto">
            <a:xfrm>
              <a:off x="9664700" y="5556251"/>
              <a:ext cx="371475" cy="217488"/>
            </a:xfrm>
            <a:custGeom>
              <a:avLst/>
              <a:gdLst>
                <a:gd name="T0" fmla="*/ 4 w 234"/>
                <a:gd name="T1" fmla="*/ 137 h 137"/>
                <a:gd name="T2" fmla="*/ 0 w 234"/>
                <a:gd name="T3" fmla="*/ 133 h 137"/>
                <a:gd name="T4" fmla="*/ 230 w 234"/>
                <a:gd name="T5" fmla="*/ 0 h 137"/>
                <a:gd name="T6" fmla="*/ 234 w 234"/>
                <a:gd name="T7" fmla="*/ 4 h 137"/>
                <a:gd name="T8" fmla="*/ 4 w 234"/>
                <a:gd name="T9" fmla="*/ 137 h 137"/>
                <a:gd name="T10" fmla="*/ 4 w 234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7">
                  <a:moveTo>
                    <a:pt x="4" y="137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4" y="4"/>
                  </a:lnTo>
                  <a:lnTo>
                    <a:pt x="4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2" name="Freeform 1777"/>
            <p:cNvSpPr/>
            <p:nvPr/>
          </p:nvSpPr>
          <p:spPr bwMode="auto">
            <a:xfrm>
              <a:off x="9872663" y="5516563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3" name="Line 1778"/>
            <p:cNvSpPr>
              <a:spLocks noChangeShapeType="1"/>
            </p:cNvSpPr>
            <p:nvPr/>
          </p:nvSpPr>
          <p:spPr bwMode="auto">
            <a:xfrm>
              <a:off x="9872663" y="5516563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4" name="Freeform 1779"/>
            <p:cNvSpPr/>
            <p:nvPr/>
          </p:nvSpPr>
          <p:spPr bwMode="auto">
            <a:xfrm>
              <a:off x="9869488" y="5513388"/>
              <a:ext cx="214313" cy="296863"/>
            </a:xfrm>
            <a:custGeom>
              <a:avLst/>
              <a:gdLst>
                <a:gd name="T0" fmla="*/ 129 w 135"/>
                <a:gd name="T1" fmla="*/ 187 h 187"/>
                <a:gd name="T2" fmla="*/ 0 w 135"/>
                <a:gd name="T3" fmla="*/ 2 h 187"/>
                <a:gd name="T4" fmla="*/ 4 w 135"/>
                <a:gd name="T5" fmla="*/ 0 h 187"/>
                <a:gd name="T6" fmla="*/ 135 w 135"/>
                <a:gd name="T7" fmla="*/ 183 h 187"/>
                <a:gd name="T8" fmla="*/ 129 w 135"/>
                <a:gd name="T9" fmla="*/ 187 h 187"/>
                <a:gd name="T10" fmla="*/ 129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29" y="187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135" y="183"/>
                  </a:lnTo>
                  <a:lnTo>
                    <a:pt x="129" y="187"/>
                  </a:lnTo>
                  <a:lnTo>
                    <a:pt x="129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5" name="Freeform 1780"/>
            <p:cNvSpPr/>
            <p:nvPr/>
          </p:nvSpPr>
          <p:spPr bwMode="auto">
            <a:xfrm>
              <a:off x="9780588" y="5568951"/>
              <a:ext cx="206375" cy="290513"/>
            </a:xfrm>
            <a:custGeom>
              <a:avLst/>
              <a:gdLst>
                <a:gd name="T0" fmla="*/ 0 w 130"/>
                <a:gd name="T1" fmla="*/ 0 h 183"/>
                <a:gd name="T2" fmla="*/ 130 w 130"/>
                <a:gd name="T3" fmla="*/ 183 h 183"/>
                <a:gd name="T4" fmla="*/ 0 w 130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183">
                  <a:moveTo>
                    <a:pt x="0" y="0"/>
                  </a:moveTo>
                  <a:lnTo>
                    <a:pt x="130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6" name="Line 1781"/>
            <p:cNvSpPr>
              <a:spLocks noChangeShapeType="1"/>
            </p:cNvSpPr>
            <p:nvPr/>
          </p:nvSpPr>
          <p:spPr bwMode="auto">
            <a:xfrm>
              <a:off x="9780588" y="5568951"/>
              <a:ext cx="206375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7" name="Freeform 1782"/>
            <p:cNvSpPr/>
            <p:nvPr/>
          </p:nvSpPr>
          <p:spPr bwMode="auto">
            <a:xfrm>
              <a:off x="9777413" y="5565776"/>
              <a:ext cx="215900" cy="296863"/>
            </a:xfrm>
            <a:custGeom>
              <a:avLst/>
              <a:gdLst>
                <a:gd name="T0" fmla="*/ 130 w 136"/>
                <a:gd name="T1" fmla="*/ 187 h 187"/>
                <a:gd name="T2" fmla="*/ 0 w 136"/>
                <a:gd name="T3" fmla="*/ 4 h 187"/>
                <a:gd name="T4" fmla="*/ 5 w 136"/>
                <a:gd name="T5" fmla="*/ 0 h 187"/>
                <a:gd name="T6" fmla="*/ 136 w 136"/>
                <a:gd name="T7" fmla="*/ 183 h 187"/>
                <a:gd name="T8" fmla="*/ 130 w 136"/>
                <a:gd name="T9" fmla="*/ 187 h 187"/>
                <a:gd name="T10" fmla="*/ 130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0" y="187"/>
                  </a:moveTo>
                  <a:lnTo>
                    <a:pt x="0" y="4"/>
                  </a:lnTo>
                  <a:lnTo>
                    <a:pt x="5" y="0"/>
                  </a:lnTo>
                  <a:lnTo>
                    <a:pt x="136" y="183"/>
                  </a:lnTo>
                  <a:lnTo>
                    <a:pt x="130" y="187"/>
                  </a:lnTo>
                  <a:lnTo>
                    <a:pt x="130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8" name="Freeform 1783"/>
            <p:cNvSpPr/>
            <p:nvPr/>
          </p:nvSpPr>
          <p:spPr bwMode="auto">
            <a:xfrm>
              <a:off x="9690100" y="5621338"/>
              <a:ext cx="204788" cy="293688"/>
            </a:xfrm>
            <a:custGeom>
              <a:avLst/>
              <a:gdLst>
                <a:gd name="T0" fmla="*/ 0 w 129"/>
                <a:gd name="T1" fmla="*/ 0 h 185"/>
                <a:gd name="T2" fmla="*/ 129 w 129"/>
                <a:gd name="T3" fmla="*/ 185 h 185"/>
                <a:gd name="T4" fmla="*/ 0 w 129"/>
                <a:gd name="T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185">
                  <a:moveTo>
                    <a:pt x="0" y="0"/>
                  </a:moveTo>
                  <a:lnTo>
                    <a:pt x="129" y="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49" name="Line 1784"/>
            <p:cNvSpPr>
              <a:spLocks noChangeShapeType="1"/>
            </p:cNvSpPr>
            <p:nvPr/>
          </p:nvSpPr>
          <p:spPr bwMode="auto">
            <a:xfrm>
              <a:off x="9690100" y="5621338"/>
              <a:ext cx="204788" cy="2936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0" name="Freeform 1785"/>
            <p:cNvSpPr/>
            <p:nvPr/>
          </p:nvSpPr>
          <p:spPr bwMode="auto">
            <a:xfrm>
              <a:off x="9683750" y="5618163"/>
              <a:ext cx="217488" cy="296863"/>
            </a:xfrm>
            <a:custGeom>
              <a:avLst/>
              <a:gdLst>
                <a:gd name="T0" fmla="*/ 131 w 137"/>
                <a:gd name="T1" fmla="*/ 187 h 187"/>
                <a:gd name="T2" fmla="*/ 0 w 137"/>
                <a:gd name="T3" fmla="*/ 4 h 187"/>
                <a:gd name="T4" fmla="*/ 6 w 137"/>
                <a:gd name="T5" fmla="*/ 0 h 187"/>
                <a:gd name="T6" fmla="*/ 137 w 137"/>
                <a:gd name="T7" fmla="*/ 185 h 187"/>
                <a:gd name="T8" fmla="*/ 131 w 137"/>
                <a:gd name="T9" fmla="*/ 187 h 187"/>
                <a:gd name="T10" fmla="*/ 131 w 137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87">
                  <a:moveTo>
                    <a:pt x="131" y="187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137" y="185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1" name="Freeform 1786"/>
            <p:cNvSpPr/>
            <p:nvPr/>
          </p:nvSpPr>
          <p:spPr bwMode="auto">
            <a:xfrm>
              <a:off x="10172700" y="5729288"/>
              <a:ext cx="322263" cy="185738"/>
            </a:xfrm>
            <a:custGeom>
              <a:avLst/>
              <a:gdLst>
                <a:gd name="T0" fmla="*/ 84 w 99"/>
                <a:gd name="T1" fmla="*/ 49 h 57"/>
                <a:gd name="T2" fmla="*/ 50 w 99"/>
                <a:gd name="T3" fmla="*/ 57 h 57"/>
                <a:gd name="T4" fmla="*/ 15 w 99"/>
                <a:gd name="T5" fmla="*/ 48 h 57"/>
                <a:gd name="T6" fmla="*/ 0 w 99"/>
                <a:gd name="T7" fmla="*/ 28 h 57"/>
                <a:gd name="T8" fmla="*/ 14 w 99"/>
                <a:gd name="T9" fmla="*/ 8 h 57"/>
                <a:gd name="T10" fmla="*/ 49 w 99"/>
                <a:gd name="T11" fmla="*/ 0 h 57"/>
                <a:gd name="T12" fmla="*/ 84 w 99"/>
                <a:gd name="T13" fmla="*/ 8 h 57"/>
                <a:gd name="T14" fmla="*/ 99 w 99"/>
                <a:gd name="T15" fmla="*/ 28 h 57"/>
                <a:gd name="T16" fmla="*/ 84 w 99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7">
                  <a:moveTo>
                    <a:pt x="84" y="49"/>
                  </a:moveTo>
                  <a:cubicBezTo>
                    <a:pt x="75" y="54"/>
                    <a:pt x="62" y="57"/>
                    <a:pt x="50" y="57"/>
                  </a:cubicBezTo>
                  <a:cubicBezTo>
                    <a:pt x="37" y="57"/>
                    <a:pt x="24" y="54"/>
                    <a:pt x="15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5" y="14"/>
                    <a:pt x="14" y="8"/>
                  </a:cubicBezTo>
                  <a:cubicBezTo>
                    <a:pt x="24" y="3"/>
                    <a:pt x="36" y="0"/>
                    <a:pt x="49" y="0"/>
                  </a:cubicBezTo>
                  <a:cubicBezTo>
                    <a:pt x="62" y="0"/>
                    <a:pt x="74" y="3"/>
                    <a:pt x="84" y="8"/>
                  </a:cubicBezTo>
                  <a:cubicBezTo>
                    <a:pt x="94" y="14"/>
                    <a:pt x="99" y="21"/>
                    <a:pt x="99" y="28"/>
                  </a:cubicBezTo>
                  <a:cubicBezTo>
                    <a:pt x="99" y="36"/>
                    <a:pt x="94" y="43"/>
                    <a:pt x="84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2" name="Freeform 1787"/>
            <p:cNvSpPr>
              <a:spLocks noEditPoints="1"/>
            </p:cNvSpPr>
            <p:nvPr/>
          </p:nvSpPr>
          <p:spPr bwMode="auto">
            <a:xfrm>
              <a:off x="10169525" y="5722938"/>
              <a:ext cx="328613" cy="195263"/>
            </a:xfrm>
            <a:custGeom>
              <a:avLst/>
              <a:gdLst>
                <a:gd name="T0" fmla="*/ 51 w 101"/>
                <a:gd name="T1" fmla="*/ 60 h 60"/>
                <a:gd name="T2" fmla="*/ 51 w 101"/>
                <a:gd name="T3" fmla="*/ 60 h 60"/>
                <a:gd name="T4" fmla="*/ 15 w 101"/>
                <a:gd name="T5" fmla="*/ 52 h 60"/>
                <a:gd name="T6" fmla="*/ 0 w 101"/>
                <a:gd name="T7" fmla="*/ 30 h 60"/>
                <a:gd name="T8" fmla="*/ 15 w 101"/>
                <a:gd name="T9" fmla="*/ 9 h 60"/>
                <a:gd name="T10" fmla="*/ 50 w 101"/>
                <a:gd name="T11" fmla="*/ 0 h 60"/>
                <a:gd name="T12" fmla="*/ 86 w 101"/>
                <a:gd name="T13" fmla="*/ 9 h 60"/>
                <a:gd name="T14" fmla="*/ 101 w 101"/>
                <a:gd name="T15" fmla="*/ 30 h 60"/>
                <a:gd name="T16" fmla="*/ 86 w 101"/>
                <a:gd name="T17" fmla="*/ 52 h 60"/>
                <a:gd name="T18" fmla="*/ 51 w 101"/>
                <a:gd name="T19" fmla="*/ 60 h 60"/>
                <a:gd name="T20" fmla="*/ 50 w 101"/>
                <a:gd name="T21" fmla="*/ 3 h 60"/>
                <a:gd name="T22" fmla="*/ 16 w 101"/>
                <a:gd name="T23" fmla="*/ 11 h 60"/>
                <a:gd name="T24" fmla="*/ 2 w 101"/>
                <a:gd name="T25" fmla="*/ 30 h 60"/>
                <a:gd name="T26" fmla="*/ 16 w 101"/>
                <a:gd name="T27" fmla="*/ 49 h 60"/>
                <a:gd name="T28" fmla="*/ 51 w 101"/>
                <a:gd name="T29" fmla="*/ 57 h 60"/>
                <a:gd name="T30" fmla="*/ 51 w 101"/>
                <a:gd name="T31" fmla="*/ 59 h 60"/>
                <a:gd name="T32" fmla="*/ 51 w 101"/>
                <a:gd name="T33" fmla="*/ 57 h 60"/>
                <a:gd name="T34" fmla="*/ 85 w 101"/>
                <a:gd name="T35" fmla="*/ 49 h 60"/>
                <a:gd name="T36" fmla="*/ 98 w 101"/>
                <a:gd name="T37" fmla="*/ 30 h 60"/>
                <a:gd name="T38" fmla="*/ 84 w 101"/>
                <a:gd name="T39" fmla="*/ 11 h 60"/>
                <a:gd name="T40" fmla="*/ 50 w 101"/>
                <a:gd name="T4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60">
                  <a:moveTo>
                    <a:pt x="51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7" y="60"/>
                    <a:pt x="25" y="57"/>
                    <a:pt x="15" y="52"/>
                  </a:cubicBezTo>
                  <a:cubicBezTo>
                    <a:pt x="5" y="46"/>
                    <a:pt x="0" y="38"/>
                    <a:pt x="0" y="30"/>
                  </a:cubicBezTo>
                  <a:cubicBezTo>
                    <a:pt x="0" y="22"/>
                    <a:pt x="5" y="14"/>
                    <a:pt x="15" y="9"/>
                  </a:cubicBezTo>
                  <a:cubicBezTo>
                    <a:pt x="24" y="3"/>
                    <a:pt x="37" y="0"/>
                    <a:pt x="50" y="0"/>
                  </a:cubicBezTo>
                  <a:cubicBezTo>
                    <a:pt x="64" y="0"/>
                    <a:pt x="76" y="4"/>
                    <a:pt x="86" y="9"/>
                  </a:cubicBezTo>
                  <a:cubicBezTo>
                    <a:pt x="96" y="15"/>
                    <a:pt x="101" y="22"/>
                    <a:pt x="101" y="30"/>
                  </a:cubicBezTo>
                  <a:cubicBezTo>
                    <a:pt x="101" y="39"/>
                    <a:pt x="96" y="46"/>
                    <a:pt x="86" y="52"/>
                  </a:cubicBezTo>
                  <a:cubicBezTo>
                    <a:pt x="77" y="57"/>
                    <a:pt x="64" y="60"/>
                    <a:pt x="51" y="60"/>
                  </a:cubicBezTo>
                  <a:close/>
                  <a:moveTo>
                    <a:pt x="50" y="3"/>
                  </a:moveTo>
                  <a:cubicBezTo>
                    <a:pt x="37" y="3"/>
                    <a:pt x="25" y="6"/>
                    <a:pt x="16" y="11"/>
                  </a:cubicBezTo>
                  <a:cubicBezTo>
                    <a:pt x="7" y="16"/>
                    <a:pt x="2" y="23"/>
                    <a:pt x="2" y="30"/>
                  </a:cubicBezTo>
                  <a:cubicBezTo>
                    <a:pt x="3" y="37"/>
                    <a:pt x="7" y="44"/>
                    <a:pt x="16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64" y="57"/>
                    <a:pt x="76" y="54"/>
                    <a:pt x="85" y="49"/>
                  </a:cubicBezTo>
                  <a:cubicBezTo>
                    <a:pt x="94" y="44"/>
                    <a:pt x="98" y="38"/>
                    <a:pt x="98" y="30"/>
                  </a:cubicBezTo>
                  <a:cubicBezTo>
                    <a:pt x="98" y="23"/>
                    <a:pt x="93" y="17"/>
                    <a:pt x="84" y="11"/>
                  </a:cubicBezTo>
                  <a:cubicBezTo>
                    <a:pt x="75" y="6"/>
                    <a:pt x="63" y="3"/>
                    <a:pt x="50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3" name="Freeform 1788"/>
            <p:cNvSpPr/>
            <p:nvPr/>
          </p:nvSpPr>
          <p:spPr bwMode="auto">
            <a:xfrm>
              <a:off x="10299700" y="557212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3" y="76"/>
                    <a:pt x="10" y="76"/>
                  </a:cubicBezTo>
                  <a:cubicBezTo>
                    <a:pt x="8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3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3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4" name="Freeform 1789"/>
            <p:cNvSpPr>
              <a:spLocks noEditPoints="1"/>
            </p:cNvSpPr>
            <p:nvPr/>
          </p:nvSpPr>
          <p:spPr bwMode="auto">
            <a:xfrm>
              <a:off x="10296525" y="5565776"/>
              <a:ext cx="74613" cy="260350"/>
            </a:xfrm>
            <a:custGeom>
              <a:avLst/>
              <a:gdLst>
                <a:gd name="T0" fmla="*/ 11 w 23"/>
                <a:gd name="T1" fmla="*/ 80 h 80"/>
                <a:gd name="T2" fmla="*/ 11 w 23"/>
                <a:gd name="T3" fmla="*/ 80 h 80"/>
                <a:gd name="T4" fmla="*/ 4 w 23"/>
                <a:gd name="T5" fmla="*/ 78 h 80"/>
                <a:gd name="T6" fmla="*/ 0 w 23"/>
                <a:gd name="T7" fmla="*/ 73 h 80"/>
                <a:gd name="T8" fmla="*/ 4 w 23"/>
                <a:gd name="T9" fmla="*/ 2 h 80"/>
                <a:gd name="T10" fmla="*/ 11 w 23"/>
                <a:gd name="T11" fmla="*/ 0 h 80"/>
                <a:gd name="T12" fmla="*/ 19 w 23"/>
                <a:gd name="T13" fmla="*/ 2 h 80"/>
                <a:gd name="T14" fmla="*/ 23 w 23"/>
                <a:gd name="T15" fmla="*/ 73 h 80"/>
                <a:gd name="T16" fmla="*/ 19 w 23"/>
                <a:gd name="T17" fmla="*/ 78 h 80"/>
                <a:gd name="T18" fmla="*/ 11 w 23"/>
                <a:gd name="T19" fmla="*/ 80 h 80"/>
                <a:gd name="T20" fmla="*/ 5 w 23"/>
                <a:gd name="T21" fmla="*/ 4 h 80"/>
                <a:gd name="T22" fmla="*/ 3 w 23"/>
                <a:gd name="T23" fmla="*/ 73 h 80"/>
                <a:gd name="T24" fmla="*/ 5 w 23"/>
                <a:gd name="T25" fmla="*/ 75 h 80"/>
                <a:gd name="T26" fmla="*/ 11 w 23"/>
                <a:gd name="T27" fmla="*/ 77 h 80"/>
                <a:gd name="T28" fmla="*/ 11 w 23"/>
                <a:gd name="T29" fmla="*/ 78 h 80"/>
                <a:gd name="T30" fmla="*/ 11 w 23"/>
                <a:gd name="T31" fmla="*/ 77 h 80"/>
                <a:gd name="T32" fmla="*/ 18 w 23"/>
                <a:gd name="T33" fmla="*/ 76 h 80"/>
                <a:gd name="T34" fmla="*/ 20 w 23"/>
                <a:gd name="T35" fmla="*/ 73 h 80"/>
                <a:gd name="T36" fmla="*/ 17 w 23"/>
                <a:gd name="T37" fmla="*/ 4 h 80"/>
                <a:gd name="T38" fmla="*/ 11 w 23"/>
                <a:gd name="T39" fmla="*/ 3 h 80"/>
                <a:gd name="T40" fmla="*/ 11 w 23"/>
                <a:gd name="T41" fmla="*/ 3 h 80"/>
                <a:gd name="T42" fmla="*/ 5 w 23"/>
                <a:gd name="T4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80"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9" y="80"/>
                    <a:pt x="6" y="79"/>
                    <a:pt x="4" y="78"/>
                  </a:cubicBezTo>
                  <a:cubicBezTo>
                    <a:pt x="1" y="77"/>
                    <a:pt x="0" y="75"/>
                    <a:pt x="0" y="73"/>
                  </a:cubicBezTo>
                  <a:cubicBezTo>
                    <a:pt x="0" y="72"/>
                    <a:pt x="1" y="4"/>
                    <a:pt x="4" y="2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2"/>
                  </a:cubicBezTo>
                  <a:cubicBezTo>
                    <a:pt x="22" y="4"/>
                    <a:pt x="22" y="52"/>
                    <a:pt x="23" y="73"/>
                  </a:cubicBezTo>
                  <a:cubicBezTo>
                    <a:pt x="23" y="75"/>
                    <a:pt x="21" y="77"/>
                    <a:pt x="19" y="78"/>
                  </a:cubicBezTo>
                  <a:cubicBezTo>
                    <a:pt x="17" y="79"/>
                    <a:pt x="14" y="80"/>
                    <a:pt x="11" y="80"/>
                  </a:cubicBezTo>
                  <a:close/>
                  <a:moveTo>
                    <a:pt x="5" y="4"/>
                  </a:moveTo>
                  <a:cubicBezTo>
                    <a:pt x="4" y="10"/>
                    <a:pt x="3" y="70"/>
                    <a:pt x="3" y="73"/>
                  </a:cubicBezTo>
                  <a:cubicBezTo>
                    <a:pt x="3" y="74"/>
                    <a:pt x="4" y="75"/>
                    <a:pt x="5" y="75"/>
                  </a:cubicBezTo>
                  <a:cubicBezTo>
                    <a:pt x="7" y="76"/>
                    <a:pt x="9" y="77"/>
                    <a:pt x="11" y="77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4" y="77"/>
                    <a:pt x="16" y="76"/>
                    <a:pt x="18" y="76"/>
                  </a:cubicBezTo>
                  <a:cubicBezTo>
                    <a:pt x="19" y="75"/>
                    <a:pt x="20" y="74"/>
                    <a:pt x="20" y="73"/>
                  </a:cubicBezTo>
                  <a:cubicBezTo>
                    <a:pt x="20" y="60"/>
                    <a:pt x="19" y="10"/>
                    <a:pt x="17" y="4"/>
                  </a:cubicBezTo>
                  <a:cubicBezTo>
                    <a:pt x="16" y="4"/>
                    <a:pt x="14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3"/>
                    <a:pt x="7" y="4"/>
                    <a:pt x="5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5" name="Freeform 1790"/>
            <p:cNvSpPr/>
            <p:nvPr/>
          </p:nvSpPr>
          <p:spPr bwMode="auto">
            <a:xfrm>
              <a:off x="10002838" y="5226051"/>
              <a:ext cx="574675" cy="506413"/>
            </a:xfrm>
            <a:custGeom>
              <a:avLst/>
              <a:gdLst>
                <a:gd name="T0" fmla="*/ 0 w 362"/>
                <a:gd name="T1" fmla="*/ 134 h 319"/>
                <a:gd name="T2" fmla="*/ 232 w 362"/>
                <a:gd name="T3" fmla="*/ 0 h 319"/>
                <a:gd name="T4" fmla="*/ 362 w 362"/>
                <a:gd name="T5" fmla="*/ 185 h 319"/>
                <a:gd name="T6" fmla="*/ 132 w 362"/>
                <a:gd name="T7" fmla="*/ 319 h 319"/>
                <a:gd name="T8" fmla="*/ 0 w 362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19">
                  <a:moveTo>
                    <a:pt x="0" y="134"/>
                  </a:moveTo>
                  <a:lnTo>
                    <a:pt x="232" y="0"/>
                  </a:lnTo>
                  <a:lnTo>
                    <a:pt x="362" y="185"/>
                  </a:lnTo>
                  <a:lnTo>
                    <a:pt x="132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6" name="Freeform 1791"/>
            <p:cNvSpPr>
              <a:spLocks noEditPoints="1"/>
            </p:cNvSpPr>
            <p:nvPr/>
          </p:nvSpPr>
          <p:spPr bwMode="auto">
            <a:xfrm>
              <a:off x="9999663" y="5222876"/>
              <a:ext cx="584200" cy="512763"/>
            </a:xfrm>
            <a:custGeom>
              <a:avLst/>
              <a:gdLst>
                <a:gd name="T0" fmla="*/ 65 w 179"/>
                <a:gd name="T1" fmla="*/ 157 h 157"/>
                <a:gd name="T2" fmla="*/ 64 w 179"/>
                <a:gd name="T3" fmla="*/ 157 h 157"/>
                <a:gd name="T4" fmla="*/ 0 w 179"/>
                <a:gd name="T5" fmla="*/ 67 h 157"/>
                <a:gd name="T6" fmla="*/ 0 w 179"/>
                <a:gd name="T7" fmla="*/ 66 h 157"/>
                <a:gd name="T8" fmla="*/ 1 w 179"/>
                <a:gd name="T9" fmla="*/ 65 h 157"/>
                <a:gd name="T10" fmla="*/ 113 w 179"/>
                <a:gd name="T11" fmla="*/ 0 h 157"/>
                <a:gd name="T12" fmla="*/ 115 w 179"/>
                <a:gd name="T13" fmla="*/ 1 h 157"/>
                <a:gd name="T14" fmla="*/ 178 w 179"/>
                <a:gd name="T15" fmla="*/ 90 h 157"/>
                <a:gd name="T16" fmla="*/ 179 w 179"/>
                <a:gd name="T17" fmla="*/ 91 h 157"/>
                <a:gd name="T18" fmla="*/ 178 w 179"/>
                <a:gd name="T19" fmla="*/ 92 h 157"/>
                <a:gd name="T20" fmla="*/ 66 w 179"/>
                <a:gd name="T21" fmla="*/ 157 h 157"/>
                <a:gd name="T22" fmla="*/ 65 w 179"/>
                <a:gd name="T23" fmla="*/ 157 h 157"/>
                <a:gd name="T24" fmla="*/ 3 w 179"/>
                <a:gd name="T25" fmla="*/ 67 h 157"/>
                <a:gd name="T26" fmla="*/ 65 w 179"/>
                <a:gd name="T27" fmla="*/ 154 h 157"/>
                <a:gd name="T28" fmla="*/ 175 w 179"/>
                <a:gd name="T29" fmla="*/ 90 h 157"/>
                <a:gd name="T30" fmla="*/ 113 w 179"/>
                <a:gd name="T31" fmla="*/ 3 h 157"/>
                <a:gd name="T32" fmla="*/ 3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5" y="157"/>
                  </a:moveTo>
                  <a:cubicBezTo>
                    <a:pt x="65" y="157"/>
                    <a:pt x="64" y="157"/>
                    <a:pt x="64" y="1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0" y="66"/>
                    <a:pt x="0" y="65"/>
                    <a:pt x="1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4" y="0"/>
                    <a:pt x="115" y="1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9" y="90"/>
                    <a:pt x="179" y="91"/>
                    <a:pt x="179" y="91"/>
                  </a:cubicBezTo>
                  <a:cubicBezTo>
                    <a:pt x="179" y="92"/>
                    <a:pt x="178" y="92"/>
                    <a:pt x="178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6" y="157"/>
                    <a:pt x="65" y="157"/>
                    <a:pt x="65" y="157"/>
                  </a:cubicBezTo>
                  <a:close/>
                  <a:moveTo>
                    <a:pt x="3" y="67"/>
                  </a:moveTo>
                  <a:cubicBezTo>
                    <a:pt x="65" y="154"/>
                    <a:pt x="65" y="154"/>
                    <a:pt x="65" y="154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3" y="67"/>
                    <a:pt x="3" y="67"/>
                    <a:pt x="3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7" name="Freeform 1792"/>
            <p:cNvSpPr/>
            <p:nvPr/>
          </p:nvSpPr>
          <p:spPr bwMode="auto">
            <a:xfrm>
              <a:off x="10142538" y="5421313"/>
              <a:ext cx="365125" cy="212725"/>
            </a:xfrm>
            <a:custGeom>
              <a:avLst/>
              <a:gdLst>
                <a:gd name="T0" fmla="*/ 230 w 230"/>
                <a:gd name="T1" fmla="*/ 0 h 134"/>
                <a:gd name="T2" fmla="*/ 0 w 230"/>
                <a:gd name="T3" fmla="*/ 134 h 134"/>
                <a:gd name="T4" fmla="*/ 230 w 230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4">
                  <a:moveTo>
                    <a:pt x="230" y="0"/>
                  </a:moveTo>
                  <a:lnTo>
                    <a:pt x="0" y="134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8" name="Line 1793"/>
            <p:cNvSpPr>
              <a:spLocks noChangeShapeType="1"/>
            </p:cNvSpPr>
            <p:nvPr/>
          </p:nvSpPr>
          <p:spPr bwMode="auto">
            <a:xfrm flipH="1">
              <a:off x="10142538" y="5421313"/>
              <a:ext cx="365125" cy="2127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59" name="Freeform 1794"/>
            <p:cNvSpPr/>
            <p:nvPr/>
          </p:nvSpPr>
          <p:spPr bwMode="auto">
            <a:xfrm>
              <a:off x="10139363" y="5418138"/>
              <a:ext cx="371475" cy="219075"/>
            </a:xfrm>
            <a:custGeom>
              <a:avLst/>
              <a:gdLst>
                <a:gd name="T0" fmla="*/ 4 w 234"/>
                <a:gd name="T1" fmla="*/ 138 h 138"/>
                <a:gd name="T2" fmla="*/ 0 w 234"/>
                <a:gd name="T3" fmla="*/ 134 h 138"/>
                <a:gd name="T4" fmla="*/ 230 w 234"/>
                <a:gd name="T5" fmla="*/ 0 h 138"/>
                <a:gd name="T6" fmla="*/ 234 w 234"/>
                <a:gd name="T7" fmla="*/ 5 h 138"/>
                <a:gd name="T8" fmla="*/ 4 w 234"/>
                <a:gd name="T9" fmla="*/ 138 h 138"/>
                <a:gd name="T10" fmla="*/ 4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4" y="138"/>
                  </a:moveTo>
                  <a:lnTo>
                    <a:pt x="0" y="134"/>
                  </a:lnTo>
                  <a:lnTo>
                    <a:pt x="230" y="0"/>
                  </a:lnTo>
                  <a:lnTo>
                    <a:pt x="234" y="5"/>
                  </a:lnTo>
                  <a:lnTo>
                    <a:pt x="4" y="138"/>
                  </a:lnTo>
                  <a:lnTo>
                    <a:pt x="4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0" name="Freeform 1795"/>
            <p:cNvSpPr/>
            <p:nvPr/>
          </p:nvSpPr>
          <p:spPr bwMode="auto">
            <a:xfrm>
              <a:off x="10074275" y="5324476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1" name="Line 1796"/>
            <p:cNvSpPr>
              <a:spLocks noChangeShapeType="1"/>
            </p:cNvSpPr>
            <p:nvPr/>
          </p:nvSpPr>
          <p:spPr bwMode="auto">
            <a:xfrm flipH="1">
              <a:off x="10074275" y="5324476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2" name="Freeform 1797"/>
            <p:cNvSpPr/>
            <p:nvPr/>
          </p:nvSpPr>
          <p:spPr bwMode="auto">
            <a:xfrm>
              <a:off x="10071100" y="5321301"/>
              <a:ext cx="371475" cy="217488"/>
            </a:xfrm>
            <a:custGeom>
              <a:avLst/>
              <a:gdLst>
                <a:gd name="T0" fmla="*/ 2 w 234"/>
                <a:gd name="T1" fmla="*/ 137 h 137"/>
                <a:gd name="T2" fmla="*/ 0 w 234"/>
                <a:gd name="T3" fmla="*/ 133 h 137"/>
                <a:gd name="T4" fmla="*/ 230 w 234"/>
                <a:gd name="T5" fmla="*/ 0 h 137"/>
                <a:gd name="T6" fmla="*/ 234 w 234"/>
                <a:gd name="T7" fmla="*/ 4 h 137"/>
                <a:gd name="T8" fmla="*/ 2 w 234"/>
                <a:gd name="T9" fmla="*/ 137 h 137"/>
                <a:gd name="T10" fmla="*/ 2 w 234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7">
                  <a:moveTo>
                    <a:pt x="2" y="137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4" y="4"/>
                  </a:lnTo>
                  <a:lnTo>
                    <a:pt x="2" y="137"/>
                  </a:lnTo>
                  <a:lnTo>
                    <a:pt x="2" y="13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3" name="Freeform 1798"/>
            <p:cNvSpPr/>
            <p:nvPr/>
          </p:nvSpPr>
          <p:spPr bwMode="auto">
            <a:xfrm>
              <a:off x="10280650" y="5281613"/>
              <a:ext cx="204788" cy="290513"/>
            </a:xfrm>
            <a:custGeom>
              <a:avLst/>
              <a:gdLst>
                <a:gd name="T0" fmla="*/ 0 w 129"/>
                <a:gd name="T1" fmla="*/ 0 h 183"/>
                <a:gd name="T2" fmla="*/ 129 w 129"/>
                <a:gd name="T3" fmla="*/ 183 h 183"/>
                <a:gd name="T4" fmla="*/ 0 w 129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183">
                  <a:moveTo>
                    <a:pt x="0" y="0"/>
                  </a:moveTo>
                  <a:lnTo>
                    <a:pt x="129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4" name="Line 1799"/>
            <p:cNvSpPr>
              <a:spLocks noChangeShapeType="1"/>
            </p:cNvSpPr>
            <p:nvPr/>
          </p:nvSpPr>
          <p:spPr bwMode="auto">
            <a:xfrm>
              <a:off x="10280650" y="5281613"/>
              <a:ext cx="204788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5" name="Freeform 1800"/>
            <p:cNvSpPr/>
            <p:nvPr/>
          </p:nvSpPr>
          <p:spPr bwMode="auto">
            <a:xfrm>
              <a:off x="10274300" y="5278438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2 h 187"/>
                <a:gd name="T4" fmla="*/ 6 w 135"/>
                <a:gd name="T5" fmla="*/ 0 h 187"/>
                <a:gd name="T6" fmla="*/ 135 w 135"/>
                <a:gd name="T7" fmla="*/ 183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135" y="183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6" name="Freeform 1801"/>
            <p:cNvSpPr/>
            <p:nvPr/>
          </p:nvSpPr>
          <p:spPr bwMode="auto">
            <a:xfrm>
              <a:off x="10185400" y="5334001"/>
              <a:ext cx="209550" cy="290513"/>
            </a:xfrm>
            <a:custGeom>
              <a:avLst/>
              <a:gdLst>
                <a:gd name="T0" fmla="*/ 0 w 132"/>
                <a:gd name="T1" fmla="*/ 0 h 183"/>
                <a:gd name="T2" fmla="*/ 132 w 132"/>
                <a:gd name="T3" fmla="*/ 183 h 183"/>
                <a:gd name="T4" fmla="*/ 0 w 132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3">
                  <a:moveTo>
                    <a:pt x="0" y="0"/>
                  </a:moveTo>
                  <a:lnTo>
                    <a:pt x="132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7" name="Line 1802"/>
            <p:cNvSpPr>
              <a:spLocks noChangeShapeType="1"/>
            </p:cNvSpPr>
            <p:nvPr/>
          </p:nvSpPr>
          <p:spPr bwMode="auto">
            <a:xfrm>
              <a:off x="10185400" y="5334001"/>
              <a:ext cx="20955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8" name="Freeform 1803"/>
            <p:cNvSpPr/>
            <p:nvPr/>
          </p:nvSpPr>
          <p:spPr bwMode="auto">
            <a:xfrm>
              <a:off x="10182225" y="5330826"/>
              <a:ext cx="215900" cy="296863"/>
            </a:xfrm>
            <a:custGeom>
              <a:avLst/>
              <a:gdLst>
                <a:gd name="T0" fmla="*/ 131 w 136"/>
                <a:gd name="T1" fmla="*/ 187 h 187"/>
                <a:gd name="T2" fmla="*/ 0 w 136"/>
                <a:gd name="T3" fmla="*/ 4 h 187"/>
                <a:gd name="T4" fmla="*/ 6 w 136"/>
                <a:gd name="T5" fmla="*/ 0 h 187"/>
                <a:gd name="T6" fmla="*/ 136 w 136"/>
                <a:gd name="T7" fmla="*/ 183 h 187"/>
                <a:gd name="T8" fmla="*/ 131 w 136"/>
                <a:gd name="T9" fmla="*/ 187 h 187"/>
                <a:gd name="T10" fmla="*/ 131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1" y="187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136" y="183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69" name="Freeform 1804"/>
            <p:cNvSpPr/>
            <p:nvPr/>
          </p:nvSpPr>
          <p:spPr bwMode="auto">
            <a:xfrm>
              <a:off x="10094913" y="5386388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0" name="Line 1805"/>
            <p:cNvSpPr>
              <a:spLocks noChangeShapeType="1"/>
            </p:cNvSpPr>
            <p:nvPr/>
          </p:nvSpPr>
          <p:spPr bwMode="auto">
            <a:xfrm>
              <a:off x="10094913" y="5386388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1" name="Freeform 1806"/>
            <p:cNvSpPr/>
            <p:nvPr/>
          </p:nvSpPr>
          <p:spPr bwMode="auto">
            <a:xfrm>
              <a:off x="10091738" y="5383213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4 h 187"/>
                <a:gd name="T4" fmla="*/ 6 w 135"/>
                <a:gd name="T5" fmla="*/ 0 h 187"/>
                <a:gd name="T6" fmla="*/ 135 w 135"/>
                <a:gd name="T7" fmla="*/ 185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135" y="185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2" name="Freeform 1807"/>
            <p:cNvSpPr/>
            <p:nvPr/>
          </p:nvSpPr>
          <p:spPr bwMode="auto">
            <a:xfrm>
              <a:off x="10580688" y="5494338"/>
              <a:ext cx="319088" cy="185738"/>
            </a:xfrm>
            <a:custGeom>
              <a:avLst/>
              <a:gdLst>
                <a:gd name="T0" fmla="*/ 84 w 98"/>
                <a:gd name="T1" fmla="*/ 48 h 57"/>
                <a:gd name="T2" fmla="*/ 49 w 98"/>
                <a:gd name="T3" fmla="*/ 57 h 57"/>
                <a:gd name="T4" fmla="*/ 14 w 98"/>
                <a:gd name="T5" fmla="*/ 48 h 57"/>
                <a:gd name="T6" fmla="*/ 0 w 98"/>
                <a:gd name="T7" fmla="*/ 28 h 57"/>
                <a:gd name="T8" fmla="*/ 14 w 98"/>
                <a:gd name="T9" fmla="*/ 8 h 57"/>
                <a:gd name="T10" fmla="*/ 49 w 98"/>
                <a:gd name="T11" fmla="*/ 0 h 57"/>
                <a:gd name="T12" fmla="*/ 84 w 98"/>
                <a:gd name="T13" fmla="*/ 8 h 57"/>
                <a:gd name="T14" fmla="*/ 98 w 98"/>
                <a:gd name="T15" fmla="*/ 28 h 57"/>
                <a:gd name="T16" fmla="*/ 84 w 98"/>
                <a:gd name="T17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7">
                  <a:moveTo>
                    <a:pt x="84" y="48"/>
                  </a:moveTo>
                  <a:cubicBezTo>
                    <a:pt x="75" y="54"/>
                    <a:pt x="62" y="57"/>
                    <a:pt x="49" y="57"/>
                  </a:cubicBezTo>
                  <a:cubicBezTo>
                    <a:pt x="37" y="57"/>
                    <a:pt x="24" y="54"/>
                    <a:pt x="14" y="48"/>
                  </a:cubicBezTo>
                  <a:cubicBezTo>
                    <a:pt x="5" y="43"/>
                    <a:pt x="0" y="35"/>
                    <a:pt x="0" y="28"/>
                  </a:cubicBezTo>
                  <a:cubicBezTo>
                    <a:pt x="0" y="21"/>
                    <a:pt x="5" y="14"/>
                    <a:pt x="14" y="8"/>
                  </a:cubicBezTo>
                  <a:cubicBezTo>
                    <a:pt x="24" y="2"/>
                    <a:pt x="36" y="0"/>
                    <a:pt x="49" y="0"/>
                  </a:cubicBezTo>
                  <a:cubicBezTo>
                    <a:pt x="61" y="0"/>
                    <a:pt x="74" y="3"/>
                    <a:pt x="84" y="8"/>
                  </a:cubicBezTo>
                  <a:cubicBezTo>
                    <a:pt x="93" y="14"/>
                    <a:pt x="98" y="21"/>
                    <a:pt x="98" y="28"/>
                  </a:cubicBezTo>
                  <a:cubicBezTo>
                    <a:pt x="98" y="36"/>
                    <a:pt x="94" y="43"/>
                    <a:pt x="84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3" name="Freeform 1808"/>
            <p:cNvSpPr>
              <a:spLocks noEditPoints="1"/>
            </p:cNvSpPr>
            <p:nvPr/>
          </p:nvSpPr>
          <p:spPr bwMode="auto">
            <a:xfrm>
              <a:off x="10572750" y="5487988"/>
              <a:ext cx="333375" cy="195263"/>
            </a:xfrm>
            <a:custGeom>
              <a:avLst/>
              <a:gdLst>
                <a:gd name="T0" fmla="*/ 52 w 102"/>
                <a:gd name="T1" fmla="*/ 60 h 60"/>
                <a:gd name="T2" fmla="*/ 51 w 102"/>
                <a:gd name="T3" fmla="*/ 60 h 60"/>
                <a:gd name="T4" fmla="*/ 16 w 102"/>
                <a:gd name="T5" fmla="*/ 52 h 60"/>
                <a:gd name="T6" fmla="*/ 0 w 102"/>
                <a:gd name="T7" fmla="*/ 30 h 60"/>
                <a:gd name="T8" fmla="*/ 15 w 102"/>
                <a:gd name="T9" fmla="*/ 9 h 60"/>
                <a:gd name="T10" fmla="*/ 51 w 102"/>
                <a:gd name="T11" fmla="*/ 0 h 60"/>
                <a:gd name="T12" fmla="*/ 86 w 102"/>
                <a:gd name="T13" fmla="*/ 9 h 60"/>
                <a:gd name="T14" fmla="*/ 102 w 102"/>
                <a:gd name="T15" fmla="*/ 30 h 60"/>
                <a:gd name="T16" fmla="*/ 87 w 102"/>
                <a:gd name="T17" fmla="*/ 52 h 60"/>
                <a:gd name="T18" fmla="*/ 52 w 102"/>
                <a:gd name="T19" fmla="*/ 60 h 60"/>
                <a:gd name="T20" fmla="*/ 51 w 102"/>
                <a:gd name="T21" fmla="*/ 3 h 60"/>
                <a:gd name="T22" fmla="*/ 17 w 102"/>
                <a:gd name="T23" fmla="*/ 11 h 60"/>
                <a:gd name="T24" fmla="*/ 3 w 102"/>
                <a:gd name="T25" fmla="*/ 30 h 60"/>
                <a:gd name="T26" fmla="*/ 17 w 102"/>
                <a:gd name="T27" fmla="*/ 49 h 60"/>
                <a:gd name="T28" fmla="*/ 51 w 102"/>
                <a:gd name="T29" fmla="*/ 57 h 60"/>
                <a:gd name="T30" fmla="*/ 52 w 102"/>
                <a:gd name="T31" fmla="*/ 59 h 60"/>
                <a:gd name="T32" fmla="*/ 52 w 102"/>
                <a:gd name="T33" fmla="*/ 57 h 60"/>
                <a:gd name="T34" fmla="*/ 85 w 102"/>
                <a:gd name="T35" fmla="*/ 49 h 60"/>
                <a:gd name="T36" fmla="*/ 99 w 102"/>
                <a:gd name="T37" fmla="*/ 30 h 60"/>
                <a:gd name="T38" fmla="*/ 85 w 102"/>
                <a:gd name="T39" fmla="*/ 11 h 60"/>
                <a:gd name="T40" fmla="*/ 51 w 102"/>
                <a:gd name="T4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60">
                  <a:moveTo>
                    <a:pt x="52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8" y="60"/>
                    <a:pt x="25" y="57"/>
                    <a:pt x="16" y="52"/>
                  </a:cubicBezTo>
                  <a:cubicBezTo>
                    <a:pt x="6" y="46"/>
                    <a:pt x="1" y="38"/>
                    <a:pt x="0" y="30"/>
                  </a:cubicBezTo>
                  <a:cubicBezTo>
                    <a:pt x="0" y="22"/>
                    <a:pt x="6" y="14"/>
                    <a:pt x="15" y="9"/>
                  </a:cubicBezTo>
                  <a:cubicBezTo>
                    <a:pt x="25" y="3"/>
                    <a:pt x="37" y="0"/>
                    <a:pt x="51" y="0"/>
                  </a:cubicBezTo>
                  <a:cubicBezTo>
                    <a:pt x="64" y="0"/>
                    <a:pt x="77" y="3"/>
                    <a:pt x="86" y="9"/>
                  </a:cubicBezTo>
                  <a:cubicBezTo>
                    <a:pt x="96" y="15"/>
                    <a:pt x="102" y="22"/>
                    <a:pt x="102" y="30"/>
                  </a:cubicBezTo>
                  <a:cubicBezTo>
                    <a:pt x="102" y="39"/>
                    <a:pt x="97" y="46"/>
                    <a:pt x="87" y="52"/>
                  </a:cubicBezTo>
                  <a:cubicBezTo>
                    <a:pt x="77" y="57"/>
                    <a:pt x="65" y="60"/>
                    <a:pt x="52" y="60"/>
                  </a:cubicBezTo>
                  <a:close/>
                  <a:moveTo>
                    <a:pt x="51" y="3"/>
                  </a:moveTo>
                  <a:cubicBezTo>
                    <a:pt x="38" y="3"/>
                    <a:pt x="26" y="6"/>
                    <a:pt x="17" y="11"/>
                  </a:cubicBezTo>
                  <a:cubicBezTo>
                    <a:pt x="8" y="16"/>
                    <a:pt x="3" y="23"/>
                    <a:pt x="3" y="30"/>
                  </a:cubicBezTo>
                  <a:cubicBezTo>
                    <a:pt x="3" y="37"/>
                    <a:pt x="8" y="44"/>
                    <a:pt x="17" y="49"/>
                  </a:cubicBezTo>
                  <a:cubicBezTo>
                    <a:pt x="26" y="54"/>
                    <a:pt x="38" y="57"/>
                    <a:pt x="51" y="5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64" y="57"/>
                    <a:pt x="76" y="54"/>
                    <a:pt x="85" y="49"/>
                  </a:cubicBezTo>
                  <a:cubicBezTo>
                    <a:pt x="94" y="44"/>
                    <a:pt x="99" y="37"/>
                    <a:pt x="99" y="30"/>
                  </a:cubicBezTo>
                  <a:cubicBezTo>
                    <a:pt x="99" y="23"/>
                    <a:pt x="94" y="17"/>
                    <a:pt x="85" y="11"/>
                  </a:cubicBezTo>
                  <a:cubicBezTo>
                    <a:pt x="76" y="6"/>
                    <a:pt x="64" y="3"/>
                    <a:pt x="51" y="3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4" name="Freeform 1809"/>
            <p:cNvSpPr/>
            <p:nvPr/>
          </p:nvSpPr>
          <p:spPr bwMode="auto">
            <a:xfrm>
              <a:off x="10707688" y="5337176"/>
              <a:ext cx="65088" cy="247650"/>
            </a:xfrm>
            <a:custGeom>
              <a:avLst/>
              <a:gdLst>
                <a:gd name="T0" fmla="*/ 17 w 20"/>
                <a:gd name="T1" fmla="*/ 75 h 76"/>
                <a:gd name="T2" fmla="*/ 10 w 20"/>
                <a:gd name="T3" fmla="*/ 76 h 76"/>
                <a:gd name="T4" fmla="*/ 3 w 20"/>
                <a:gd name="T5" fmla="*/ 75 h 76"/>
                <a:gd name="T6" fmla="*/ 0 w 20"/>
                <a:gd name="T7" fmla="*/ 71 h 76"/>
                <a:gd name="T8" fmla="*/ 3 w 20"/>
                <a:gd name="T9" fmla="*/ 1 h 76"/>
                <a:gd name="T10" fmla="*/ 10 w 20"/>
                <a:gd name="T11" fmla="*/ 0 h 76"/>
                <a:gd name="T12" fmla="*/ 17 w 20"/>
                <a:gd name="T13" fmla="*/ 1 h 76"/>
                <a:gd name="T14" fmla="*/ 20 w 20"/>
                <a:gd name="T15" fmla="*/ 71 h 76"/>
                <a:gd name="T16" fmla="*/ 17 w 20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76">
                  <a:moveTo>
                    <a:pt x="17" y="75"/>
                  </a:moveTo>
                  <a:cubicBezTo>
                    <a:pt x="15" y="76"/>
                    <a:pt x="13" y="76"/>
                    <a:pt x="10" y="76"/>
                  </a:cubicBezTo>
                  <a:cubicBezTo>
                    <a:pt x="8" y="76"/>
                    <a:pt x="5" y="76"/>
                    <a:pt x="3" y="75"/>
                  </a:cubicBezTo>
                  <a:cubicBezTo>
                    <a:pt x="1" y="74"/>
                    <a:pt x="0" y="72"/>
                    <a:pt x="0" y="71"/>
                  </a:cubicBezTo>
                  <a:cubicBezTo>
                    <a:pt x="0" y="69"/>
                    <a:pt x="1" y="2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3" y="0"/>
                    <a:pt x="15" y="0"/>
                    <a:pt x="17" y="1"/>
                  </a:cubicBezTo>
                  <a:cubicBezTo>
                    <a:pt x="19" y="3"/>
                    <a:pt x="20" y="69"/>
                    <a:pt x="20" y="71"/>
                  </a:cubicBezTo>
                  <a:cubicBezTo>
                    <a:pt x="20" y="72"/>
                    <a:pt x="19" y="74"/>
                    <a:pt x="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5" name="Freeform 1810"/>
            <p:cNvSpPr>
              <a:spLocks noEditPoints="1"/>
            </p:cNvSpPr>
            <p:nvPr/>
          </p:nvSpPr>
          <p:spPr bwMode="auto">
            <a:xfrm>
              <a:off x="10704513" y="5330826"/>
              <a:ext cx="71438" cy="260350"/>
            </a:xfrm>
            <a:custGeom>
              <a:avLst/>
              <a:gdLst>
                <a:gd name="T0" fmla="*/ 11 w 22"/>
                <a:gd name="T1" fmla="*/ 80 h 80"/>
                <a:gd name="T2" fmla="*/ 11 w 22"/>
                <a:gd name="T3" fmla="*/ 80 h 80"/>
                <a:gd name="T4" fmla="*/ 3 w 22"/>
                <a:gd name="T5" fmla="*/ 78 h 80"/>
                <a:gd name="T6" fmla="*/ 0 w 22"/>
                <a:gd name="T7" fmla="*/ 73 h 80"/>
                <a:gd name="T8" fmla="*/ 3 w 22"/>
                <a:gd name="T9" fmla="*/ 2 h 80"/>
                <a:gd name="T10" fmla="*/ 11 w 22"/>
                <a:gd name="T11" fmla="*/ 0 h 80"/>
                <a:gd name="T12" fmla="*/ 19 w 22"/>
                <a:gd name="T13" fmla="*/ 2 h 80"/>
                <a:gd name="T14" fmla="*/ 22 w 22"/>
                <a:gd name="T15" fmla="*/ 73 h 80"/>
                <a:gd name="T16" fmla="*/ 19 w 22"/>
                <a:gd name="T17" fmla="*/ 78 h 80"/>
                <a:gd name="T18" fmla="*/ 11 w 22"/>
                <a:gd name="T19" fmla="*/ 80 h 80"/>
                <a:gd name="T20" fmla="*/ 5 w 22"/>
                <a:gd name="T21" fmla="*/ 4 h 80"/>
                <a:gd name="T22" fmla="*/ 3 w 22"/>
                <a:gd name="T23" fmla="*/ 73 h 80"/>
                <a:gd name="T24" fmla="*/ 5 w 22"/>
                <a:gd name="T25" fmla="*/ 75 h 80"/>
                <a:gd name="T26" fmla="*/ 11 w 22"/>
                <a:gd name="T27" fmla="*/ 77 h 80"/>
                <a:gd name="T28" fmla="*/ 11 w 22"/>
                <a:gd name="T29" fmla="*/ 78 h 80"/>
                <a:gd name="T30" fmla="*/ 11 w 22"/>
                <a:gd name="T31" fmla="*/ 77 h 80"/>
                <a:gd name="T32" fmla="*/ 17 w 22"/>
                <a:gd name="T33" fmla="*/ 75 h 80"/>
                <a:gd name="T34" fmla="*/ 20 w 22"/>
                <a:gd name="T35" fmla="*/ 73 h 80"/>
                <a:gd name="T36" fmla="*/ 17 w 22"/>
                <a:gd name="T37" fmla="*/ 4 h 80"/>
                <a:gd name="T38" fmla="*/ 11 w 22"/>
                <a:gd name="T39" fmla="*/ 3 h 80"/>
                <a:gd name="T40" fmla="*/ 11 w 22"/>
                <a:gd name="T41" fmla="*/ 3 h 80"/>
                <a:gd name="T42" fmla="*/ 5 w 22"/>
                <a:gd name="T4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80"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8" y="80"/>
                    <a:pt x="6" y="79"/>
                    <a:pt x="3" y="78"/>
                  </a:cubicBezTo>
                  <a:cubicBezTo>
                    <a:pt x="1" y="77"/>
                    <a:pt x="0" y="75"/>
                    <a:pt x="0" y="73"/>
                  </a:cubicBezTo>
                  <a:cubicBezTo>
                    <a:pt x="0" y="72"/>
                    <a:pt x="0" y="4"/>
                    <a:pt x="3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2"/>
                  </a:cubicBezTo>
                  <a:cubicBezTo>
                    <a:pt x="22" y="4"/>
                    <a:pt x="22" y="70"/>
                    <a:pt x="22" y="73"/>
                  </a:cubicBezTo>
                  <a:cubicBezTo>
                    <a:pt x="22" y="75"/>
                    <a:pt x="21" y="77"/>
                    <a:pt x="19" y="78"/>
                  </a:cubicBezTo>
                  <a:cubicBezTo>
                    <a:pt x="17" y="79"/>
                    <a:pt x="14" y="80"/>
                    <a:pt x="11" y="80"/>
                  </a:cubicBezTo>
                  <a:close/>
                  <a:moveTo>
                    <a:pt x="5" y="4"/>
                  </a:moveTo>
                  <a:cubicBezTo>
                    <a:pt x="4" y="10"/>
                    <a:pt x="3" y="70"/>
                    <a:pt x="3" y="73"/>
                  </a:cubicBezTo>
                  <a:cubicBezTo>
                    <a:pt x="3" y="74"/>
                    <a:pt x="3" y="75"/>
                    <a:pt x="5" y="75"/>
                  </a:cubicBezTo>
                  <a:cubicBezTo>
                    <a:pt x="7" y="76"/>
                    <a:pt x="9" y="77"/>
                    <a:pt x="11" y="77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4" y="77"/>
                    <a:pt x="16" y="76"/>
                    <a:pt x="17" y="75"/>
                  </a:cubicBezTo>
                  <a:cubicBezTo>
                    <a:pt x="19" y="75"/>
                    <a:pt x="20" y="74"/>
                    <a:pt x="20" y="73"/>
                  </a:cubicBezTo>
                  <a:cubicBezTo>
                    <a:pt x="20" y="64"/>
                    <a:pt x="19" y="10"/>
                    <a:pt x="17" y="4"/>
                  </a:cubicBezTo>
                  <a:cubicBezTo>
                    <a:pt x="15" y="4"/>
                    <a:pt x="13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3"/>
                    <a:pt x="7" y="4"/>
                    <a:pt x="5" y="4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6" name="Freeform 1811"/>
            <p:cNvSpPr/>
            <p:nvPr/>
          </p:nvSpPr>
          <p:spPr bwMode="auto">
            <a:xfrm>
              <a:off x="10410825" y="4991101"/>
              <a:ext cx="573088" cy="506413"/>
            </a:xfrm>
            <a:custGeom>
              <a:avLst/>
              <a:gdLst>
                <a:gd name="T0" fmla="*/ 0 w 361"/>
                <a:gd name="T1" fmla="*/ 134 h 319"/>
                <a:gd name="T2" fmla="*/ 230 w 361"/>
                <a:gd name="T3" fmla="*/ 0 h 319"/>
                <a:gd name="T4" fmla="*/ 361 w 361"/>
                <a:gd name="T5" fmla="*/ 185 h 319"/>
                <a:gd name="T6" fmla="*/ 131 w 361"/>
                <a:gd name="T7" fmla="*/ 319 h 319"/>
                <a:gd name="T8" fmla="*/ 0 w 361"/>
                <a:gd name="T9" fmla="*/ 13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19">
                  <a:moveTo>
                    <a:pt x="0" y="134"/>
                  </a:moveTo>
                  <a:lnTo>
                    <a:pt x="230" y="0"/>
                  </a:lnTo>
                  <a:lnTo>
                    <a:pt x="361" y="185"/>
                  </a:lnTo>
                  <a:lnTo>
                    <a:pt x="131" y="319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7" name="Freeform 1812"/>
            <p:cNvSpPr>
              <a:spLocks noEditPoints="1"/>
            </p:cNvSpPr>
            <p:nvPr/>
          </p:nvSpPr>
          <p:spPr bwMode="auto">
            <a:xfrm>
              <a:off x="10407650" y="4987926"/>
              <a:ext cx="582613" cy="512763"/>
            </a:xfrm>
            <a:custGeom>
              <a:avLst/>
              <a:gdLst>
                <a:gd name="T0" fmla="*/ 65 w 179"/>
                <a:gd name="T1" fmla="*/ 157 h 157"/>
                <a:gd name="T2" fmla="*/ 64 w 179"/>
                <a:gd name="T3" fmla="*/ 156 h 157"/>
                <a:gd name="T4" fmla="*/ 0 w 179"/>
                <a:gd name="T5" fmla="*/ 67 h 157"/>
                <a:gd name="T6" fmla="*/ 0 w 179"/>
                <a:gd name="T7" fmla="*/ 66 h 157"/>
                <a:gd name="T8" fmla="*/ 0 w 179"/>
                <a:gd name="T9" fmla="*/ 65 h 157"/>
                <a:gd name="T10" fmla="*/ 113 w 179"/>
                <a:gd name="T11" fmla="*/ 0 h 157"/>
                <a:gd name="T12" fmla="*/ 114 w 179"/>
                <a:gd name="T13" fmla="*/ 1 h 157"/>
                <a:gd name="T14" fmla="*/ 178 w 179"/>
                <a:gd name="T15" fmla="*/ 90 h 157"/>
                <a:gd name="T16" fmla="*/ 178 w 179"/>
                <a:gd name="T17" fmla="*/ 91 h 157"/>
                <a:gd name="T18" fmla="*/ 178 w 179"/>
                <a:gd name="T19" fmla="*/ 92 h 157"/>
                <a:gd name="T20" fmla="*/ 66 w 179"/>
                <a:gd name="T21" fmla="*/ 157 h 157"/>
                <a:gd name="T22" fmla="*/ 65 w 179"/>
                <a:gd name="T23" fmla="*/ 157 h 157"/>
                <a:gd name="T24" fmla="*/ 3 w 179"/>
                <a:gd name="T25" fmla="*/ 67 h 157"/>
                <a:gd name="T26" fmla="*/ 65 w 179"/>
                <a:gd name="T27" fmla="*/ 154 h 157"/>
                <a:gd name="T28" fmla="*/ 175 w 179"/>
                <a:gd name="T29" fmla="*/ 90 h 157"/>
                <a:gd name="T30" fmla="*/ 113 w 179"/>
                <a:gd name="T31" fmla="*/ 3 h 157"/>
                <a:gd name="T32" fmla="*/ 3 w 179"/>
                <a:gd name="T33" fmla="*/ 6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57">
                  <a:moveTo>
                    <a:pt x="65" y="157"/>
                  </a:moveTo>
                  <a:cubicBezTo>
                    <a:pt x="64" y="157"/>
                    <a:pt x="64" y="157"/>
                    <a:pt x="64" y="15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6"/>
                    <a:pt x="0" y="6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4" y="0"/>
                    <a:pt x="114" y="1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8" y="90"/>
                    <a:pt x="179" y="91"/>
                    <a:pt x="178" y="91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5" y="157"/>
                    <a:pt x="65" y="157"/>
                    <a:pt x="65" y="157"/>
                  </a:cubicBezTo>
                  <a:close/>
                  <a:moveTo>
                    <a:pt x="3" y="67"/>
                  </a:moveTo>
                  <a:cubicBezTo>
                    <a:pt x="65" y="154"/>
                    <a:pt x="65" y="154"/>
                    <a:pt x="65" y="154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3" y="67"/>
                    <a:pt x="3" y="67"/>
                    <a:pt x="3" y="67"/>
                  </a:cubicBez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8" name="Freeform 1813"/>
            <p:cNvSpPr/>
            <p:nvPr/>
          </p:nvSpPr>
          <p:spPr bwMode="auto">
            <a:xfrm>
              <a:off x="10550525" y="5187951"/>
              <a:ext cx="365125" cy="211138"/>
            </a:xfrm>
            <a:custGeom>
              <a:avLst/>
              <a:gdLst>
                <a:gd name="T0" fmla="*/ 230 w 230"/>
                <a:gd name="T1" fmla="*/ 0 h 133"/>
                <a:gd name="T2" fmla="*/ 0 w 230"/>
                <a:gd name="T3" fmla="*/ 133 h 133"/>
                <a:gd name="T4" fmla="*/ 230 w 230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33">
                  <a:moveTo>
                    <a:pt x="230" y="0"/>
                  </a:moveTo>
                  <a:lnTo>
                    <a:pt x="0" y="13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79" name="Line 1814"/>
            <p:cNvSpPr>
              <a:spLocks noChangeShapeType="1"/>
            </p:cNvSpPr>
            <p:nvPr/>
          </p:nvSpPr>
          <p:spPr bwMode="auto">
            <a:xfrm flipH="1">
              <a:off x="10550525" y="5187951"/>
              <a:ext cx="365125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0" name="Freeform 1815"/>
            <p:cNvSpPr/>
            <p:nvPr/>
          </p:nvSpPr>
          <p:spPr bwMode="auto">
            <a:xfrm>
              <a:off x="10547350" y="5183188"/>
              <a:ext cx="371475" cy="219075"/>
            </a:xfrm>
            <a:custGeom>
              <a:avLst/>
              <a:gdLst>
                <a:gd name="T0" fmla="*/ 2 w 234"/>
                <a:gd name="T1" fmla="*/ 138 h 138"/>
                <a:gd name="T2" fmla="*/ 0 w 234"/>
                <a:gd name="T3" fmla="*/ 134 h 138"/>
                <a:gd name="T4" fmla="*/ 230 w 234"/>
                <a:gd name="T5" fmla="*/ 0 h 138"/>
                <a:gd name="T6" fmla="*/ 234 w 234"/>
                <a:gd name="T7" fmla="*/ 5 h 138"/>
                <a:gd name="T8" fmla="*/ 2 w 234"/>
                <a:gd name="T9" fmla="*/ 138 h 138"/>
                <a:gd name="T10" fmla="*/ 2 w 234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38">
                  <a:moveTo>
                    <a:pt x="2" y="138"/>
                  </a:moveTo>
                  <a:lnTo>
                    <a:pt x="0" y="134"/>
                  </a:lnTo>
                  <a:lnTo>
                    <a:pt x="230" y="0"/>
                  </a:lnTo>
                  <a:lnTo>
                    <a:pt x="234" y="5"/>
                  </a:lnTo>
                  <a:lnTo>
                    <a:pt x="2" y="138"/>
                  </a:lnTo>
                  <a:lnTo>
                    <a:pt x="2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1" name="Freeform 1816"/>
            <p:cNvSpPr/>
            <p:nvPr/>
          </p:nvSpPr>
          <p:spPr bwMode="auto">
            <a:xfrm>
              <a:off x="10479088" y="5089526"/>
              <a:ext cx="368300" cy="211138"/>
            </a:xfrm>
            <a:custGeom>
              <a:avLst/>
              <a:gdLst>
                <a:gd name="T0" fmla="*/ 232 w 232"/>
                <a:gd name="T1" fmla="*/ 0 h 133"/>
                <a:gd name="T2" fmla="*/ 0 w 232"/>
                <a:gd name="T3" fmla="*/ 133 h 133"/>
                <a:gd name="T4" fmla="*/ 232 w 232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133">
                  <a:moveTo>
                    <a:pt x="232" y="0"/>
                  </a:moveTo>
                  <a:lnTo>
                    <a:pt x="0" y="133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2" name="Line 1817"/>
            <p:cNvSpPr>
              <a:spLocks noChangeShapeType="1"/>
            </p:cNvSpPr>
            <p:nvPr/>
          </p:nvSpPr>
          <p:spPr bwMode="auto">
            <a:xfrm flipH="1">
              <a:off x="10479088" y="5089526"/>
              <a:ext cx="368300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3" name="Freeform 1818"/>
            <p:cNvSpPr/>
            <p:nvPr/>
          </p:nvSpPr>
          <p:spPr bwMode="auto">
            <a:xfrm>
              <a:off x="10479088" y="5086351"/>
              <a:ext cx="368300" cy="219075"/>
            </a:xfrm>
            <a:custGeom>
              <a:avLst/>
              <a:gdLst>
                <a:gd name="T0" fmla="*/ 2 w 232"/>
                <a:gd name="T1" fmla="*/ 138 h 138"/>
                <a:gd name="T2" fmla="*/ 0 w 232"/>
                <a:gd name="T3" fmla="*/ 133 h 138"/>
                <a:gd name="T4" fmla="*/ 230 w 232"/>
                <a:gd name="T5" fmla="*/ 0 h 138"/>
                <a:gd name="T6" fmla="*/ 232 w 232"/>
                <a:gd name="T7" fmla="*/ 4 h 138"/>
                <a:gd name="T8" fmla="*/ 2 w 232"/>
                <a:gd name="T9" fmla="*/ 138 h 138"/>
                <a:gd name="T10" fmla="*/ 2 w 232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8">
                  <a:moveTo>
                    <a:pt x="2" y="138"/>
                  </a:moveTo>
                  <a:lnTo>
                    <a:pt x="0" y="133"/>
                  </a:lnTo>
                  <a:lnTo>
                    <a:pt x="230" y="0"/>
                  </a:lnTo>
                  <a:lnTo>
                    <a:pt x="232" y="4"/>
                  </a:lnTo>
                  <a:lnTo>
                    <a:pt x="2" y="138"/>
                  </a:lnTo>
                  <a:lnTo>
                    <a:pt x="2" y="138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4" name="Freeform 1819"/>
            <p:cNvSpPr/>
            <p:nvPr/>
          </p:nvSpPr>
          <p:spPr bwMode="auto">
            <a:xfrm>
              <a:off x="10683875" y="5046663"/>
              <a:ext cx="209550" cy="290513"/>
            </a:xfrm>
            <a:custGeom>
              <a:avLst/>
              <a:gdLst>
                <a:gd name="T0" fmla="*/ 0 w 132"/>
                <a:gd name="T1" fmla="*/ 0 h 183"/>
                <a:gd name="T2" fmla="*/ 132 w 132"/>
                <a:gd name="T3" fmla="*/ 183 h 183"/>
                <a:gd name="T4" fmla="*/ 0 w 132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3">
                  <a:moveTo>
                    <a:pt x="0" y="0"/>
                  </a:moveTo>
                  <a:lnTo>
                    <a:pt x="132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5" name="Line 1820"/>
            <p:cNvSpPr>
              <a:spLocks noChangeShapeType="1"/>
            </p:cNvSpPr>
            <p:nvPr/>
          </p:nvSpPr>
          <p:spPr bwMode="auto">
            <a:xfrm>
              <a:off x="10683875" y="5046663"/>
              <a:ext cx="20955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6" name="Freeform 1821"/>
            <p:cNvSpPr/>
            <p:nvPr/>
          </p:nvSpPr>
          <p:spPr bwMode="auto">
            <a:xfrm>
              <a:off x="10680700" y="5043488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2 h 187"/>
                <a:gd name="T4" fmla="*/ 4 w 136"/>
                <a:gd name="T5" fmla="*/ 0 h 187"/>
                <a:gd name="T6" fmla="*/ 136 w 136"/>
                <a:gd name="T7" fmla="*/ 183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136" y="183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7" name="Freeform 1822"/>
            <p:cNvSpPr/>
            <p:nvPr/>
          </p:nvSpPr>
          <p:spPr bwMode="auto">
            <a:xfrm>
              <a:off x="10593388" y="5099051"/>
              <a:ext cx="207963" cy="290513"/>
            </a:xfrm>
            <a:custGeom>
              <a:avLst/>
              <a:gdLst>
                <a:gd name="T0" fmla="*/ 0 w 131"/>
                <a:gd name="T1" fmla="*/ 0 h 183"/>
                <a:gd name="T2" fmla="*/ 131 w 131"/>
                <a:gd name="T3" fmla="*/ 183 h 183"/>
                <a:gd name="T4" fmla="*/ 0 w 131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183">
                  <a:moveTo>
                    <a:pt x="0" y="0"/>
                  </a:moveTo>
                  <a:lnTo>
                    <a:pt x="131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8" name="Line 1823"/>
            <p:cNvSpPr>
              <a:spLocks noChangeShapeType="1"/>
            </p:cNvSpPr>
            <p:nvPr/>
          </p:nvSpPr>
          <p:spPr bwMode="auto">
            <a:xfrm>
              <a:off x="10593388" y="5099051"/>
              <a:ext cx="207963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9" name="Freeform 1824"/>
            <p:cNvSpPr/>
            <p:nvPr/>
          </p:nvSpPr>
          <p:spPr bwMode="auto">
            <a:xfrm>
              <a:off x="10590213" y="5095876"/>
              <a:ext cx="214313" cy="296863"/>
            </a:xfrm>
            <a:custGeom>
              <a:avLst/>
              <a:gdLst>
                <a:gd name="T0" fmla="*/ 131 w 135"/>
                <a:gd name="T1" fmla="*/ 187 h 187"/>
                <a:gd name="T2" fmla="*/ 0 w 135"/>
                <a:gd name="T3" fmla="*/ 4 h 187"/>
                <a:gd name="T4" fmla="*/ 4 w 135"/>
                <a:gd name="T5" fmla="*/ 0 h 187"/>
                <a:gd name="T6" fmla="*/ 135 w 135"/>
                <a:gd name="T7" fmla="*/ 183 h 187"/>
                <a:gd name="T8" fmla="*/ 131 w 135"/>
                <a:gd name="T9" fmla="*/ 187 h 187"/>
                <a:gd name="T10" fmla="*/ 131 w 135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87">
                  <a:moveTo>
                    <a:pt x="131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5" y="183"/>
                  </a:lnTo>
                  <a:lnTo>
                    <a:pt x="131" y="187"/>
                  </a:lnTo>
                  <a:lnTo>
                    <a:pt x="131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0" name="Freeform 1825"/>
            <p:cNvSpPr/>
            <p:nvPr/>
          </p:nvSpPr>
          <p:spPr bwMode="auto">
            <a:xfrm>
              <a:off x="10501313" y="5151438"/>
              <a:ext cx="209550" cy="290513"/>
            </a:xfrm>
            <a:custGeom>
              <a:avLst/>
              <a:gdLst>
                <a:gd name="T0" fmla="*/ 0 w 132"/>
                <a:gd name="T1" fmla="*/ 0 h 183"/>
                <a:gd name="T2" fmla="*/ 132 w 132"/>
                <a:gd name="T3" fmla="*/ 183 h 183"/>
                <a:gd name="T4" fmla="*/ 0 w 132"/>
                <a:gd name="T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83">
                  <a:moveTo>
                    <a:pt x="0" y="0"/>
                  </a:moveTo>
                  <a:lnTo>
                    <a:pt x="132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1" name="Line 1826"/>
            <p:cNvSpPr>
              <a:spLocks noChangeShapeType="1"/>
            </p:cNvSpPr>
            <p:nvPr/>
          </p:nvSpPr>
          <p:spPr bwMode="auto">
            <a:xfrm>
              <a:off x="10501313" y="5151438"/>
              <a:ext cx="209550" cy="290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2" name="Freeform 1827"/>
            <p:cNvSpPr/>
            <p:nvPr/>
          </p:nvSpPr>
          <p:spPr bwMode="auto">
            <a:xfrm>
              <a:off x="10498138" y="5148263"/>
              <a:ext cx="215900" cy="296863"/>
            </a:xfrm>
            <a:custGeom>
              <a:avLst/>
              <a:gdLst>
                <a:gd name="T0" fmla="*/ 132 w 136"/>
                <a:gd name="T1" fmla="*/ 187 h 187"/>
                <a:gd name="T2" fmla="*/ 0 w 136"/>
                <a:gd name="T3" fmla="*/ 4 h 187"/>
                <a:gd name="T4" fmla="*/ 4 w 136"/>
                <a:gd name="T5" fmla="*/ 0 h 187"/>
                <a:gd name="T6" fmla="*/ 136 w 136"/>
                <a:gd name="T7" fmla="*/ 185 h 187"/>
                <a:gd name="T8" fmla="*/ 132 w 136"/>
                <a:gd name="T9" fmla="*/ 187 h 187"/>
                <a:gd name="T10" fmla="*/ 132 w 136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87">
                  <a:moveTo>
                    <a:pt x="132" y="18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36" y="185"/>
                  </a:lnTo>
                  <a:lnTo>
                    <a:pt x="132" y="187"/>
                  </a:lnTo>
                  <a:lnTo>
                    <a:pt x="132" y="187"/>
                  </a:lnTo>
                  <a:close/>
                </a:path>
              </a:pathLst>
            </a:custGeom>
            <a:solidFill>
              <a:srgbClr val="336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593" name="组合 592"/>
          <p:cNvGrpSpPr>
            <a:grpSpLocks noChangeAspect="1"/>
          </p:cNvGrpSpPr>
          <p:nvPr/>
        </p:nvGrpSpPr>
        <p:grpSpPr>
          <a:xfrm>
            <a:off x="8369061" y="2720471"/>
            <a:ext cx="540000" cy="475939"/>
            <a:chOff x="7823214" y="1680827"/>
            <a:chExt cx="491566" cy="496950"/>
          </a:xfrm>
          <a:solidFill>
            <a:schemeClr val="bg1"/>
          </a:solidFill>
        </p:grpSpPr>
        <p:sp>
          <p:nvSpPr>
            <p:cNvPr id="594" name="Rectangle 115"/>
            <p:cNvSpPr>
              <a:spLocks noChangeArrowheads="1"/>
            </p:cNvSpPr>
            <p:nvPr/>
          </p:nvSpPr>
          <p:spPr bwMode="auto">
            <a:xfrm>
              <a:off x="7823214" y="2003152"/>
              <a:ext cx="18463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5" name="Rectangle 116"/>
            <p:cNvSpPr>
              <a:spLocks noChangeArrowheads="1"/>
            </p:cNvSpPr>
            <p:nvPr/>
          </p:nvSpPr>
          <p:spPr bwMode="auto">
            <a:xfrm>
              <a:off x="7848600" y="2003152"/>
              <a:ext cx="22309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6" name="Rectangle 117"/>
            <p:cNvSpPr>
              <a:spLocks noChangeArrowheads="1"/>
            </p:cNvSpPr>
            <p:nvPr/>
          </p:nvSpPr>
          <p:spPr bwMode="auto">
            <a:xfrm>
              <a:off x="7877832" y="2003152"/>
              <a:ext cx="22309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7" name="Rectangle 118"/>
            <p:cNvSpPr>
              <a:spLocks noChangeArrowheads="1"/>
            </p:cNvSpPr>
            <p:nvPr/>
          </p:nvSpPr>
          <p:spPr bwMode="auto">
            <a:xfrm>
              <a:off x="7907065" y="2003152"/>
              <a:ext cx="21540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8" name="Rectangle 119"/>
            <p:cNvSpPr>
              <a:spLocks noChangeArrowheads="1"/>
            </p:cNvSpPr>
            <p:nvPr/>
          </p:nvSpPr>
          <p:spPr bwMode="auto">
            <a:xfrm>
              <a:off x="7936297" y="2003152"/>
              <a:ext cx="21540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99" name="Rectangle 120"/>
            <p:cNvSpPr>
              <a:spLocks noChangeArrowheads="1"/>
            </p:cNvSpPr>
            <p:nvPr/>
          </p:nvSpPr>
          <p:spPr bwMode="auto">
            <a:xfrm>
              <a:off x="7965530" y="2003152"/>
              <a:ext cx="20001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0" name="Rectangle 121"/>
            <p:cNvSpPr>
              <a:spLocks noChangeArrowheads="1"/>
            </p:cNvSpPr>
            <p:nvPr/>
          </p:nvSpPr>
          <p:spPr bwMode="auto">
            <a:xfrm>
              <a:off x="7992454" y="2003152"/>
              <a:ext cx="21540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1" name="Rectangle 122"/>
            <p:cNvSpPr>
              <a:spLocks noChangeArrowheads="1"/>
            </p:cNvSpPr>
            <p:nvPr/>
          </p:nvSpPr>
          <p:spPr bwMode="auto">
            <a:xfrm>
              <a:off x="8021686" y="2003152"/>
              <a:ext cx="21540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2" name="Rectangle 123"/>
            <p:cNvSpPr>
              <a:spLocks noChangeArrowheads="1"/>
            </p:cNvSpPr>
            <p:nvPr/>
          </p:nvSpPr>
          <p:spPr bwMode="auto">
            <a:xfrm>
              <a:off x="8050919" y="2003152"/>
              <a:ext cx="21540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3" name="Rectangle 124"/>
            <p:cNvSpPr>
              <a:spLocks noChangeArrowheads="1"/>
            </p:cNvSpPr>
            <p:nvPr/>
          </p:nvSpPr>
          <p:spPr bwMode="auto">
            <a:xfrm>
              <a:off x="8080151" y="2003152"/>
              <a:ext cx="21540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4" name="Rectangle 125"/>
            <p:cNvSpPr>
              <a:spLocks noChangeArrowheads="1"/>
            </p:cNvSpPr>
            <p:nvPr/>
          </p:nvSpPr>
          <p:spPr bwMode="auto">
            <a:xfrm>
              <a:off x="8108614" y="2003152"/>
              <a:ext cx="22309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5" name="Rectangle 126"/>
            <p:cNvSpPr>
              <a:spLocks noChangeArrowheads="1"/>
            </p:cNvSpPr>
            <p:nvPr/>
          </p:nvSpPr>
          <p:spPr bwMode="auto">
            <a:xfrm>
              <a:off x="8137847" y="2003152"/>
              <a:ext cx="20001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6" name="Rectangle 127"/>
            <p:cNvSpPr>
              <a:spLocks noChangeArrowheads="1"/>
            </p:cNvSpPr>
            <p:nvPr/>
          </p:nvSpPr>
          <p:spPr bwMode="auto">
            <a:xfrm>
              <a:off x="8165541" y="2003152"/>
              <a:ext cx="20001" cy="174625"/>
            </a:xfrm>
            <a:prstGeom prst="rect">
              <a:avLst/>
            </a:prstGeom>
            <a:grpFill/>
            <a:ln w="14288" cap="flat">
              <a:solidFill>
                <a:srgbClr val="DAE9E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7" name="Freeform 128"/>
            <p:cNvSpPr/>
            <p:nvPr/>
          </p:nvSpPr>
          <p:spPr bwMode="auto">
            <a:xfrm>
              <a:off x="7845523" y="1983151"/>
              <a:ext cx="54618" cy="12308"/>
            </a:xfrm>
            <a:custGeom>
              <a:avLst/>
              <a:gdLst>
                <a:gd name="T0" fmla="*/ 30 w 30"/>
                <a:gd name="T1" fmla="*/ 4 h 7"/>
                <a:gd name="T2" fmla="*/ 27 w 30"/>
                <a:gd name="T3" fmla="*/ 7 h 7"/>
                <a:gd name="T4" fmla="*/ 4 w 30"/>
                <a:gd name="T5" fmla="*/ 7 h 7"/>
                <a:gd name="T6" fmla="*/ 0 w 30"/>
                <a:gd name="T7" fmla="*/ 4 h 7"/>
                <a:gd name="T8" fmla="*/ 0 w 30"/>
                <a:gd name="T9" fmla="*/ 4 h 7"/>
                <a:gd name="T10" fmla="*/ 4 w 30"/>
                <a:gd name="T11" fmla="*/ 0 h 7"/>
                <a:gd name="T12" fmla="*/ 27 w 30"/>
                <a:gd name="T13" fmla="*/ 0 h 7"/>
                <a:gd name="T14" fmla="*/ 30 w 30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7">
                  <a:moveTo>
                    <a:pt x="30" y="4"/>
                  </a:moveTo>
                  <a:cubicBezTo>
                    <a:pt x="30" y="6"/>
                    <a:pt x="29" y="7"/>
                    <a:pt x="27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2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8" name="Freeform 129"/>
            <p:cNvSpPr/>
            <p:nvPr/>
          </p:nvSpPr>
          <p:spPr bwMode="auto">
            <a:xfrm>
              <a:off x="7845523" y="1966996"/>
              <a:ext cx="54618" cy="10770"/>
            </a:xfrm>
            <a:custGeom>
              <a:avLst/>
              <a:gdLst>
                <a:gd name="T0" fmla="*/ 30 w 30"/>
                <a:gd name="T1" fmla="*/ 3 h 6"/>
                <a:gd name="T2" fmla="*/ 27 w 30"/>
                <a:gd name="T3" fmla="*/ 6 h 6"/>
                <a:gd name="T4" fmla="*/ 4 w 30"/>
                <a:gd name="T5" fmla="*/ 6 h 6"/>
                <a:gd name="T6" fmla="*/ 0 w 30"/>
                <a:gd name="T7" fmla="*/ 3 h 6"/>
                <a:gd name="T8" fmla="*/ 0 w 30"/>
                <a:gd name="T9" fmla="*/ 3 h 6"/>
                <a:gd name="T10" fmla="*/ 4 w 30"/>
                <a:gd name="T11" fmla="*/ 0 h 6"/>
                <a:gd name="T12" fmla="*/ 27 w 30"/>
                <a:gd name="T13" fmla="*/ 0 h 6"/>
                <a:gd name="T14" fmla="*/ 30 w 30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">
                  <a:moveTo>
                    <a:pt x="30" y="3"/>
                  </a:moveTo>
                  <a:cubicBezTo>
                    <a:pt x="30" y="5"/>
                    <a:pt x="29" y="6"/>
                    <a:pt x="27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09" name="Freeform 130"/>
            <p:cNvSpPr/>
            <p:nvPr/>
          </p:nvSpPr>
          <p:spPr bwMode="auto">
            <a:xfrm>
              <a:off x="7845523" y="1948534"/>
              <a:ext cx="54618" cy="10770"/>
            </a:xfrm>
            <a:custGeom>
              <a:avLst/>
              <a:gdLst>
                <a:gd name="T0" fmla="*/ 30 w 30"/>
                <a:gd name="T1" fmla="*/ 3 h 6"/>
                <a:gd name="T2" fmla="*/ 27 w 30"/>
                <a:gd name="T3" fmla="*/ 6 h 6"/>
                <a:gd name="T4" fmla="*/ 4 w 30"/>
                <a:gd name="T5" fmla="*/ 6 h 6"/>
                <a:gd name="T6" fmla="*/ 0 w 30"/>
                <a:gd name="T7" fmla="*/ 3 h 6"/>
                <a:gd name="T8" fmla="*/ 0 w 30"/>
                <a:gd name="T9" fmla="*/ 3 h 6"/>
                <a:gd name="T10" fmla="*/ 4 w 30"/>
                <a:gd name="T11" fmla="*/ 0 h 6"/>
                <a:gd name="T12" fmla="*/ 27 w 30"/>
                <a:gd name="T13" fmla="*/ 0 h 6"/>
                <a:gd name="T14" fmla="*/ 30 w 30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">
                  <a:moveTo>
                    <a:pt x="30" y="3"/>
                  </a:moveTo>
                  <a:cubicBezTo>
                    <a:pt x="30" y="5"/>
                    <a:pt x="29" y="6"/>
                    <a:pt x="27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0" name="Freeform 131"/>
            <p:cNvSpPr/>
            <p:nvPr/>
          </p:nvSpPr>
          <p:spPr bwMode="auto">
            <a:xfrm>
              <a:off x="7845523" y="1930071"/>
              <a:ext cx="54618" cy="13078"/>
            </a:xfrm>
            <a:custGeom>
              <a:avLst/>
              <a:gdLst>
                <a:gd name="T0" fmla="*/ 30 w 30"/>
                <a:gd name="T1" fmla="*/ 4 h 7"/>
                <a:gd name="T2" fmla="*/ 27 w 30"/>
                <a:gd name="T3" fmla="*/ 7 h 7"/>
                <a:gd name="T4" fmla="*/ 4 w 30"/>
                <a:gd name="T5" fmla="*/ 7 h 7"/>
                <a:gd name="T6" fmla="*/ 0 w 30"/>
                <a:gd name="T7" fmla="*/ 4 h 7"/>
                <a:gd name="T8" fmla="*/ 0 w 30"/>
                <a:gd name="T9" fmla="*/ 4 h 7"/>
                <a:gd name="T10" fmla="*/ 4 w 30"/>
                <a:gd name="T11" fmla="*/ 0 h 7"/>
                <a:gd name="T12" fmla="*/ 27 w 30"/>
                <a:gd name="T13" fmla="*/ 0 h 7"/>
                <a:gd name="T14" fmla="*/ 30 w 30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7">
                  <a:moveTo>
                    <a:pt x="30" y="4"/>
                  </a:moveTo>
                  <a:cubicBezTo>
                    <a:pt x="30" y="5"/>
                    <a:pt x="29" y="7"/>
                    <a:pt x="27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2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1" name="Freeform 132"/>
            <p:cNvSpPr/>
            <p:nvPr/>
          </p:nvSpPr>
          <p:spPr bwMode="auto">
            <a:xfrm>
              <a:off x="7976299" y="1980843"/>
              <a:ext cx="54618" cy="11539"/>
            </a:xfrm>
            <a:custGeom>
              <a:avLst/>
              <a:gdLst>
                <a:gd name="T0" fmla="*/ 30 w 30"/>
                <a:gd name="T1" fmla="*/ 3 h 6"/>
                <a:gd name="T2" fmla="*/ 27 w 30"/>
                <a:gd name="T3" fmla="*/ 6 h 6"/>
                <a:gd name="T4" fmla="*/ 4 w 30"/>
                <a:gd name="T5" fmla="*/ 6 h 6"/>
                <a:gd name="T6" fmla="*/ 0 w 30"/>
                <a:gd name="T7" fmla="*/ 3 h 6"/>
                <a:gd name="T8" fmla="*/ 0 w 30"/>
                <a:gd name="T9" fmla="*/ 3 h 6"/>
                <a:gd name="T10" fmla="*/ 4 w 30"/>
                <a:gd name="T11" fmla="*/ 0 h 6"/>
                <a:gd name="T12" fmla="*/ 27 w 30"/>
                <a:gd name="T13" fmla="*/ 0 h 6"/>
                <a:gd name="T14" fmla="*/ 30 w 30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">
                  <a:moveTo>
                    <a:pt x="30" y="3"/>
                  </a:moveTo>
                  <a:cubicBezTo>
                    <a:pt x="30" y="5"/>
                    <a:pt x="28" y="6"/>
                    <a:pt x="27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30" y="1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2" name="Freeform 133"/>
            <p:cNvSpPr/>
            <p:nvPr/>
          </p:nvSpPr>
          <p:spPr bwMode="auto">
            <a:xfrm>
              <a:off x="7976299" y="1963150"/>
              <a:ext cx="54618" cy="12308"/>
            </a:xfrm>
            <a:custGeom>
              <a:avLst/>
              <a:gdLst>
                <a:gd name="T0" fmla="*/ 30 w 30"/>
                <a:gd name="T1" fmla="*/ 3 h 7"/>
                <a:gd name="T2" fmla="*/ 27 w 30"/>
                <a:gd name="T3" fmla="*/ 7 h 7"/>
                <a:gd name="T4" fmla="*/ 4 w 30"/>
                <a:gd name="T5" fmla="*/ 7 h 7"/>
                <a:gd name="T6" fmla="*/ 0 w 30"/>
                <a:gd name="T7" fmla="*/ 3 h 7"/>
                <a:gd name="T8" fmla="*/ 0 w 30"/>
                <a:gd name="T9" fmla="*/ 3 h 7"/>
                <a:gd name="T10" fmla="*/ 4 w 30"/>
                <a:gd name="T11" fmla="*/ 0 h 7"/>
                <a:gd name="T12" fmla="*/ 27 w 30"/>
                <a:gd name="T13" fmla="*/ 0 h 7"/>
                <a:gd name="T14" fmla="*/ 30 w 30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7">
                  <a:moveTo>
                    <a:pt x="30" y="3"/>
                  </a:moveTo>
                  <a:cubicBezTo>
                    <a:pt x="30" y="5"/>
                    <a:pt x="28" y="7"/>
                    <a:pt x="27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30" y="2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3" name="Freeform 134"/>
            <p:cNvSpPr/>
            <p:nvPr/>
          </p:nvSpPr>
          <p:spPr bwMode="auto">
            <a:xfrm>
              <a:off x="7976299" y="1944687"/>
              <a:ext cx="54618" cy="13078"/>
            </a:xfrm>
            <a:custGeom>
              <a:avLst/>
              <a:gdLst>
                <a:gd name="T0" fmla="*/ 30 w 30"/>
                <a:gd name="T1" fmla="*/ 4 h 7"/>
                <a:gd name="T2" fmla="*/ 27 w 30"/>
                <a:gd name="T3" fmla="*/ 7 h 7"/>
                <a:gd name="T4" fmla="*/ 4 w 30"/>
                <a:gd name="T5" fmla="*/ 7 h 7"/>
                <a:gd name="T6" fmla="*/ 0 w 30"/>
                <a:gd name="T7" fmla="*/ 4 h 7"/>
                <a:gd name="T8" fmla="*/ 0 w 30"/>
                <a:gd name="T9" fmla="*/ 4 h 7"/>
                <a:gd name="T10" fmla="*/ 4 w 30"/>
                <a:gd name="T11" fmla="*/ 0 h 7"/>
                <a:gd name="T12" fmla="*/ 27 w 30"/>
                <a:gd name="T13" fmla="*/ 0 h 7"/>
                <a:gd name="T14" fmla="*/ 30 w 30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7">
                  <a:moveTo>
                    <a:pt x="30" y="4"/>
                  </a:moveTo>
                  <a:cubicBezTo>
                    <a:pt x="30" y="5"/>
                    <a:pt x="28" y="7"/>
                    <a:pt x="27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30" y="2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4" name="Freeform 135"/>
            <p:cNvSpPr/>
            <p:nvPr/>
          </p:nvSpPr>
          <p:spPr bwMode="auto">
            <a:xfrm>
              <a:off x="7976299" y="1928533"/>
              <a:ext cx="54618" cy="10770"/>
            </a:xfrm>
            <a:custGeom>
              <a:avLst/>
              <a:gdLst>
                <a:gd name="T0" fmla="*/ 30 w 30"/>
                <a:gd name="T1" fmla="*/ 3 h 6"/>
                <a:gd name="T2" fmla="*/ 27 w 30"/>
                <a:gd name="T3" fmla="*/ 6 h 6"/>
                <a:gd name="T4" fmla="*/ 4 w 30"/>
                <a:gd name="T5" fmla="*/ 6 h 6"/>
                <a:gd name="T6" fmla="*/ 0 w 30"/>
                <a:gd name="T7" fmla="*/ 3 h 6"/>
                <a:gd name="T8" fmla="*/ 0 w 30"/>
                <a:gd name="T9" fmla="*/ 3 h 6"/>
                <a:gd name="T10" fmla="*/ 4 w 30"/>
                <a:gd name="T11" fmla="*/ 0 h 6"/>
                <a:gd name="T12" fmla="*/ 27 w 30"/>
                <a:gd name="T13" fmla="*/ 0 h 6"/>
                <a:gd name="T14" fmla="*/ 30 w 30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">
                  <a:moveTo>
                    <a:pt x="30" y="3"/>
                  </a:moveTo>
                  <a:cubicBezTo>
                    <a:pt x="30" y="5"/>
                    <a:pt x="28" y="6"/>
                    <a:pt x="27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30" y="1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5" name="Freeform 136"/>
            <p:cNvSpPr/>
            <p:nvPr/>
          </p:nvSpPr>
          <p:spPr bwMode="auto">
            <a:xfrm>
              <a:off x="8110922" y="1980843"/>
              <a:ext cx="52311" cy="11539"/>
            </a:xfrm>
            <a:custGeom>
              <a:avLst/>
              <a:gdLst>
                <a:gd name="T0" fmla="*/ 29 w 29"/>
                <a:gd name="T1" fmla="*/ 3 h 6"/>
                <a:gd name="T2" fmla="*/ 26 w 29"/>
                <a:gd name="T3" fmla="*/ 6 h 6"/>
                <a:gd name="T4" fmla="*/ 3 w 29"/>
                <a:gd name="T5" fmla="*/ 6 h 6"/>
                <a:gd name="T6" fmla="*/ 0 w 29"/>
                <a:gd name="T7" fmla="*/ 3 h 6"/>
                <a:gd name="T8" fmla="*/ 0 w 29"/>
                <a:gd name="T9" fmla="*/ 3 h 6"/>
                <a:gd name="T10" fmla="*/ 3 w 29"/>
                <a:gd name="T11" fmla="*/ 0 h 6"/>
                <a:gd name="T12" fmla="*/ 26 w 29"/>
                <a:gd name="T13" fmla="*/ 0 h 6"/>
                <a:gd name="T14" fmla="*/ 29 w 2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6">
                  <a:moveTo>
                    <a:pt x="29" y="3"/>
                  </a:moveTo>
                  <a:cubicBezTo>
                    <a:pt x="29" y="5"/>
                    <a:pt x="28" y="6"/>
                    <a:pt x="2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6" name="Freeform 137"/>
            <p:cNvSpPr/>
            <p:nvPr/>
          </p:nvSpPr>
          <p:spPr bwMode="auto">
            <a:xfrm>
              <a:off x="8110922" y="1963150"/>
              <a:ext cx="52311" cy="12308"/>
            </a:xfrm>
            <a:custGeom>
              <a:avLst/>
              <a:gdLst>
                <a:gd name="T0" fmla="*/ 29 w 29"/>
                <a:gd name="T1" fmla="*/ 3 h 7"/>
                <a:gd name="T2" fmla="*/ 26 w 29"/>
                <a:gd name="T3" fmla="*/ 7 h 7"/>
                <a:gd name="T4" fmla="*/ 3 w 29"/>
                <a:gd name="T5" fmla="*/ 7 h 7"/>
                <a:gd name="T6" fmla="*/ 0 w 29"/>
                <a:gd name="T7" fmla="*/ 3 h 7"/>
                <a:gd name="T8" fmla="*/ 0 w 29"/>
                <a:gd name="T9" fmla="*/ 3 h 7"/>
                <a:gd name="T10" fmla="*/ 3 w 29"/>
                <a:gd name="T11" fmla="*/ 0 h 7"/>
                <a:gd name="T12" fmla="*/ 26 w 29"/>
                <a:gd name="T13" fmla="*/ 0 h 7"/>
                <a:gd name="T14" fmla="*/ 29 w 29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">
                  <a:moveTo>
                    <a:pt x="29" y="3"/>
                  </a:moveTo>
                  <a:cubicBezTo>
                    <a:pt x="29" y="5"/>
                    <a:pt x="28" y="7"/>
                    <a:pt x="26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29" y="2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7" name="Freeform 138"/>
            <p:cNvSpPr/>
            <p:nvPr/>
          </p:nvSpPr>
          <p:spPr bwMode="auto">
            <a:xfrm>
              <a:off x="8110922" y="1944687"/>
              <a:ext cx="52311" cy="13078"/>
            </a:xfrm>
            <a:custGeom>
              <a:avLst/>
              <a:gdLst>
                <a:gd name="T0" fmla="*/ 29 w 29"/>
                <a:gd name="T1" fmla="*/ 4 h 7"/>
                <a:gd name="T2" fmla="*/ 26 w 29"/>
                <a:gd name="T3" fmla="*/ 7 h 7"/>
                <a:gd name="T4" fmla="*/ 3 w 29"/>
                <a:gd name="T5" fmla="*/ 7 h 7"/>
                <a:gd name="T6" fmla="*/ 0 w 29"/>
                <a:gd name="T7" fmla="*/ 4 h 7"/>
                <a:gd name="T8" fmla="*/ 0 w 29"/>
                <a:gd name="T9" fmla="*/ 4 h 7"/>
                <a:gd name="T10" fmla="*/ 3 w 29"/>
                <a:gd name="T11" fmla="*/ 0 h 7"/>
                <a:gd name="T12" fmla="*/ 26 w 29"/>
                <a:gd name="T13" fmla="*/ 0 h 7"/>
                <a:gd name="T14" fmla="*/ 29 w 29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">
                  <a:moveTo>
                    <a:pt x="29" y="4"/>
                  </a:moveTo>
                  <a:cubicBezTo>
                    <a:pt x="29" y="5"/>
                    <a:pt x="28" y="7"/>
                    <a:pt x="26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29" y="2"/>
                    <a:pt x="2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8" name="Freeform 139"/>
            <p:cNvSpPr/>
            <p:nvPr/>
          </p:nvSpPr>
          <p:spPr bwMode="auto">
            <a:xfrm>
              <a:off x="8110922" y="1928533"/>
              <a:ext cx="52311" cy="10770"/>
            </a:xfrm>
            <a:custGeom>
              <a:avLst/>
              <a:gdLst>
                <a:gd name="T0" fmla="*/ 29 w 29"/>
                <a:gd name="T1" fmla="*/ 3 h 6"/>
                <a:gd name="T2" fmla="*/ 26 w 29"/>
                <a:gd name="T3" fmla="*/ 6 h 6"/>
                <a:gd name="T4" fmla="*/ 3 w 29"/>
                <a:gd name="T5" fmla="*/ 6 h 6"/>
                <a:gd name="T6" fmla="*/ 0 w 29"/>
                <a:gd name="T7" fmla="*/ 3 h 6"/>
                <a:gd name="T8" fmla="*/ 0 w 29"/>
                <a:gd name="T9" fmla="*/ 3 h 6"/>
                <a:gd name="T10" fmla="*/ 3 w 29"/>
                <a:gd name="T11" fmla="*/ 0 h 6"/>
                <a:gd name="T12" fmla="*/ 26 w 29"/>
                <a:gd name="T13" fmla="*/ 0 h 6"/>
                <a:gd name="T14" fmla="*/ 29 w 2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6">
                  <a:moveTo>
                    <a:pt x="29" y="3"/>
                  </a:moveTo>
                  <a:cubicBezTo>
                    <a:pt x="29" y="5"/>
                    <a:pt x="28" y="6"/>
                    <a:pt x="2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19" name="Freeform 140"/>
            <p:cNvSpPr/>
            <p:nvPr/>
          </p:nvSpPr>
          <p:spPr bwMode="auto">
            <a:xfrm>
              <a:off x="8209389" y="1680827"/>
              <a:ext cx="105390" cy="494643"/>
            </a:xfrm>
            <a:custGeom>
              <a:avLst/>
              <a:gdLst>
                <a:gd name="T0" fmla="*/ 127 w 137"/>
                <a:gd name="T1" fmla="*/ 643 h 643"/>
                <a:gd name="T2" fmla="*/ 125 w 137"/>
                <a:gd name="T3" fmla="*/ 627 h 643"/>
                <a:gd name="T4" fmla="*/ 113 w 137"/>
                <a:gd name="T5" fmla="*/ 518 h 643"/>
                <a:gd name="T6" fmla="*/ 113 w 137"/>
                <a:gd name="T7" fmla="*/ 504 h 643"/>
                <a:gd name="T8" fmla="*/ 101 w 137"/>
                <a:gd name="T9" fmla="*/ 409 h 643"/>
                <a:gd name="T10" fmla="*/ 99 w 137"/>
                <a:gd name="T11" fmla="*/ 393 h 643"/>
                <a:gd name="T12" fmla="*/ 92 w 137"/>
                <a:gd name="T13" fmla="*/ 334 h 643"/>
                <a:gd name="T14" fmla="*/ 92 w 137"/>
                <a:gd name="T15" fmla="*/ 317 h 643"/>
                <a:gd name="T16" fmla="*/ 85 w 137"/>
                <a:gd name="T17" fmla="*/ 263 h 643"/>
                <a:gd name="T18" fmla="*/ 82 w 137"/>
                <a:gd name="T19" fmla="*/ 249 h 643"/>
                <a:gd name="T20" fmla="*/ 47 w 137"/>
                <a:gd name="T21" fmla="*/ 249 h 643"/>
                <a:gd name="T22" fmla="*/ 44 w 137"/>
                <a:gd name="T23" fmla="*/ 263 h 643"/>
                <a:gd name="T24" fmla="*/ 40 w 137"/>
                <a:gd name="T25" fmla="*/ 317 h 643"/>
                <a:gd name="T26" fmla="*/ 37 w 137"/>
                <a:gd name="T27" fmla="*/ 336 h 643"/>
                <a:gd name="T28" fmla="*/ 33 w 137"/>
                <a:gd name="T29" fmla="*/ 390 h 643"/>
                <a:gd name="T30" fmla="*/ 30 w 137"/>
                <a:gd name="T31" fmla="*/ 409 h 643"/>
                <a:gd name="T32" fmla="*/ 21 w 137"/>
                <a:gd name="T33" fmla="*/ 499 h 643"/>
                <a:gd name="T34" fmla="*/ 18 w 137"/>
                <a:gd name="T35" fmla="*/ 518 h 643"/>
                <a:gd name="T36" fmla="*/ 9 w 137"/>
                <a:gd name="T37" fmla="*/ 620 h 643"/>
                <a:gd name="T38" fmla="*/ 7 w 137"/>
                <a:gd name="T39" fmla="*/ 643 h 643"/>
                <a:gd name="T40" fmla="*/ 0 w 137"/>
                <a:gd name="T41" fmla="*/ 641 h 643"/>
                <a:gd name="T42" fmla="*/ 11 w 137"/>
                <a:gd name="T43" fmla="*/ 518 h 643"/>
                <a:gd name="T44" fmla="*/ 11 w 137"/>
                <a:gd name="T45" fmla="*/ 511 h 643"/>
                <a:gd name="T46" fmla="*/ 21 w 137"/>
                <a:gd name="T47" fmla="*/ 412 h 643"/>
                <a:gd name="T48" fmla="*/ 23 w 137"/>
                <a:gd name="T49" fmla="*/ 400 h 643"/>
                <a:gd name="T50" fmla="*/ 30 w 137"/>
                <a:gd name="T51" fmla="*/ 327 h 643"/>
                <a:gd name="T52" fmla="*/ 30 w 137"/>
                <a:gd name="T53" fmla="*/ 317 h 643"/>
                <a:gd name="T54" fmla="*/ 37 w 137"/>
                <a:gd name="T55" fmla="*/ 253 h 643"/>
                <a:gd name="T56" fmla="*/ 59 w 137"/>
                <a:gd name="T57" fmla="*/ 52 h 643"/>
                <a:gd name="T58" fmla="*/ 92 w 137"/>
                <a:gd name="T59" fmla="*/ 249 h 643"/>
                <a:gd name="T60" fmla="*/ 99 w 137"/>
                <a:gd name="T61" fmla="*/ 317 h 643"/>
                <a:gd name="T62" fmla="*/ 99 w 137"/>
                <a:gd name="T63" fmla="*/ 324 h 643"/>
                <a:gd name="T64" fmla="*/ 108 w 137"/>
                <a:gd name="T65" fmla="*/ 400 h 643"/>
                <a:gd name="T66" fmla="*/ 108 w 137"/>
                <a:gd name="T67" fmla="*/ 405 h 643"/>
                <a:gd name="T68" fmla="*/ 108 w 137"/>
                <a:gd name="T69" fmla="*/ 409 h 643"/>
                <a:gd name="T70" fmla="*/ 122 w 137"/>
                <a:gd name="T71" fmla="*/ 516 h 643"/>
                <a:gd name="T72" fmla="*/ 122 w 137"/>
                <a:gd name="T73" fmla="*/ 518 h 643"/>
                <a:gd name="T74" fmla="*/ 134 w 137"/>
                <a:gd name="T75" fmla="*/ 636 h 643"/>
                <a:gd name="T76" fmla="*/ 137 w 137"/>
                <a:gd name="T77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7" h="643">
                  <a:moveTo>
                    <a:pt x="137" y="643"/>
                  </a:moveTo>
                  <a:lnTo>
                    <a:pt x="127" y="643"/>
                  </a:lnTo>
                  <a:lnTo>
                    <a:pt x="127" y="639"/>
                  </a:lnTo>
                  <a:lnTo>
                    <a:pt x="125" y="627"/>
                  </a:lnTo>
                  <a:lnTo>
                    <a:pt x="113" y="523"/>
                  </a:lnTo>
                  <a:lnTo>
                    <a:pt x="113" y="518"/>
                  </a:lnTo>
                  <a:lnTo>
                    <a:pt x="113" y="509"/>
                  </a:lnTo>
                  <a:lnTo>
                    <a:pt x="113" y="504"/>
                  </a:lnTo>
                  <a:lnTo>
                    <a:pt x="101" y="416"/>
                  </a:lnTo>
                  <a:lnTo>
                    <a:pt x="101" y="409"/>
                  </a:lnTo>
                  <a:lnTo>
                    <a:pt x="101" y="400"/>
                  </a:lnTo>
                  <a:lnTo>
                    <a:pt x="99" y="393"/>
                  </a:lnTo>
                  <a:lnTo>
                    <a:pt x="99" y="393"/>
                  </a:lnTo>
                  <a:lnTo>
                    <a:pt x="92" y="334"/>
                  </a:lnTo>
                  <a:lnTo>
                    <a:pt x="92" y="327"/>
                  </a:lnTo>
                  <a:lnTo>
                    <a:pt x="92" y="317"/>
                  </a:lnTo>
                  <a:lnTo>
                    <a:pt x="89" y="308"/>
                  </a:lnTo>
                  <a:lnTo>
                    <a:pt x="85" y="263"/>
                  </a:lnTo>
                  <a:lnTo>
                    <a:pt x="85" y="256"/>
                  </a:lnTo>
                  <a:lnTo>
                    <a:pt x="82" y="249"/>
                  </a:lnTo>
                  <a:lnTo>
                    <a:pt x="63" y="76"/>
                  </a:lnTo>
                  <a:lnTo>
                    <a:pt x="47" y="249"/>
                  </a:lnTo>
                  <a:lnTo>
                    <a:pt x="44" y="256"/>
                  </a:lnTo>
                  <a:lnTo>
                    <a:pt x="44" y="263"/>
                  </a:lnTo>
                  <a:lnTo>
                    <a:pt x="40" y="305"/>
                  </a:lnTo>
                  <a:lnTo>
                    <a:pt x="40" y="317"/>
                  </a:lnTo>
                  <a:lnTo>
                    <a:pt x="40" y="327"/>
                  </a:lnTo>
                  <a:lnTo>
                    <a:pt x="37" y="336"/>
                  </a:lnTo>
                  <a:lnTo>
                    <a:pt x="37" y="336"/>
                  </a:lnTo>
                  <a:lnTo>
                    <a:pt x="33" y="390"/>
                  </a:lnTo>
                  <a:lnTo>
                    <a:pt x="30" y="400"/>
                  </a:lnTo>
                  <a:lnTo>
                    <a:pt x="30" y="409"/>
                  </a:lnTo>
                  <a:lnTo>
                    <a:pt x="30" y="419"/>
                  </a:lnTo>
                  <a:lnTo>
                    <a:pt x="21" y="499"/>
                  </a:lnTo>
                  <a:lnTo>
                    <a:pt x="21" y="509"/>
                  </a:lnTo>
                  <a:lnTo>
                    <a:pt x="18" y="518"/>
                  </a:lnTo>
                  <a:lnTo>
                    <a:pt x="18" y="528"/>
                  </a:lnTo>
                  <a:lnTo>
                    <a:pt x="9" y="620"/>
                  </a:lnTo>
                  <a:lnTo>
                    <a:pt x="7" y="632"/>
                  </a:lnTo>
                  <a:lnTo>
                    <a:pt x="7" y="643"/>
                  </a:lnTo>
                  <a:lnTo>
                    <a:pt x="0" y="643"/>
                  </a:lnTo>
                  <a:lnTo>
                    <a:pt x="0" y="641"/>
                  </a:lnTo>
                  <a:lnTo>
                    <a:pt x="0" y="629"/>
                  </a:lnTo>
                  <a:lnTo>
                    <a:pt x="11" y="518"/>
                  </a:lnTo>
                  <a:lnTo>
                    <a:pt x="11" y="518"/>
                  </a:lnTo>
                  <a:lnTo>
                    <a:pt x="11" y="511"/>
                  </a:lnTo>
                  <a:lnTo>
                    <a:pt x="11" y="509"/>
                  </a:lnTo>
                  <a:lnTo>
                    <a:pt x="21" y="412"/>
                  </a:lnTo>
                  <a:lnTo>
                    <a:pt x="21" y="409"/>
                  </a:lnTo>
                  <a:lnTo>
                    <a:pt x="23" y="400"/>
                  </a:lnTo>
                  <a:lnTo>
                    <a:pt x="23" y="400"/>
                  </a:lnTo>
                  <a:lnTo>
                    <a:pt x="30" y="327"/>
                  </a:lnTo>
                  <a:lnTo>
                    <a:pt x="30" y="327"/>
                  </a:lnTo>
                  <a:lnTo>
                    <a:pt x="30" y="317"/>
                  </a:lnTo>
                  <a:lnTo>
                    <a:pt x="30" y="317"/>
                  </a:lnTo>
                  <a:lnTo>
                    <a:pt x="37" y="253"/>
                  </a:lnTo>
                  <a:lnTo>
                    <a:pt x="37" y="249"/>
                  </a:lnTo>
                  <a:lnTo>
                    <a:pt x="59" y="52"/>
                  </a:lnTo>
                  <a:lnTo>
                    <a:pt x="63" y="0"/>
                  </a:lnTo>
                  <a:lnTo>
                    <a:pt x="92" y="249"/>
                  </a:lnTo>
                  <a:lnTo>
                    <a:pt x="92" y="253"/>
                  </a:lnTo>
                  <a:lnTo>
                    <a:pt x="99" y="317"/>
                  </a:lnTo>
                  <a:lnTo>
                    <a:pt x="99" y="320"/>
                  </a:lnTo>
                  <a:lnTo>
                    <a:pt x="99" y="324"/>
                  </a:lnTo>
                  <a:lnTo>
                    <a:pt x="99" y="327"/>
                  </a:lnTo>
                  <a:lnTo>
                    <a:pt x="108" y="400"/>
                  </a:lnTo>
                  <a:lnTo>
                    <a:pt x="108" y="405"/>
                  </a:lnTo>
                  <a:lnTo>
                    <a:pt x="108" y="405"/>
                  </a:lnTo>
                  <a:lnTo>
                    <a:pt x="108" y="407"/>
                  </a:lnTo>
                  <a:lnTo>
                    <a:pt x="108" y="409"/>
                  </a:lnTo>
                  <a:lnTo>
                    <a:pt x="120" y="509"/>
                  </a:lnTo>
                  <a:lnTo>
                    <a:pt x="122" y="516"/>
                  </a:lnTo>
                  <a:lnTo>
                    <a:pt x="122" y="516"/>
                  </a:lnTo>
                  <a:lnTo>
                    <a:pt x="122" y="518"/>
                  </a:lnTo>
                  <a:lnTo>
                    <a:pt x="134" y="636"/>
                  </a:lnTo>
                  <a:lnTo>
                    <a:pt x="134" y="636"/>
                  </a:lnTo>
                  <a:lnTo>
                    <a:pt x="134" y="639"/>
                  </a:lnTo>
                  <a:lnTo>
                    <a:pt x="137" y="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20" name="Freeform 141"/>
            <p:cNvSpPr/>
            <p:nvPr/>
          </p:nvSpPr>
          <p:spPr bwMode="auto">
            <a:xfrm>
              <a:off x="8216313" y="1872376"/>
              <a:ext cx="98467" cy="303094"/>
            </a:xfrm>
            <a:custGeom>
              <a:avLst/>
              <a:gdLst>
                <a:gd name="T0" fmla="*/ 125 w 128"/>
                <a:gd name="T1" fmla="*/ 390 h 394"/>
                <a:gd name="T2" fmla="*/ 118 w 128"/>
                <a:gd name="T3" fmla="*/ 390 h 394"/>
                <a:gd name="T4" fmla="*/ 50 w 128"/>
                <a:gd name="T5" fmla="*/ 319 h 394"/>
                <a:gd name="T6" fmla="*/ 2 w 128"/>
                <a:gd name="T7" fmla="*/ 269 h 394"/>
                <a:gd name="T8" fmla="*/ 2 w 128"/>
                <a:gd name="T9" fmla="*/ 269 h 394"/>
                <a:gd name="T10" fmla="*/ 2 w 128"/>
                <a:gd name="T11" fmla="*/ 260 h 394"/>
                <a:gd name="T12" fmla="*/ 54 w 128"/>
                <a:gd name="T13" fmla="*/ 212 h 394"/>
                <a:gd name="T14" fmla="*/ 21 w 128"/>
                <a:gd name="T15" fmla="*/ 170 h 394"/>
                <a:gd name="T16" fmla="*/ 12 w 128"/>
                <a:gd name="T17" fmla="*/ 160 h 394"/>
                <a:gd name="T18" fmla="*/ 85 w 128"/>
                <a:gd name="T19" fmla="*/ 151 h 394"/>
                <a:gd name="T20" fmla="*/ 50 w 128"/>
                <a:gd name="T21" fmla="*/ 111 h 394"/>
                <a:gd name="T22" fmla="*/ 28 w 128"/>
                <a:gd name="T23" fmla="*/ 87 h 394"/>
                <a:gd name="T24" fmla="*/ 21 w 128"/>
                <a:gd name="T25" fmla="*/ 78 h 394"/>
                <a:gd name="T26" fmla="*/ 21 w 128"/>
                <a:gd name="T27" fmla="*/ 68 h 394"/>
                <a:gd name="T28" fmla="*/ 54 w 128"/>
                <a:gd name="T29" fmla="*/ 40 h 394"/>
                <a:gd name="T30" fmla="*/ 35 w 128"/>
                <a:gd name="T31" fmla="*/ 14 h 394"/>
                <a:gd name="T32" fmla="*/ 28 w 128"/>
                <a:gd name="T33" fmla="*/ 0 h 394"/>
                <a:gd name="T34" fmla="*/ 78 w 128"/>
                <a:gd name="T35" fmla="*/ 7 h 394"/>
                <a:gd name="T36" fmla="*/ 54 w 128"/>
                <a:gd name="T37" fmla="*/ 26 h 394"/>
                <a:gd name="T38" fmla="*/ 80 w 128"/>
                <a:gd name="T39" fmla="*/ 59 h 394"/>
                <a:gd name="T40" fmla="*/ 90 w 128"/>
                <a:gd name="T41" fmla="*/ 71 h 394"/>
                <a:gd name="T42" fmla="*/ 90 w 128"/>
                <a:gd name="T43" fmla="*/ 78 h 394"/>
                <a:gd name="T44" fmla="*/ 54 w 128"/>
                <a:gd name="T45" fmla="*/ 104 h 394"/>
                <a:gd name="T46" fmla="*/ 90 w 128"/>
                <a:gd name="T47" fmla="*/ 144 h 394"/>
                <a:gd name="T48" fmla="*/ 97 w 128"/>
                <a:gd name="T49" fmla="*/ 151 h 394"/>
                <a:gd name="T50" fmla="*/ 99 w 128"/>
                <a:gd name="T51" fmla="*/ 156 h 394"/>
                <a:gd name="T52" fmla="*/ 99 w 128"/>
                <a:gd name="T53" fmla="*/ 160 h 394"/>
                <a:gd name="T54" fmla="*/ 54 w 128"/>
                <a:gd name="T55" fmla="*/ 198 h 394"/>
                <a:gd name="T56" fmla="*/ 104 w 128"/>
                <a:gd name="T57" fmla="*/ 255 h 394"/>
                <a:gd name="T58" fmla="*/ 111 w 128"/>
                <a:gd name="T59" fmla="*/ 267 h 394"/>
                <a:gd name="T60" fmla="*/ 113 w 128"/>
                <a:gd name="T61" fmla="*/ 269 h 394"/>
                <a:gd name="T62" fmla="*/ 54 w 128"/>
                <a:gd name="T63" fmla="*/ 314 h 394"/>
                <a:gd name="T64" fmla="*/ 116 w 128"/>
                <a:gd name="T65" fmla="*/ 378 h 394"/>
                <a:gd name="T66" fmla="*/ 125 w 128"/>
                <a:gd name="T67" fmla="*/ 38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8" h="394">
                  <a:moveTo>
                    <a:pt x="128" y="387"/>
                  </a:moveTo>
                  <a:lnTo>
                    <a:pt x="125" y="390"/>
                  </a:lnTo>
                  <a:lnTo>
                    <a:pt x="123" y="394"/>
                  </a:lnTo>
                  <a:lnTo>
                    <a:pt x="118" y="390"/>
                  </a:lnTo>
                  <a:lnTo>
                    <a:pt x="54" y="326"/>
                  </a:lnTo>
                  <a:lnTo>
                    <a:pt x="50" y="319"/>
                  </a:lnTo>
                  <a:lnTo>
                    <a:pt x="9" y="279"/>
                  </a:lnTo>
                  <a:lnTo>
                    <a:pt x="2" y="269"/>
                  </a:lnTo>
                  <a:lnTo>
                    <a:pt x="0" y="269"/>
                  </a:lnTo>
                  <a:lnTo>
                    <a:pt x="2" y="269"/>
                  </a:lnTo>
                  <a:lnTo>
                    <a:pt x="2" y="262"/>
                  </a:lnTo>
                  <a:lnTo>
                    <a:pt x="2" y="260"/>
                  </a:lnTo>
                  <a:lnTo>
                    <a:pt x="97" y="260"/>
                  </a:lnTo>
                  <a:lnTo>
                    <a:pt x="54" y="212"/>
                  </a:lnTo>
                  <a:lnTo>
                    <a:pt x="50" y="205"/>
                  </a:lnTo>
                  <a:lnTo>
                    <a:pt x="21" y="170"/>
                  </a:lnTo>
                  <a:lnTo>
                    <a:pt x="12" y="163"/>
                  </a:lnTo>
                  <a:lnTo>
                    <a:pt x="12" y="160"/>
                  </a:lnTo>
                  <a:lnTo>
                    <a:pt x="14" y="151"/>
                  </a:lnTo>
                  <a:lnTo>
                    <a:pt x="85" y="151"/>
                  </a:lnTo>
                  <a:lnTo>
                    <a:pt x="54" y="118"/>
                  </a:lnTo>
                  <a:lnTo>
                    <a:pt x="50" y="111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78" y="68"/>
                  </a:lnTo>
                  <a:lnTo>
                    <a:pt x="54" y="40"/>
                  </a:lnTo>
                  <a:lnTo>
                    <a:pt x="50" y="33"/>
                  </a:lnTo>
                  <a:lnTo>
                    <a:pt x="35" y="14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78" y="0"/>
                  </a:lnTo>
                  <a:lnTo>
                    <a:pt x="78" y="7"/>
                  </a:lnTo>
                  <a:lnTo>
                    <a:pt x="40" y="7"/>
                  </a:lnTo>
                  <a:lnTo>
                    <a:pt x="54" y="26"/>
                  </a:lnTo>
                  <a:lnTo>
                    <a:pt x="61" y="33"/>
                  </a:lnTo>
                  <a:lnTo>
                    <a:pt x="80" y="59"/>
                  </a:lnTo>
                  <a:lnTo>
                    <a:pt x="87" y="68"/>
                  </a:lnTo>
                  <a:lnTo>
                    <a:pt x="90" y="71"/>
                  </a:lnTo>
                  <a:lnTo>
                    <a:pt x="90" y="75"/>
                  </a:lnTo>
                  <a:lnTo>
                    <a:pt x="90" y="78"/>
                  </a:lnTo>
                  <a:lnTo>
                    <a:pt x="31" y="78"/>
                  </a:lnTo>
                  <a:lnTo>
                    <a:pt x="54" y="104"/>
                  </a:lnTo>
                  <a:lnTo>
                    <a:pt x="61" y="111"/>
                  </a:lnTo>
                  <a:lnTo>
                    <a:pt x="90" y="144"/>
                  </a:lnTo>
                  <a:lnTo>
                    <a:pt x="90" y="144"/>
                  </a:lnTo>
                  <a:lnTo>
                    <a:pt x="97" y="151"/>
                  </a:lnTo>
                  <a:lnTo>
                    <a:pt x="99" y="156"/>
                  </a:lnTo>
                  <a:lnTo>
                    <a:pt x="99" y="156"/>
                  </a:lnTo>
                  <a:lnTo>
                    <a:pt x="99" y="158"/>
                  </a:lnTo>
                  <a:lnTo>
                    <a:pt x="99" y="160"/>
                  </a:lnTo>
                  <a:lnTo>
                    <a:pt x="21" y="160"/>
                  </a:lnTo>
                  <a:lnTo>
                    <a:pt x="54" y="198"/>
                  </a:lnTo>
                  <a:lnTo>
                    <a:pt x="61" y="205"/>
                  </a:lnTo>
                  <a:lnTo>
                    <a:pt x="104" y="255"/>
                  </a:lnTo>
                  <a:lnTo>
                    <a:pt x="106" y="260"/>
                  </a:lnTo>
                  <a:lnTo>
                    <a:pt x="111" y="267"/>
                  </a:lnTo>
                  <a:lnTo>
                    <a:pt x="113" y="267"/>
                  </a:lnTo>
                  <a:lnTo>
                    <a:pt x="113" y="269"/>
                  </a:lnTo>
                  <a:lnTo>
                    <a:pt x="12" y="269"/>
                  </a:lnTo>
                  <a:lnTo>
                    <a:pt x="54" y="314"/>
                  </a:lnTo>
                  <a:lnTo>
                    <a:pt x="61" y="319"/>
                  </a:lnTo>
                  <a:lnTo>
                    <a:pt x="116" y="378"/>
                  </a:lnTo>
                  <a:lnTo>
                    <a:pt x="125" y="387"/>
                  </a:lnTo>
                  <a:lnTo>
                    <a:pt x="125" y="387"/>
                  </a:lnTo>
                  <a:lnTo>
                    <a:pt x="128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621" name="Freeform 142"/>
            <p:cNvSpPr/>
            <p:nvPr/>
          </p:nvSpPr>
          <p:spPr bwMode="auto">
            <a:xfrm>
              <a:off x="8209389" y="1872376"/>
              <a:ext cx="93851" cy="301555"/>
            </a:xfrm>
            <a:custGeom>
              <a:avLst/>
              <a:gdLst>
                <a:gd name="T0" fmla="*/ 122 w 122"/>
                <a:gd name="T1" fmla="*/ 267 h 392"/>
                <a:gd name="T2" fmla="*/ 120 w 122"/>
                <a:gd name="T3" fmla="*/ 267 h 392"/>
                <a:gd name="T4" fmla="*/ 118 w 122"/>
                <a:gd name="T5" fmla="*/ 269 h 392"/>
                <a:gd name="T6" fmla="*/ 113 w 122"/>
                <a:gd name="T7" fmla="*/ 274 h 392"/>
                <a:gd name="T8" fmla="*/ 70 w 122"/>
                <a:gd name="T9" fmla="*/ 319 h 392"/>
                <a:gd name="T10" fmla="*/ 63 w 122"/>
                <a:gd name="T11" fmla="*/ 326 h 392"/>
                <a:gd name="T12" fmla="*/ 7 w 122"/>
                <a:gd name="T13" fmla="*/ 383 h 392"/>
                <a:gd name="T14" fmla="*/ 0 w 122"/>
                <a:gd name="T15" fmla="*/ 392 h 392"/>
                <a:gd name="T16" fmla="*/ 0 w 122"/>
                <a:gd name="T17" fmla="*/ 380 h 392"/>
                <a:gd name="T18" fmla="*/ 9 w 122"/>
                <a:gd name="T19" fmla="*/ 371 h 392"/>
                <a:gd name="T20" fmla="*/ 59 w 122"/>
                <a:gd name="T21" fmla="*/ 319 h 392"/>
                <a:gd name="T22" fmla="*/ 63 w 122"/>
                <a:gd name="T23" fmla="*/ 314 h 392"/>
                <a:gd name="T24" fmla="*/ 108 w 122"/>
                <a:gd name="T25" fmla="*/ 269 h 392"/>
                <a:gd name="T26" fmla="*/ 11 w 122"/>
                <a:gd name="T27" fmla="*/ 269 h 392"/>
                <a:gd name="T28" fmla="*/ 11 w 122"/>
                <a:gd name="T29" fmla="*/ 262 h 392"/>
                <a:gd name="T30" fmla="*/ 11 w 122"/>
                <a:gd name="T31" fmla="*/ 260 h 392"/>
                <a:gd name="T32" fmla="*/ 21 w 122"/>
                <a:gd name="T33" fmla="*/ 250 h 392"/>
                <a:gd name="T34" fmla="*/ 59 w 122"/>
                <a:gd name="T35" fmla="*/ 205 h 392"/>
                <a:gd name="T36" fmla="*/ 63 w 122"/>
                <a:gd name="T37" fmla="*/ 198 h 392"/>
                <a:gd name="T38" fmla="*/ 96 w 122"/>
                <a:gd name="T39" fmla="*/ 160 h 392"/>
                <a:gd name="T40" fmla="*/ 21 w 122"/>
                <a:gd name="T41" fmla="*/ 160 h 392"/>
                <a:gd name="T42" fmla="*/ 23 w 122"/>
                <a:gd name="T43" fmla="*/ 151 h 392"/>
                <a:gd name="T44" fmla="*/ 23 w 122"/>
                <a:gd name="T45" fmla="*/ 151 h 392"/>
                <a:gd name="T46" fmla="*/ 23 w 122"/>
                <a:gd name="T47" fmla="*/ 151 h 392"/>
                <a:gd name="T48" fmla="*/ 33 w 122"/>
                <a:gd name="T49" fmla="*/ 141 h 392"/>
                <a:gd name="T50" fmla="*/ 59 w 122"/>
                <a:gd name="T51" fmla="*/ 111 h 392"/>
                <a:gd name="T52" fmla="*/ 63 w 122"/>
                <a:gd name="T53" fmla="*/ 104 h 392"/>
                <a:gd name="T54" fmla="*/ 89 w 122"/>
                <a:gd name="T55" fmla="*/ 78 h 392"/>
                <a:gd name="T56" fmla="*/ 30 w 122"/>
                <a:gd name="T57" fmla="*/ 78 h 392"/>
                <a:gd name="T58" fmla="*/ 30 w 122"/>
                <a:gd name="T59" fmla="*/ 68 h 392"/>
                <a:gd name="T60" fmla="*/ 30 w 122"/>
                <a:gd name="T61" fmla="*/ 68 h 392"/>
                <a:gd name="T62" fmla="*/ 40 w 122"/>
                <a:gd name="T63" fmla="*/ 56 h 392"/>
                <a:gd name="T64" fmla="*/ 59 w 122"/>
                <a:gd name="T65" fmla="*/ 33 h 392"/>
                <a:gd name="T66" fmla="*/ 63 w 122"/>
                <a:gd name="T67" fmla="*/ 26 h 392"/>
                <a:gd name="T68" fmla="*/ 78 w 122"/>
                <a:gd name="T69" fmla="*/ 7 h 392"/>
                <a:gd name="T70" fmla="*/ 40 w 122"/>
                <a:gd name="T71" fmla="*/ 7 h 392"/>
                <a:gd name="T72" fmla="*/ 40 w 122"/>
                <a:gd name="T73" fmla="*/ 0 h 392"/>
                <a:gd name="T74" fmla="*/ 92 w 122"/>
                <a:gd name="T75" fmla="*/ 0 h 392"/>
                <a:gd name="T76" fmla="*/ 92 w 122"/>
                <a:gd name="T77" fmla="*/ 4 h 392"/>
                <a:gd name="T78" fmla="*/ 85 w 122"/>
                <a:gd name="T79" fmla="*/ 14 h 392"/>
                <a:gd name="T80" fmla="*/ 70 w 122"/>
                <a:gd name="T81" fmla="*/ 33 h 392"/>
                <a:gd name="T82" fmla="*/ 63 w 122"/>
                <a:gd name="T83" fmla="*/ 40 h 392"/>
                <a:gd name="T84" fmla="*/ 42 w 122"/>
                <a:gd name="T85" fmla="*/ 68 h 392"/>
                <a:gd name="T86" fmla="*/ 99 w 122"/>
                <a:gd name="T87" fmla="*/ 68 h 392"/>
                <a:gd name="T88" fmla="*/ 99 w 122"/>
                <a:gd name="T89" fmla="*/ 71 h 392"/>
                <a:gd name="T90" fmla="*/ 99 w 122"/>
                <a:gd name="T91" fmla="*/ 75 h 392"/>
                <a:gd name="T92" fmla="*/ 99 w 122"/>
                <a:gd name="T93" fmla="*/ 78 h 392"/>
                <a:gd name="T94" fmla="*/ 92 w 122"/>
                <a:gd name="T95" fmla="*/ 85 h 392"/>
                <a:gd name="T96" fmla="*/ 70 w 122"/>
                <a:gd name="T97" fmla="*/ 111 h 392"/>
                <a:gd name="T98" fmla="*/ 63 w 122"/>
                <a:gd name="T99" fmla="*/ 118 h 392"/>
                <a:gd name="T100" fmla="*/ 33 w 122"/>
                <a:gd name="T101" fmla="*/ 151 h 392"/>
                <a:gd name="T102" fmla="*/ 108 w 122"/>
                <a:gd name="T103" fmla="*/ 151 h 392"/>
                <a:gd name="T104" fmla="*/ 108 w 122"/>
                <a:gd name="T105" fmla="*/ 156 h 392"/>
                <a:gd name="T106" fmla="*/ 108 w 122"/>
                <a:gd name="T107" fmla="*/ 156 h 392"/>
                <a:gd name="T108" fmla="*/ 108 w 122"/>
                <a:gd name="T109" fmla="*/ 158 h 392"/>
                <a:gd name="T110" fmla="*/ 108 w 122"/>
                <a:gd name="T111" fmla="*/ 160 h 392"/>
                <a:gd name="T112" fmla="*/ 101 w 122"/>
                <a:gd name="T113" fmla="*/ 167 h 392"/>
                <a:gd name="T114" fmla="*/ 70 w 122"/>
                <a:gd name="T115" fmla="*/ 205 h 392"/>
                <a:gd name="T116" fmla="*/ 63 w 122"/>
                <a:gd name="T117" fmla="*/ 212 h 392"/>
                <a:gd name="T118" fmla="*/ 23 w 122"/>
                <a:gd name="T119" fmla="*/ 260 h 392"/>
                <a:gd name="T120" fmla="*/ 120 w 122"/>
                <a:gd name="T121" fmla="*/ 260 h 392"/>
                <a:gd name="T122" fmla="*/ 122 w 122"/>
                <a:gd name="T123" fmla="*/ 26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392">
                  <a:moveTo>
                    <a:pt x="122" y="267"/>
                  </a:moveTo>
                  <a:lnTo>
                    <a:pt x="120" y="267"/>
                  </a:lnTo>
                  <a:lnTo>
                    <a:pt x="118" y="269"/>
                  </a:lnTo>
                  <a:lnTo>
                    <a:pt x="113" y="274"/>
                  </a:lnTo>
                  <a:lnTo>
                    <a:pt x="70" y="319"/>
                  </a:lnTo>
                  <a:lnTo>
                    <a:pt x="63" y="326"/>
                  </a:lnTo>
                  <a:lnTo>
                    <a:pt x="7" y="383"/>
                  </a:lnTo>
                  <a:lnTo>
                    <a:pt x="0" y="392"/>
                  </a:lnTo>
                  <a:lnTo>
                    <a:pt x="0" y="380"/>
                  </a:lnTo>
                  <a:lnTo>
                    <a:pt x="9" y="371"/>
                  </a:lnTo>
                  <a:lnTo>
                    <a:pt x="59" y="319"/>
                  </a:lnTo>
                  <a:lnTo>
                    <a:pt x="63" y="314"/>
                  </a:lnTo>
                  <a:lnTo>
                    <a:pt x="108" y="269"/>
                  </a:lnTo>
                  <a:lnTo>
                    <a:pt x="11" y="269"/>
                  </a:lnTo>
                  <a:lnTo>
                    <a:pt x="11" y="262"/>
                  </a:lnTo>
                  <a:lnTo>
                    <a:pt x="11" y="260"/>
                  </a:lnTo>
                  <a:lnTo>
                    <a:pt x="21" y="250"/>
                  </a:lnTo>
                  <a:lnTo>
                    <a:pt x="59" y="205"/>
                  </a:lnTo>
                  <a:lnTo>
                    <a:pt x="63" y="198"/>
                  </a:lnTo>
                  <a:lnTo>
                    <a:pt x="96" y="160"/>
                  </a:lnTo>
                  <a:lnTo>
                    <a:pt x="21" y="160"/>
                  </a:lnTo>
                  <a:lnTo>
                    <a:pt x="23" y="151"/>
                  </a:lnTo>
                  <a:lnTo>
                    <a:pt x="23" y="151"/>
                  </a:lnTo>
                  <a:lnTo>
                    <a:pt x="23" y="151"/>
                  </a:lnTo>
                  <a:lnTo>
                    <a:pt x="33" y="141"/>
                  </a:lnTo>
                  <a:lnTo>
                    <a:pt x="59" y="111"/>
                  </a:lnTo>
                  <a:lnTo>
                    <a:pt x="63" y="104"/>
                  </a:lnTo>
                  <a:lnTo>
                    <a:pt x="89" y="78"/>
                  </a:lnTo>
                  <a:lnTo>
                    <a:pt x="30" y="7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40" y="56"/>
                  </a:lnTo>
                  <a:lnTo>
                    <a:pt x="59" y="33"/>
                  </a:lnTo>
                  <a:lnTo>
                    <a:pt x="63" y="26"/>
                  </a:lnTo>
                  <a:lnTo>
                    <a:pt x="78" y="7"/>
                  </a:lnTo>
                  <a:lnTo>
                    <a:pt x="40" y="7"/>
                  </a:lnTo>
                  <a:lnTo>
                    <a:pt x="40" y="0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85" y="14"/>
                  </a:lnTo>
                  <a:lnTo>
                    <a:pt x="70" y="33"/>
                  </a:lnTo>
                  <a:lnTo>
                    <a:pt x="63" y="40"/>
                  </a:lnTo>
                  <a:lnTo>
                    <a:pt x="42" y="68"/>
                  </a:lnTo>
                  <a:lnTo>
                    <a:pt x="99" y="68"/>
                  </a:lnTo>
                  <a:lnTo>
                    <a:pt x="99" y="71"/>
                  </a:lnTo>
                  <a:lnTo>
                    <a:pt x="99" y="75"/>
                  </a:lnTo>
                  <a:lnTo>
                    <a:pt x="99" y="78"/>
                  </a:lnTo>
                  <a:lnTo>
                    <a:pt x="92" y="85"/>
                  </a:lnTo>
                  <a:lnTo>
                    <a:pt x="70" y="111"/>
                  </a:lnTo>
                  <a:lnTo>
                    <a:pt x="63" y="118"/>
                  </a:lnTo>
                  <a:lnTo>
                    <a:pt x="33" y="151"/>
                  </a:lnTo>
                  <a:lnTo>
                    <a:pt x="108" y="151"/>
                  </a:lnTo>
                  <a:lnTo>
                    <a:pt x="108" y="156"/>
                  </a:lnTo>
                  <a:lnTo>
                    <a:pt x="108" y="156"/>
                  </a:lnTo>
                  <a:lnTo>
                    <a:pt x="108" y="158"/>
                  </a:lnTo>
                  <a:lnTo>
                    <a:pt x="108" y="160"/>
                  </a:lnTo>
                  <a:lnTo>
                    <a:pt x="101" y="167"/>
                  </a:lnTo>
                  <a:lnTo>
                    <a:pt x="70" y="205"/>
                  </a:lnTo>
                  <a:lnTo>
                    <a:pt x="63" y="212"/>
                  </a:lnTo>
                  <a:lnTo>
                    <a:pt x="23" y="260"/>
                  </a:lnTo>
                  <a:lnTo>
                    <a:pt x="120" y="260"/>
                  </a:lnTo>
                  <a:lnTo>
                    <a:pt x="122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622" name="TextBox 19"/>
          <p:cNvSpPr txBox="1"/>
          <p:nvPr/>
        </p:nvSpPr>
        <p:spPr>
          <a:xfrm>
            <a:off x="4280991" y="1635822"/>
            <a:ext cx="1440000" cy="288000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400">
                <a:solidFill>
                  <a:schemeClr val="accent6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D1B283"/>
                </a:solidFill>
              </a:rPr>
              <a:t>能源工业互联网</a:t>
            </a:r>
            <a:endParaRPr lang="zh-CN" altLang="en-US" dirty="0">
              <a:solidFill>
                <a:srgbClr val="D1B283"/>
              </a:solidFill>
            </a:endParaRPr>
          </a:p>
        </p:txBody>
      </p:sp>
      <p:sp>
        <p:nvSpPr>
          <p:cNvPr id="623" name="TextBox 19"/>
          <p:cNvSpPr txBox="1"/>
          <p:nvPr/>
        </p:nvSpPr>
        <p:spPr>
          <a:xfrm>
            <a:off x="6779975" y="1635822"/>
            <a:ext cx="1080000" cy="288000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40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新能源发电</a:t>
            </a:r>
            <a:endParaRPr lang="zh-CN" altLang="en-US" dirty="0"/>
          </a:p>
        </p:txBody>
      </p:sp>
      <p:sp>
        <p:nvSpPr>
          <p:cNvPr id="624" name="TextBox 19"/>
          <p:cNvSpPr txBox="1"/>
          <p:nvPr/>
        </p:nvSpPr>
        <p:spPr>
          <a:xfrm>
            <a:off x="4300389" y="2269952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电力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25" name="TextBox 19"/>
          <p:cNvSpPr txBox="1"/>
          <p:nvPr/>
        </p:nvSpPr>
        <p:spPr>
          <a:xfrm>
            <a:off x="5452517" y="2269952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石油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26" name="TextBox 19"/>
          <p:cNvSpPr txBox="1"/>
          <p:nvPr/>
        </p:nvSpPr>
        <p:spPr>
          <a:xfrm>
            <a:off x="4300389" y="2918000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煤炭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27" name="TextBox 19"/>
          <p:cNvSpPr txBox="1"/>
          <p:nvPr/>
        </p:nvSpPr>
        <p:spPr>
          <a:xfrm>
            <a:off x="5412123" y="2918000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天然气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28" name="TextBox 19"/>
          <p:cNvSpPr txBox="1"/>
          <p:nvPr/>
        </p:nvSpPr>
        <p:spPr>
          <a:xfrm>
            <a:off x="6784925" y="2269952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风电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29" name="TextBox 19"/>
          <p:cNvSpPr txBox="1"/>
          <p:nvPr/>
        </p:nvSpPr>
        <p:spPr>
          <a:xfrm>
            <a:off x="7901049" y="2269952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光伏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30" name="TextBox 19"/>
          <p:cNvSpPr txBox="1"/>
          <p:nvPr/>
        </p:nvSpPr>
        <p:spPr>
          <a:xfrm>
            <a:off x="6784925" y="2922395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储能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31" name="TextBox 19"/>
          <p:cNvSpPr txBox="1"/>
          <p:nvPr/>
        </p:nvSpPr>
        <p:spPr>
          <a:xfrm>
            <a:off x="7901049" y="2924194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综合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能源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632" name="圆角矩形 631"/>
          <p:cNvSpPr/>
          <p:nvPr/>
        </p:nvSpPr>
        <p:spPr>
          <a:xfrm>
            <a:off x="6672223" y="3578438"/>
            <a:ext cx="2340000" cy="1548000"/>
          </a:xfrm>
          <a:prstGeom prst="roundRect">
            <a:avLst>
              <a:gd name="adj" fmla="val 2870"/>
            </a:avLst>
          </a:prstGeom>
          <a:solidFill>
            <a:srgbClr val="574B42"/>
          </a:solidFill>
          <a:ln w="6350"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33" name="圆角矩形 632"/>
          <p:cNvSpPr/>
          <p:nvPr/>
        </p:nvSpPr>
        <p:spPr>
          <a:xfrm>
            <a:off x="4187947" y="3578438"/>
            <a:ext cx="2340000" cy="1548000"/>
          </a:xfrm>
          <a:prstGeom prst="roundRect">
            <a:avLst>
              <a:gd name="adj" fmla="val 2870"/>
            </a:avLst>
          </a:prstGeom>
          <a:solidFill>
            <a:srgbClr val="574B42"/>
          </a:solidFill>
          <a:ln w="6350"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47" name="TextBox 19"/>
          <p:cNvSpPr txBox="1"/>
          <p:nvPr/>
        </p:nvSpPr>
        <p:spPr>
          <a:xfrm>
            <a:off x="4280991" y="3470282"/>
            <a:ext cx="1080000" cy="252000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40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数字化企业</a:t>
            </a:r>
            <a:endParaRPr lang="zh-CN" altLang="en-US" dirty="0"/>
          </a:p>
        </p:txBody>
      </p:sp>
      <p:sp>
        <p:nvSpPr>
          <p:cNvPr id="1248" name="TextBox 19"/>
          <p:cNvSpPr txBox="1"/>
          <p:nvPr/>
        </p:nvSpPr>
        <p:spPr>
          <a:xfrm>
            <a:off x="6779975" y="3470282"/>
            <a:ext cx="1080000" cy="252000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40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数字化政府</a:t>
            </a:r>
            <a:endParaRPr lang="zh-CN" altLang="en-US" dirty="0"/>
          </a:p>
        </p:txBody>
      </p:sp>
      <p:sp>
        <p:nvSpPr>
          <p:cNvPr id="1249" name="TextBox 19"/>
          <p:cNvSpPr txBox="1"/>
          <p:nvPr/>
        </p:nvSpPr>
        <p:spPr>
          <a:xfrm>
            <a:off x="4300389" y="4034148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集团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管控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250" name="TextBox 19"/>
          <p:cNvSpPr txBox="1"/>
          <p:nvPr/>
        </p:nvSpPr>
        <p:spPr>
          <a:xfrm>
            <a:off x="5452517" y="4034148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商业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智能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251" name="TextBox 19"/>
          <p:cNvSpPr txBox="1"/>
          <p:nvPr/>
        </p:nvSpPr>
        <p:spPr>
          <a:xfrm>
            <a:off x="4300389" y="4680005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国资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监管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253" name="TextBox 19"/>
          <p:cNvSpPr txBox="1"/>
          <p:nvPr/>
        </p:nvSpPr>
        <p:spPr>
          <a:xfrm>
            <a:off x="6780015" y="4034148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税务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254" name="TextBox 19"/>
          <p:cNvSpPr txBox="1"/>
          <p:nvPr/>
        </p:nvSpPr>
        <p:spPr>
          <a:xfrm>
            <a:off x="7896139" y="4034148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财政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255" name="TextBox 19"/>
          <p:cNvSpPr txBox="1"/>
          <p:nvPr/>
        </p:nvSpPr>
        <p:spPr>
          <a:xfrm>
            <a:off x="6780015" y="4684400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广电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256" name="TextBox 19"/>
          <p:cNvSpPr txBox="1"/>
          <p:nvPr/>
        </p:nvSpPr>
        <p:spPr>
          <a:xfrm>
            <a:off x="7896139" y="4686199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其他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257" name="圆角矩形 1256"/>
          <p:cNvSpPr/>
          <p:nvPr/>
        </p:nvSpPr>
        <p:spPr>
          <a:xfrm>
            <a:off x="9156759" y="1778238"/>
            <a:ext cx="2340000" cy="1548000"/>
          </a:xfrm>
          <a:prstGeom prst="roundRect">
            <a:avLst>
              <a:gd name="adj" fmla="val 2870"/>
            </a:avLst>
          </a:prstGeom>
          <a:solidFill>
            <a:schemeClr val="accent1">
              <a:lumMod val="50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21" name="TextBox 19"/>
          <p:cNvSpPr txBox="1"/>
          <p:nvPr/>
        </p:nvSpPr>
        <p:spPr>
          <a:xfrm>
            <a:off x="9264251" y="1628800"/>
            <a:ext cx="900000" cy="288000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40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装备制造</a:t>
            </a:r>
            <a:endParaRPr lang="zh-CN" altLang="en-US" dirty="0"/>
          </a:p>
        </p:txBody>
      </p:sp>
      <p:sp>
        <p:nvSpPr>
          <p:cNvPr id="1522" name="TextBox 19"/>
          <p:cNvSpPr txBox="1"/>
          <p:nvPr/>
        </p:nvSpPr>
        <p:spPr>
          <a:xfrm>
            <a:off x="9264551" y="2269952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轨道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交通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523" name="TextBox 19"/>
          <p:cNvSpPr txBox="1"/>
          <p:nvPr/>
        </p:nvSpPr>
        <p:spPr>
          <a:xfrm>
            <a:off x="10380675" y="2269952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电力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装备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524" name="TextBox 19"/>
          <p:cNvSpPr txBox="1"/>
          <p:nvPr/>
        </p:nvSpPr>
        <p:spPr>
          <a:xfrm>
            <a:off x="9264551" y="2922395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能源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装备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525" name="TextBox 19"/>
          <p:cNvSpPr txBox="1"/>
          <p:nvPr/>
        </p:nvSpPr>
        <p:spPr>
          <a:xfrm>
            <a:off x="10380675" y="2924194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武器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装备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526" name="圆角矩形 1525"/>
          <p:cNvSpPr/>
          <p:nvPr/>
        </p:nvSpPr>
        <p:spPr>
          <a:xfrm>
            <a:off x="9156499" y="3578438"/>
            <a:ext cx="2340000" cy="1548000"/>
          </a:xfrm>
          <a:prstGeom prst="roundRect">
            <a:avLst>
              <a:gd name="adj" fmla="val 2870"/>
            </a:avLst>
          </a:prstGeom>
          <a:solidFill>
            <a:srgbClr val="574B42"/>
          </a:solidFill>
          <a:ln w="6350"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90" name="TextBox 19"/>
          <p:cNvSpPr txBox="1"/>
          <p:nvPr/>
        </p:nvSpPr>
        <p:spPr>
          <a:xfrm>
            <a:off x="9264251" y="3470282"/>
            <a:ext cx="1080000" cy="252000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40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数字化国防</a:t>
            </a:r>
            <a:endParaRPr lang="zh-CN" altLang="en-US" dirty="0"/>
          </a:p>
        </p:txBody>
      </p:sp>
      <p:sp>
        <p:nvSpPr>
          <p:cNvPr id="1791" name="TextBox 19"/>
          <p:cNvSpPr txBox="1"/>
          <p:nvPr/>
        </p:nvSpPr>
        <p:spPr>
          <a:xfrm>
            <a:off x="9264291" y="4034148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智慧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军营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792" name="TextBox 19"/>
          <p:cNvSpPr txBox="1"/>
          <p:nvPr/>
        </p:nvSpPr>
        <p:spPr>
          <a:xfrm>
            <a:off x="10380415" y="4034148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边海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防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793" name="TextBox 19"/>
          <p:cNvSpPr txBox="1"/>
          <p:nvPr/>
        </p:nvSpPr>
        <p:spPr>
          <a:xfrm>
            <a:off x="9264291" y="4684400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管理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保障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794" name="TextBox 19"/>
          <p:cNvSpPr txBox="1"/>
          <p:nvPr/>
        </p:nvSpPr>
        <p:spPr>
          <a:xfrm>
            <a:off x="10380415" y="4686199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战备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训练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812" name="数据中间件&amp;低代码开发"/>
          <p:cNvSpPr txBox="1"/>
          <p:nvPr/>
        </p:nvSpPr>
        <p:spPr>
          <a:xfrm>
            <a:off x="4187947" y="224644"/>
            <a:ext cx="7092788" cy="576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D7C8B4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algn="ctr"/>
            <a:r>
              <a:rPr lang="zh-CN" altLang="en-US" sz="3200" b="1" dirty="0">
                <a:solidFill>
                  <a:schemeClr val="tx1"/>
                </a:solidFill>
              </a:rPr>
              <a:t>服务行业及细分领域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59443" y="1464975"/>
            <a:ext cx="97218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1400" b="1" dirty="0">
                <a:solidFill>
                  <a:srgbClr val="D1B28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Since 2004</a:t>
            </a:r>
            <a:endParaRPr lang="en-US" altLang="zh-CN" sz="1400" b="1" dirty="0">
              <a:solidFill>
                <a:srgbClr val="D1B28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814" name="直接连接符 1813"/>
          <p:cNvCxnSpPr/>
          <p:nvPr/>
        </p:nvCxnSpPr>
        <p:spPr>
          <a:xfrm>
            <a:off x="5916139" y="836712"/>
            <a:ext cx="3636000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3" name="TextBox 19"/>
          <p:cNvSpPr txBox="1"/>
          <p:nvPr/>
        </p:nvSpPr>
        <p:spPr>
          <a:xfrm>
            <a:off x="5452517" y="4686199"/>
            <a:ext cx="360000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智慧</a:t>
            </a:r>
            <a:endParaRPr lang="en-US" altLang="zh-CN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企业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1824" name="Freeform 411"/>
          <p:cNvSpPr>
            <a:spLocks noChangeAspect="1" noEditPoints="1"/>
          </p:cNvSpPr>
          <p:nvPr/>
        </p:nvSpPr>
        <p:spPr bwMode="auto">
          <a:xfrm>
            <a:off x="9714251" y="2220452"/>
            <a:ext cx="540000" cy="315000"/>
          </a:xfrm>
          <a:custGeom>
            <a:avLst/>
            <a:gdLst>
              <a:gd name="T0" fmla="*/ 39 w 132"/>
              <a:gd name="T1" fmla="*/ 75 h 77"/>
              <a:gd name="T2" fmla="*/ 12 w 132"/>
              <a:gd name="T3" fmla="*/ 77 h 77"/>
              <a:gd name="T4" fmla="*/ 0 w 132"/>
              <a:gd name="T5" fmla="*/ 74 h 77"/>
              <a:gd name="T6" fmla="*/ 24 w 132"/>
              <a:gd name="T7" fmla="*/ 61 h 77"/>
              <a:gd name="T8" fmla="*/ 45 w 132"/>
              <a:gd name="T9" fmla="*/ 65 h 77"/>
              <a:gd name="T10" fmla="*/ 56 w 132"/>
              <a:gd name="T11" fmla="*/ 62 h 77"/>
              <a:gd name="T12" fmla="*/ 132 w 132"/>
              <a:gd name="T13" fmla="*/ 64 h 77"/>
              <a:gd name="T14" fmla="*/ 51 w 132"/>
              <a:gd name="T15" fmla="*/ 77 h 77"/>
              <a:gd name="T16" fmla="*/ 41 w 132"/>
              <a:gd name="T17" fmla="*/ 71 h 77"/>
              <a:gd name="T18" fmla="*/ 18 w 132"/>
              <a:gd name="T19" fmla="*/ 69 h 77"/>
              <a:gd name="T20" fmla="*/ 41 w 132"/>
              <a:gd name="T21" fmla="*/ 71 h 77"/>
              <a:gd name="T22" fmla="*/ 75 w 132"/>
              <a:gd name="T23" fmla="*/ 12 h 77"/>
              <a:gd name="T24" fmla="*/ 78 w 132"/>
              <a:gd name="T25" fmla="*/ 58 h 77"/>
              <a:gd name="T26" fmla="*/ 7 w 132"/>
              <a:gd name="T27" fmla="*/ 58 h 77"/>
              <a:gd name="T28" fmla="*/ 4 w 132"/>
              <a:gd name="T29" fmla="*/ 55 h 77"/>
              <a:gd name="T30" fmla="*/ 4 w 132"/>
              <a:gd name="T31" fmla="*/ 11 h 77"/>
              <a:gd name="T32" fmla="*/ 11 w 132"/>
              <a:gd name="T33" fmla="*/ 2 h 77"/>
              <a:gd name="T34" fmla="*/ 14 w 132"/>
              <a:gd name="T35" fmla="*/ 0 h 77"/>
              <a:gd name="T36" fmla="*/ 54 w 132"/>
              <a:gd name="T37" fmla="*/ 0 h 77"/>
              <a:gd name="T38" fmla="*/ 10 w 132"/>
              <a:gd name="T39" fmla="*/ 44 h 77"/>
              <a:gd name="T40" fmla="*/ 19 w 132"/>
              <a:gd name="T41" fmla="*/ 44 h 77"/>
              <a:gd name="T42" fmla="*/ 51 w 132"/>
              <a:gd name="T43" fmla="*/ 39 h 77"/>
              <a:gd name="T44" fmla="*/ 51 w 132"/>
              <a:gd name="T45" fmla="*/ 49 h 77"/>
              <a:gd name="T46" fmla="*/ 51 w 132"/>
              <a:gd name="T47" fmla="*/ 39 h 77"/>
              <a:gd name="T48" fmla="*/ 55 w 132"/>
              <a:gd name="T49" fmla="*/ 32 h 77"/>
              <a:gd name="T50" fmla="*/ 51 w 132"/>
              <a:gd name="T51" fmla="*/ 7 h 77"/>
              <a:gd name="T52" fmla="*/ 11 w 132"/>
              <a:gd name="T53" fmla="*/ 13 h 77"/>
              <a:gd name="T54" fmla="*/ 81 w 132"/>
              <a:gd name="T55" fmla="*/ 15 h 77"/>
              <a:gd name="T56" fmla="*/ 102 w 132"/>
              <a:gd name="T57" fmla="*/ 58 h 77"/>
              <a:gd name="T58" fmla="*/ 82 w 132"/>
              <a:gd name="T59" fmla="*/ 18 h 77"/>
              <a:gd name="T60" fmla="*/ 82 w 132"/>
              <a:gd name="T61" fmla="*/ 17 h 77"/>
              <a:gd name="T62" fmla="*/ 106 w 132"/>
              <a:gd name="T63" fmla="*/ 29 h 77"/>
              <a:gd name="T64" fmla="*/ 120 w 132"/>
              <a:gd name="T65" fmla="*/ 58 h 77"/>
              <a:gd name="T66" fmla="*/ 106 w 132"/>
              <a:gd name="T67" fmla="*/ 29 h 77"/>
              <a:gd name="T68" fmla="*/ 128 w 132"/>
              <a:gd name="T69" fmla="*/ 42 h 77"/>
              <a:gd name="T70" fmla="*/ 124 w 132"/>
              <a:gd name="T71" fmla="*/ 5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2" h="77">
                <a:moveTo>
                  <a:pt x="38" y="77"/>
                </a:moveTo>
                <a:cubicBezTo>
                  <a:pt x="39" y="75"/>
                  <a:pt x="39" y="75"/>
                  <a:pt x="39" y="75"/>
                </a:cubicBezTo>
                <a:cubicBezTo>
                  <a:pt x="13" y="75"/>
                  <a:pt x="13" y="75"/>
                  <a:pt x="13" y="75"/>
                </a:cubicBezTo>
                <a:cubicBezTo>
                  <a:pt x="12" y="77"/>
                  <a:pt x="12" y="77"/>
                  <a:pt x="12" y="7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4"/>
                  <a:pt x="0" y="74"/>
                  <a:pt x="0" y="74"/>
                </a:cubicBezTo>
                <a:cubicBezTo>
                  <a:pt x="13" y="61"/>
                  <a:pt x="13" y="61"/>
                  <a:pt x="13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1" y="65"/>
                  <a:pt x="21" y="65"/>
                  <a:pt x="21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7" y="62"/>
                  <a:pt x="47" y="62"/>
                  <a:pt x="47" y="62"/>
                </a:cubicBezTo>
                <a:cubicBezTo>
                  <a:pt x="56" y="62"/>
                  <a:pt x="56" y="62"/>
                  <a:pt x="56" y="62"/>
                </a:cubicBezTo>
                <a:cubicBezTo>
                  <a:pt x="132" y="62"/>
                  <a:pt x="132" y="62"/>
                  <a:pt x="132" y="62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54" y="67"/>
                  <a:pt x="54" y="67"/>
                  <a:pt x="54" y="67"/>
                </a:cubicBezTo>
                <a:cubicBezTo>
                  <a:pt x="51" y="77"/>
                  <a:pt x="51" y="77"/>
                  <a:pt x="51" y="77"/>
                </a:cubicBezTo>
                <a:cubicBezTo>
                  <a:pt x="38" y="77"/>
                  <a:pt x="38" y="77"/>
                  <a:pt x="38" y="77"/>
                </a:cubicBezTo>
                <a:close/>
                <a:moveTo>
                  <a:pt x="41" y="71"/>
                </a:moveTo>
                <a:cubicBezTo>
                  <a:pt x="43" y="69"/>
                  <a:pt x="43" y="69"/>
                  <a:pt x="43" y="69"/>
                </a:cubicBezTo>
                <a:cubicBezTo>
                  <a:pt x="18" y="69"/>
                  <a:pt x="18" y="69"/>
                  <a:pt x="18" y="69"/>
                </a:cubicBezTo>
                <a:cubicBezTo>
                  <a:pt x="16" y="71"/>
                  <a:pt x="16" y="71"/>
                  <a:pt x="16" y="71"/>
                </a:cubicBezTo>
                <a:cubicBezTo>
                  <a:pt x="41" y="71"/>
                  <a:pt x="41" y="71"/>
                  <a:pt x="41" y="71"/>
                </a:cubicBezTo>
                <a:close/>
                <a:moveTo>
                  <a:pt x="54" y="0"/>
                </a:moveTo>
                <a:cubicBezTo>
                  <a:pt x="75" y="12"/>
                  <a:pt x="75" y="12"/>
                  <a:pt x="75" y="12"/>
                </a:cubicBezTo>
                <a:cubicBezTo>
                  <a:pt x="78" y="18"/>
                  <a:pt x="78" y="18"/>
                  <a:pt x="78" y="18"/>
                </a:cubicBezTo>
                <a:cubicBezTo>
                  <a:pt x="78" y="58"/>
                  <a:pt x="78" y="58"/>
                  <a:pt x="78" y="58"/>
                </a:cubicBezTo>
                <a:cubicBezTo>
                  <a:pt x="62" y="58"/>
                  <a:pt x="62" y="58"/>
                  <a:pt x="62" y="58"/>
                </a:cubicBezTo>
                <a:cubicBezTo>
                  <a:pt x="52" y="58"/>
                  <a:pt x="15" y="58"/>
                  <a:pt x="7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37"/>
                  <a:pt x="4" y="45"/>
                  <a:pt x="4" y="12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11" y="2"/>
                  <a:pt x="11" y="2"/>
                  <a:pt x="11" y="2"/>
                </a:cubicBezTo>
                <a:cubicBezTo>
                  <a:pt x="12" y="0"/>
                  <a:pt x="12" y="0"/>
                  <a:pt x="1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4" y="0"/>
                  <a:pt x="54" y="0"/>
                </a:cubicBezTo>
                <a:close/>
                <a:moveTo>
                  <a:pt x="14" y="39"/>
                </a:moveTo>
                <a:cubicBezTo>
                  <a:pt x="12" y="39"/>
                  <a:pt x="10" y="41"/>
                  <a:pt x="10" y="44"/>
                </a:cubicBezTo>
                <a:cubicBezTo>
                  <a:pt x="10" y="46"/>
                  <a:pt x="12" y="49"/>
                  <a:pt x="14" y="49"/>
                </a:cubicBezTo>
                <a:cubicBezTo>
                  <a:pt x="17" y="49"/>
                  <a:pt x="19" y="46"/>
                  <a:pt x="19" y="44"/>
                </a:cubicBezTo>
                <a:cubicBezTo>
                  <a:pt x="19" y="41"/>
                  <a:pt x="17" y="39"/>
                  <a:pt x="14" y="39"/>
                </a:cubicBezTo>
                <a:close/>
                <a:moveTo>
                  <a:pt x="51" y="39"/>
                </a:moveTo>
                <a:cubicBezTo>
                  <a:pt x="48" y="39"/>
                  <a:pt x="46" y="41"/>
                  <a:pt x="46" y="44"/>
                </a:cubicBezTo>
                <a:cubicBezTo>
                  <a:pt x="46" y="46"/>
                  <a:pt x="48" y="49"/>
                  <a:pt x="51" y="49"/>
                </a:cubicBezTo>
                <a:cubicBezTo>
                  <a:pt x="53" y="49"/>
                  <a:pt x="55" y="46"/>
                  <a:pt x="55" y="44"/>
                </a:cubicBezTo>
                <a:cubicBezTo>
                  <a:pt x="55" y="41"/>
                  <a:pt x="53" y="39"/>
                  <a:pt x="51" y="39"/>
                </a:cubicBezTo>
                <a:close/>
                <a:moveTo>
                  <a:pt x="11" y="32"/>
                </a:moveTo>
                <a:cubicBezTo>
                  <a:pt x="55" y="32"/>
                  <a:pt x="55" y="32"/>
                  <a:pt x="55" y="32"/>
                </a:cubicBezTo>
                <a:cubicBezTo>
                  <a:pt x="55" y="13"/>
                  <a:pt x="55" y="13"/>
                  <a:pt x="55" y="13"/>
                </a:cubicBezTo>
                <a:cubicBezTo>
                  <a:pt x="51" y="7"/>
                  <a:pt x="51" y="7"/>
                  <a:pt x="51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32"/>
                  <a:pt x="11" y="32"/>
                  <a:pt x="11" y="32"/>
                </a:cubicBezTo>
                <a:close/>
                <a:moveTo>
                  <a:pt x="81" y="15"/>
                </a:moveTo>
                <a:cubicBezTo>
                  <a:pt x="102" y="27"/>
                  <a:pt x="102" y="27"/>
                  <a:pt x="102" y="27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17"/>
                  <a:pt x="82" y="17"/>
                  <a:pt x="82" y="17"/>
                </a:cubicBezTo>
                <a:cubicBezTo>
                  <a:pt x="82" y="17"/>
                  <a:pt x="82" y="17"/>
                  <a:pt x="82" y="17"/>
                </a:cubicBezTo>
                <a:cubicBezTo>
                  <a:pt x="81" y="15"/>
                  <a:pt x="81" y="15"/>
                  <a:pt x="81" y="15"/>
                </a:cubicBezTo>
                <a:close/>
                <a:moveTo>
                  <a:pt x="106" y="29"/>
                </a:moveTo>
                <a:cubicBezTo>
                  <a:pt x="120" y="37"/>
                  <a:pt x="120" y="37"/>
                  <a:pt x="120" y="37"/>
                </a:cubicBezTo>
                <a:cubicBezTo>
                  <a:pt x="120" y="58"/>
                  <a:pt x="120" y="58"/>
                  <a:pt x="120" y="58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6" y="29"/>
                  <a:pt x="106" y="29"/>
                  <a:pt x="106" y="29"/>
                </a:cubicBezTo>
                <a:close/>
                <a:moveTo>
                  <a:pt x="124" y="39"/>
                </a:moveTo>
                <a:cubicBezTo>
                  <a:pt x="128" y="42"/>
                  <a:pt x="128" y="42"/>
                  <a:pt x="128" y="42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4" y="58"/>
                  <a:pt x="124" y="58"/>
                  <a:pt x="124" y="58"/>
                </a:cubicBezTo>
                <a:lnTo>
                  <a:pt x="124" y="39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84" name="组合 1883"/>
          <p:cNvGrpSpPr>
            <a:grpSpLocks noChangeAspect="1"/>
          </p:cNvGrpSpPr>
          <p:nvPr/>
        </p:nvGrpSpPr>
        <p:grpSpPr>
          <a:xfrm>
            <a:off x="10812683" y="2077697"/>
            <a:ext cx="540000" cy="506394"/>
            <a:chOff x="8480426" y="3744913"/>
            <a:chExt cx="1096962" cy="1028700"/>
          </a:xfrm>
        </p:grpSpPr>
        <p:sp>
          <p:nvSpPr>
            <p:cNvPr id="1885" name="Freeform 58"/>
            <p:cNvSpPr/>
            <p:nvPr/>
          </p:nvSpPr>
          <p:spPr bwMode="auto">
            <a:xfrm>
              <a:off x="8604251" y="3744913"/>
              <a:ext cx="763588" cy="322263"/>
            </a:xfrm>
            <a:custGeom>
              <a:avLst/>
              <a:gdLst>
                <a:gd name="T0" fmla="*/ 0 w 203"/>
                <a:gd name="T1" fmla="*/ 86 h 86"/>
                <a:gd name="T2" fmla="*/ 25 w 203"/>
                <a:gd name="T3" fmla="*/ 66 h 86"/>
                <a:gd name="T4" fmla="*/ 40 w 203"/>
                <a:gd name="T5" fmla="*/ 59 h 86"/>
                <a:gd name="T6" fmla="*/ 90 w 203"/>
                <a:gd name="T7" fmla="*/ 29 h 86"/>
                <a:gd name="T8" fmla="*/ 115 w 203"/>
                <a:gd name="T9" fmla="*/ 16 h 86"/>
                <a:gd name="T10" fmla="*/ 130 w 203"/>
                <a:gd name="T11" fmla="*/ 15 h 86"/>
                <a:gd name="T12" fmla="*/ 155 w 203"/>
                <a:gd name="T13" fmla="*/ 14 h 86"/>
                <a:gd name="T14" fmla="*/ 196 w 203"/>
                <a:gd name="T15" fmla="*/ 22 h 86"/>
                <a:gd name="T16" fmla="*/ 192 w 203"/>
                <a:gd name="T17" fmla="*/ 33 h 86"/>
                <a:gd name="T18" fmla="*/ 152 w 203"/>
                <a:gd name="T19" fmla="*/ 54 h 86"/>
                <a:gd name="T20" fmla="*/ 130 w 203"/>
                <a:gd name="T21" fmla="*/ 72 h 86"/>
                <a:gd name="T22" fmla="*/ 124 w 203"/>
                <a:gd name="T23" fmla="*/ 86 h 86"/>
                <a:gd name="T24" fmla="*/ 0 w 203"/>
                <a:gd name="T2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86">
                  <a:moveTo>
                    <a:pt x="0" y="86"/>
                  </a:moveTo>
                  <a:cubicBezTo>
                    <a:pt x="1" y="73"/>
                    <a:pt x="12" y="62"/>
                    <a:pt x="25" y="66"/>
                  </a:cubicBezTo>
                  <a:cubicBezTo>
                    <a:pt x="25" y="59"/>
                    <a:pt x="35" y="55"/>
                    <a:pt x="40" y="59"/>
                  </a:cubicBezTo>
                  <a:cubicBezTo>
                    <a:pt x="42" y="27"/>
                    <a:pt x="72" y="16"/>
                    <a:pt x="90" y="29"/>
                  </a:cubicBezTo>
                  <a:cubicBezTo>
                    <a:pt x="91" y="15"/>
                    <a:pt x="108" y="9"/>
                    <a:pt x="115" y="16"/>
                  </a:cubicBezTo>
                  <a:cubicBezTo>
                    <a:pt x="116" y="9"/>
                    <a:pt x="127" y="9"/>
                    <a:pt x="130" y="15"/>
                  </a:cubicBezTo>
                  <a:cubicBezTo>
                    <a:pt x="136" y="0"/>
                    <a:pt x="154" y="5"/>
                    <a:pt x="155" y="14"/>
                  </a:cubicBezTo>
                  <a:cubicBezTo>
                    <a:pt x="161" y="1"/>
                    <a:pt x="192" y="3"/>
                    <a:pt x="196" y="22"/>
                  </a:cubicBezTo>
                  <a:cubicBezTo>
                    <a:pt x="203" y="24"/>
                    <a:pt x="198" y="35"/>
                    <a:pt x="192" y="33"/>
                  </a:cubicBezTo>
                  <a:cubicBezTo>
                    <a:pt x="194" y="51"/>
                    <a:pt x="174" y="65"/>
                    <a:pt x="152" y="54"/>
                  </a:cubicBezTo>
                  <a:cubicBezTo>
                    <a:pt x="157" y="64"/>
                    <a:pt x="145" y="78"/>
                    <a:pt x="130" y="72"/>
                  </a:cubicBezTo>
                  <a:cubicBezTo>
                    <a:pt x="134" y="77"/>
                    <a:pt x="132" y="86"/>
                    <a:pt x="124" y="86"/>
                  </a:cubicBezTo>
                  <a:lnTo>
                    <a:pt x="0" y="86"/>
                  </a:lnTo>
                  <a:close/>
                </a:path>
              </a:pathLst>
            </a:custGeom>
            <a:solidFill>
              <a:srgbClr val="B9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6" name="Freeform 59"/>
            <p:cNvSpPr/>
            <p:nvPr/>
          </p:nvSpPr>
          <p:spPr bwMode="auto">
            <a:xfrm>
              <a:off x="8480426" y="4052888"/>
              <a:ext cx="717550" cy="720725"/>
            </a:xfrm>
            <a:custGeom>
              <a:avLst/>
              <a:gdLst>
                <a:gd name="T0" fmla="*/ 149 w 191"/>
                <a:gd name="T1" fmla="*/ 53 h 192"/>
                <a:gd name="T2" fmla="*/ 149 w 191"/>
                <a:gd name="T3" fmla="*/ 21 h 192"/>
                <a:gd name="T4" fmla="*/ 157 w 191"/>
                <a:gd name="T5" fmla="*/ 4 h 192"/>
                <a:gd name="T6" fmla="*/ 95 w 191"/>
                <a:gd name="T7" fmla="*/ 0 h 192"/>
                <a:gd name="T8" fmla="*/ 33 w 191"/>
                <a:gd name="T9" fmla="*/ 4 h 192"/>
                <a:gd name="T10" fmla="*/ 41 w 191"/>
                <a:gd name="T11" fmla="*/ 21 h 192"/>
                <a:gd name="T12" fmla="*/ 41 w 191"/>
                <a:gd name="T13" fmla="*/ 53 h 192"/>
                <a:gd name="T14" fmla="*/ 0 w 191"/>
                <a:gd name="T15" fmla="*/ 192 h 192"/>
                <a:gd name="T16" fmla="*/ 95 w 191"/>
                <a:gd name="T17" fmla="*/ 192 h 192"/>
                <a:gd name="T18" fmla="*/ 191 w 191"/>
                <a:gd name="T19" fmla="*/ 192 h 192"/>
                <a:gd name="T20" fmla="*/ 149 w 191"/>
                <a:gd name="T21" fmla="*/ 5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92">
                  <a:moveTo>
                    <a:pt x="149" y="53"/>
                  </a:moveTo>
                  <a:cubicBezTo>
                    <a:pt x="149" y="21"/>
                    <a:pt x="149" y="21"/>
                    <a:pt x="149" y="21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7" y="4"/>
                    <a:pt x="134" y="0"/>
                    <a:pt x="95" y="0"/>
                  </a:cubicBezTo>
                  <a:cubicBezTo>
                    <a:pt x="56" y="0"/>
                    <a:pt x="33" y="4"/>
                    <a:pt x="33" y="4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95" y="192"/>
                    <a:pt x="95" y="192"/>
                    <a:pt x="95" y="192"/>
                  </a:cubicBezTo>
                  <a:cubicBezTo>
                    <a:pt x="191" y="192"/>
                    <a:pt x="191" y="192"/>
                    <a:pt x="191" y="192"/>
                  </a:cubicBezTo>
                  <a:lnTo>
                    <a:pt x="149" y="53"/>
                  </a:lnTo>
                  <a:close/>
                </a:path>
              </a:pathLst>
            </a:custGeom>
            <a:solidFill>
              <a:srgbClr val="0FA6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7" name="Rectangle 60"/>
            <p:cNvSpPr>
              <a:spLocks noChangeArrowheads="1"/>
            </p:cNvSpPr>
            <p:nvPr/>
          </p:nvSpPr>
          <p:spPr bwMode="auto">
            <a:xfrm>
              <a:off x="8634413" y="4132263"/>
              <a:ext cx="406400" cy="119063"/>
            </a:xfrm>
            <a:prstGeom prst="rect">
              <a:avLst/>
            </a:prstGeom>
            <a:solidFill>
              <a:srgbClr val="FA7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8" name="Freeform 61"/>
            <p:cNvSpPr/>
            <p:nvPr/>
          </p:nvSpPr>
          <p:spPr bwMode="auto">
            <a:xfrm>
              <a:off x="9018588" y="4379913"/>
              <a:ext cx="187325" cy="107950"/>
            </a:xfrm>
            <a:custGeom>
              <a:avLst/>
              <a:gdLst>
                <a:gd name="T0" fmla="*/ 118 w 118"/>
                <a:gd name="T1" fmla="*/ 68 h 68"/>
                <a:gd name="T2" fmla="*/ 0 w 118"/>
                <a:gd name="T3" fmla="*/ 68 h 68"/>
                <a:gd name="T4" fmla="*/ 0 w 118"/>
                <a:gd name="T5" fmla="*/ 0 h 68"/>
                <a:gd name="T6" fmla="*/ 118 w 118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68">
                  <a:moveTo>
                    <a:pt x="11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118" y="68"/>
                  </a:lnTo>
                  <a:close/>
                </a:path>
              </a:pathLst>
            </a:custGeom>
            <a:solidFill>
              <a:srgbClr val="525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9" name="Freeform 62"/>
            <p:cNvSpPr/>
            <p:nvPr/>
          </p:nvSpPr>
          <p:spPr bwMode="auto">
            <a:xfrm>
              <a:off x="9018588" y="4352925"/>
              <a:ext cx="187325" cy="134938"/>
            </a:xfrm>
            <a:custGeom>
              <a:avLst/>
              <a:gdLst>
                <a:gd name="T0" fmla="*/ 118 w 118"/>
                <a:gd name="T1" fmla="*/ 85 h 85"/>
                <a:gd name="T2" fmla="*/ 0 w 118"/>
                <a:gd name="T3" fmla="*/ 17 h 85"/>
                <a:gd name="T4" fmla="*/ 0 w 118"/>
                <a:gd name="T5" fmla="*/ 0 h 85"/>
                <a:gd name="T6" fmla="*/ 118 w 118"/>
                <a:gd name="T7" fmla="*/ 69 h 85"/>
                <a:gd name="T8" fmla="*/ 118 w 118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85">
                  <a:moveTo>
                    <a:pt x="118" y="8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18" y="69"/>
                  </a:lnTo>
                  <a:lnTo>
                    <a:pt x="118" y="85"/>
                  </a:lnTo>
                  <a:close/>
                </a:path>
              </a:pathLst>
            </a:custGeom>
            <a:solidFill>
              <a:srgbClr val="2E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0" name="Freeform 63"/>
            <p:cNvSpPr/>
            <p:nvPr/>
          </p:nvSpPr>
          <p:spPr bwMode="auto">
            <a:xfrm>
              <a:off x="9205913" y="4379913"/>
              <a:ext cx="184150" cy="107950"/>
            </a:xfrm>
            <a:custGeom>
              <a:avLst/>
              <a:gdLst>
                <a:gd name="T0" fmla="*/ 116 w 116"/>
                <a:gd name="T1" fmla="*/ 68 h 68"/>
                <a:gd name="T2" fmla="*/ 0 w 116"/>
                <a:gd name="T3" fmla="*/ 68 h 68"/>
                <a:gd name="T4" fmla="*/ 0 w 116"/>
                <a:gd name="T5" fmla="*/ 0 h 68"/>
                <a:gd name="T6" fmla="*/ 116 w 11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68">
                  <a:moveTo>
                    <a:pt x="116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116" y="68"/>
                  </a:lnTo>
                  <a:close/>
                </a:path>
              </a:pathLst>
            </a:custGeom>
            <a:solidFill>
              <a:srgbClr val="525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1" name="Freeform 64"/>
            <p:cNvSpPr/>
            <p:nvPr/>
          </p:nvSpPr>
          <p:spPr bwMode="auto">
            <a:xfrm>
              <a:off x="9205913" y="4352925"/>
              <a:ext cx="184150" cy="134938"/>
            </a:xfrm>
            <a:custGeom>
              <a:avLst/>
              <a:gdLst>
                <a:gd name="T0" fmla="*/ 116 w 116"/>
                <a:gd name="T1" fmla="*/ 85 h 85"/>
                <a:gd name="T2" fmla="*/ 0 w 116"/>
                <a:gd name="T3" fmla="*/ 17 h 85"/>
                <a:gd name="T4" fmla="*/ 0 w 116"/>
                <a:gd name="T5" fmla="*/ 0 h 85"/>
                <a:gd name="T6" fmla="*/ 116 w 116"/>
                <a:gd name="T7" fmla="*/ 69 h 85"/>
                <a:gd name="T8" fmla="*/ 116 w 11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85">
                  <a:moveTo>
                    <a:pt x="116" y="8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16" y="69"/>
                  </a:lnTo>
                  <a:lnTo>
                    <a:pt x="116" y="85"/>
                  </a:lnTo>
                  <a:close/>
                </a:path>
              </a:pathLst>
            </a:custGeom>
            <a:solidFill>
              <a:srgbClr val="2E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2" name="Freeform 65"/>
            <p:cNvSpPr/>
            <p:nvPr/>
          </p:nvSpPr>
          <p:spPr bwMode="auto">
            <a:xfrm>
              <a:off x="9390063" y="4379913"/>
              <a:ext cx="187325" cy="107950"/>
            </a:xfrm>
            <a:custGeom>
              <a:avLst/>
              <a:gdLst>
                <a:gd name="T0" fmla="*/ 118 w 118"/>
                <a:gd name="T1" fmla="*/ 68 h 68"/>
                <a:gd name="T2" fmla="*/ 0 w 118"/>
                <a:gd name="T3" fmla="*/ 68 h 68"/>
                <a:gd name="T4" fmla="*/ 0 w 118"/>
                <a:gd name="T5" fmla="*/ 0 h 68"/>
                <a:gd name="T6" fmla="*/ 118 w 118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68">
                  <a:moveTo>
                    <a:pt x="118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118" y="68"/>
                  </a:lnTo>
                  <a:close/>
                </a:path>
              </a:pathLst>
            </a:custGeom>
            <a:solidFill>
              <a:srgbClr val="525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3" name="Freeform 66"/>
            <p:cNvSpPr/>
            <p:nvPr/>
          </p:nvSpPr>
          <p:spPr bwMode="auto">
            <a:xfrm>
              <a:off x="9390063" y="4352925"/>
              <a:ext cx="187325" cy="134938"/>
            </a:xfrm>
            <a:custGeom>
              <a:avLst/>
              <a:gdLst>
                <a:gd name="T0" fmla="*/ 118 w 118"/>
                <a:gd name="T1" fmla="*/ 85 h 85"/>
                <a:gd name="T2" fmla="*/ 0 w 118"/>
                <a:gd name="T3" fmla="*/ 17 h 85"/>
                <a:gd name="T4" fmla="*/ 0 w 118"/>
                <a:gd name="T5" fmla="*/ 0 h 85"/>
                <a:gd name="T6" fmla="*/ 118 w 118"/>
                <a:gd name="T7" fmla="*/ 69 h 85"/>
                <a:gd name="T8" fmla="*/ 118 w 118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85">
                  <a:moveTo>
                    <a:pt x="118" y="8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18" y="69"/>
                  </a:lnTo>
                  <a:lnTo>
                    <a:pt x="118" y="85"/>
                  </a:lnTo>
                  <a:close/>
                </a:path>
              </a:pathLst>
            </a:custGeom>
            <a:solidFill>
              <a:srgbClr val="2E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4" name="Rectangle 67"/>
            <p:cNvSpPr>
              <a:spLocks noChangeArrowheads="1"/>
            </p:cNvSpPr>
            <p:nvPr/>
          </p:nvSpPr>
          <p:spPr bwMode="auto">
            <a:xfrm>
              <a:off x="9018588" y="4487863"/>
              <a:ext cx="558800" cy="285750"/>
            </a:xfrm>
            <a:prstGeom prst="rect">
              <a:avLst/>
            </a:prstGeom>
            <a:solidFill>
              <a:srgbClr val="FFB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5" name="Rectangle 68"/>
            <p:cNvSpPr>
              <a:spLocks noChangeArrowheads="1"/>
            </p:cNvSpPr>
            <p:nvPr/>
          </p:nvSpPr>
          <p:spPr bwMode="auto">
            <a:xfrm>
              <a:off x="9063038" y="4541838"/>
              <a:ext cx="52388" cy="112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6" name="Rectangle 69"/>
            <p:cNvSpPr>
              <a:spLocks noChangeArrowheads="1"/>
            </p:cNvSpPr>
            <p:nvPr/>
          </p:nvSpPr>
          <p:spPr bwMode="auto">
            <a:xfrm>
              <a:off x="9167813" y="4541838"/>
              <a:ext cx="57150" cy="112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7" name="Rectangle 70"/>
            <p:cNvSpPr>
              <a:spLocks noChangeArrowheads="1"/>
            </p:cNvSpPr>
            <p:nvPr/>
          </p:nvSpPr>
          <p:spPr bwMode="auto">
            <a:xfrm>
              <a:off x="9277351" y="4541838"/>
              <a:ext cx="52388" cy="112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8" name="Rectangle 71"/>
            <p:cNvSpPr>
              <a:spLocks noChangeArrowheads="1"/>
            </p:cNvSpPr>
            <p:nvPr/>
          </p:nvSpPr>
          <p:spPr bwMode="auto">
            <a:xfrm>
              <a:off x="9386888" y="4541838"/>
              <a:ext cx="52388" cy="112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9" name="Rectangle 72"/>
            <p:cNvSpPr>
              <a:spLocks noChangeArrowheads="1"/>
            </p:cNvSpPr>
            <p:nvPr/>
          </p:nvSpPr>
          <p:spPr bwMode="auto">
            <a:xfrm>
              <a:off x="9491663" y="4541838"/>
              <a:ext cx="55563" cy="112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00" name="组合 1899"/>
          <p:cNvGrpSpPr>
            <a:grpSpLocks noChangeAspect="1"/>
          </p:cNvGrpSpPr>
          <p:nvPr/>
        </p:nvGrpSpPr>
        <p:grpSpPr>
          <a:xfrm>
            <a:off x="9732563" y="2714170"/>
            <a:ext cx="540000" cy="482240"/>
            <a:chOff x="495237" y="4690979"/>
            <a:chExt cx="1766251" cy="1577316"/>
          </a:xfrm>
        </p:grpSpPr>
        <p:sp>
          <p:nvSpPr>
            <p:cNvPr id="1901" name="Freeform 41"/>
            <p:cNvSpPr>
              <a:spLocks noEditPoints="1"/>
            </p:cNvSpPr>
            <p:nvPr/>
          </p:nvSpPr>
          <p:spPr bwMode="auto">
            <a:xfrm>
              <a:off x="575391" y="4771133"/>
              <a:ext cx="1686097" cy="1497162"/>
            </a:xfrm>
            <a:custGeom>
              <a:avLst/>
              <a:gdLst>
                <a:gd name="T0" fmla="*/ 128 w 249"/>
                <a:gd name="T1" fmla="*/ 199 h 220"/>
                <a:gd name="T2" fmla="*/ 139 w 249"/>
                <a:gd name="T3" fmla="*/ 205 h 220"/>
                <a:gd name="T4" fmla="*/ 128 w 249"/>
                <a:gd name="T5" fmla="*/ 197 h 220"/>
                <a:gd name="T6" fmla="*/ 139 w 249"/>
                <a:gd name="T7" fmla="*/ 187 h 220"/>
                <a:gd name="T8" fmla="*/ 128 w 249"/>
                <a:gd name="T9" fmla="*/ 197 h 220"/>
                <a:gd name="T10" fmla="*/ 128 w 249"/>
                <a:gd name="T11" fmla="*/ 175 h 220"/>
                <a:gd name="T12" fmla="*/ 139 w 249"/>
                <a:gd name="T13" fmla="*/ 185 h 220"/>
                <a:gd name="T14" fmla="*/ 128 w 249"/>
                <a:gd name="T15" fmla="*/ 173 h 220"/>
                <a:gd name="T16" fmla="*/ 139 w 249"/>
                <a:gd name="T17" fmla="*/ 163 h 220"/>
                <a:gd name="T18" fmla="*/ 128 w 249"/>
                <a:gd name="T19" fmla="*/ 173 h 220"/>
                <a:gd name="T20" fmla="*/ 128 w 249"/>
                <a:gd name="T21" fmla="*/ 155 h 220"/>
                <a:gd name="T22" fmla="*/ 128 w 249"/>
                <a:gd name="T23" fmla="*/ 150 h 220"/>
                <a:gd name="T24" fmla="*/ 139 w 249"/>
                <a:gd name="T25" fmla="*/ 153 h 220"/>
                <a:gd name="T26" fmla="*/ 139 w 249"/>
                <a:gd name="T27" fmla="*/ 160 h 220"/>
                <a:gd name="T28" fmla="*/ 128 w 249"/>
                <a:gd name="T29" fmla="*/ 147 h 220"/>
                <a:gd name="T30" fmla="*/ 139 w 249"/>
                <a:gd name="T31" fmla="*/ 137 h 220"/>
                <a:gd name="T32" fmla="*/ 128 w 249"/>
                <a:gd name="T33" fmla="*/ 147 h 220"/>
                <a:gd name="T34" fmla="*/ 128 w 249"/>
                <a:gd name="T35" fmla="*/ 125 h 220"/>
                <a:gd name="T36" fmla="*/ 139 w 249"/>
                <a:gd name="T37" fmla="*/ 135 h 220"/>
                <a:gd name="T38" fmla="*/ 128 w 249"/>
                <a:gd name="T39" fmla="*/ 123 h 220"/>
                <a:gd name="T40" fmla="*/ 139 w 249"/>
                <a:gd name="T41" fmla="*/ 113 h 220"/>
                <a:gd name="T42" fmla="*/ 128 w 249"/>
                <a:gd name="T43" fmla="*/ 123 h 220"/>
                <a:gd name="T44" fmla="*/ 128 w 249"/>
                <a:gd name="T45" fmla="*/ 100 h 220"/>
                <a:gd name="T46" fmla="*/ 139 w 249"/>
                <a:gd name="T47" fmla="*/ 110 h 220"/>
                <a:gd name="T48" fmla="*/ 85 w 249"/>
                <a:gd name="T49" fmla="*/ 205 h 220"/>
                <a:gd name="T50" fmla="*/ 126 w 249"/>
                <a:gd name="T51" fmla="*/ 153 h 220"/>
                <a:gd name="T52" fmla="*/ 126 w 249"/>
                <a:gd name="T53" fmla="*/ 205 h 220"/>
                <a:gd name="T54" fmla="*/ 128 w 249"/>
                <a:gd name="T55" fmla="*/ 98 h 220"/>
                <a:gd name="T56" fmla="*/ 138 w 249"/>
                <a:gd name="T57" fmla="*/ 88 h 220"/>
                <a:gd name="T58" fmla="*/ 128 w 249"/>
                <a:gd name="T59" fmla="*/ 98 h 220"/>
                <a:gd name="T60" fmla="*/ 129 w 249"/>
                <a:gd name="T61" fmla="*/ 83 h 220"/>
                <a:gd name="T62" fmla="*/ 138 w 249"/>
                <a:gd name="T63" fmla="*/ 86 h 220"/>
                <a:gd name="T64" fmla="*/ 44 w 249"/>
                <a:gd name="T65" fmla="*/ 164 h 220"/>
                <a:gd name="T66" fmla="*/ 32 w 249"/>
                <a:gd name="T67" fmla="*/ 144 h 220"/>
                <a:gd name="T68" fmla="*/ 32 w 249"/>
                <a:gd name="T69" fmla="*/ 83 h 220"/>
                <a:gd name="T70" fmla="*/ 130 w 249"/>
                <a:gd name="T71" fmla="*/ 66 h 220"/>
                <a:gd name="T72" fmla="*/ 123 w 249"/>
                <a:gd name="T73" fmla="*/ 77 h 220"/>
                <a:gd name="T74" fmla="*/ 74 w 249"/>
                <a:gd name="T75" fmla="*/ 205 h 220"/>
                <a:gd name="T76" fmla="*/ 49 w 249"/>
                <a:gd name="T77" fmla="*/ 168 h 220"/>
                <a:gd name="T78" fmla="*/ 44 w 249"/>
                <a:gd name="T79" fmla="*/ 164 h 220"/>
                <a:gd name="T80" fmla="*/ 148 w 249"/>
                <a:gd name="T81" fmla="*/ 69 h 220"/>
                <a:gd name="T82" fmla="*/ 138 w 249"/>
                <a:gd name="T83" fmla="*/ 59 h 220"/>
                <a:gd name="T84" fmla="*/ 201 w 249"/>
                <a:gd name="T85" fmla="*/ 45 h 220"/>
                <a:gd name="T86" fmla="*/ 222 w 249"/>
                <a:gd name="T87" fmla="*/ 96 h 220"/>
                <a:gd name="T88" fmla="*/ 224 w 249"/>
                <a:gd name="T89" fmla="*/ 111 h 220"/>
                <a:gd name="T90" fmla="*/ 141 w 249"/>
                <a:gd name="T91" fmla="*/ 205 h 220"/>
                <a:gd name="T92" fmla="*/ 141 w 249"/>
                <a:gd name="T93" fmla="*/ 153 h 220"/>
                <a:gd name="T94" fmla="*/ 148 w 249"/>
                <a:gd name="T95" fmla="*/ 205 h 220"/>
                <a:gd name="T96" fmla="*/ 148 w 249"/>
                <a:gd name="T97" fmla="*/ 77 h 220"/>
                <a:gd name="T98" fmla="*/ 202 w 249"/>
                <a:gd name="T99" fmla="*/ 0 h 220"/>
                <a:gd name="T100" fmla="*/ 189 w 249"/>
                <a:gd name="T101" fmla="*/ 11 h 220"/>
                <a:gd name="T102" fmla="*/ 27 w 249"/>
                <a:gd name="T103" fmla="*/ 65 h 220"/>
                <a:gd name="T104" fmla="*/ 22 w 249"/>
                <a:gd name="T105" fmla="*/ 74 h 220"/>
                <a:gd name="T106" fmla="*/ 29 w 249"/>
                <a:gd name="T107" fmla="*/ 84 h 220"/>
                <a:gd name="T108" fmla="*/ 29 w 249"/>
                <a:gd name="T109" fmla="*/ 144 h 220"/>
                <a:gd name="T110" fmla="*/ 17 w 249"/>
                <a:gd name="T111" fmla="*/ 164 h 220"/>
                <a:gd name="T112" fmla="*/ 12 w 249"/>
                <a:gd name="T113" fmla="*/ 168 h 220"/>
                <a:gd name="T114" fmla="*/ 0 w 249"/>
                <a:gd name="T115" fmla="*/ 205 h 220"/>
                <a:gd name="T116" fmla="*/ 249 w 249"/>
                <a:gd name="T117" fmla="*/ 220 h 220"/>
                <a:gd name="T118" fmla="*/ 226 w 249"/>
                <a:gd name="T119" fmla="*/ 205 h 220"/>
                <a:gd name="T120" fmla="*/ 227 w 249"/>
                <a:gd name="T121" fmla="*/ 111 h 220"/>
                <a:gd name="T122" fmla="*/ 229 w 249"/>
                <a:gd name="T123" fmla="*/ 94 h 220"/>
                <a:gd name="T124" fmla="*/ 217 w 249"/>
                <a:gd name="T125" fmla="*/ 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" h="220">
                  <a:moveTo>
                    <a:pt x="128" y="205"/>
                  </a:moveTo>
                  <a:cubicBezTo>
                    <a:pt x="128" y="199"/>
                    <a:pt x="128" y="199"/>
                    <a:pt x="128" y="199"/>
                  </a:cubicBezTo>
                  <a:cubicBezTo>
                    <a:pt x="139" y="199"/>
                    <a:pt x="139" y="199"/>
                    <a:pt x="139" y="199"/>
                  </a:cubicBezTo>
                  <a:cubicBezTo>
                    <a:pt x="139" y="205"/>
                    <a:pt x="139" y="205"/>
                    <a:pt x="139" y="205"/>
                  </a:cubicBezTo>
                  <a:cubicBezTo>
                    <a:pt x="128" y="205"/>
                    <a:pt x="128" y="205"/>
                    <a:pt x="128" y="205"/>
                  </a:cubicBezTo>
                  <a:moveTo>
                    <a:pt x="128" y="197"/>
                  </a:moveTo>
                  <a:cubicBezTo>
                    <a:pt x="128" y="187"/>
                    <a:pt x="128" y="187"/>
                    <a:pt x="128" y="187"/>
                  </a:cubicBezTo>
                  <a:cubicBezTo>
                    <a:pt x="139" y="187"/>
                    <a:pt x="139" y="187"/>
                    <a:pt x="139" y="187"/>
                  </a:cubicBezTo>
                  <a:cubicBezTo>
                    <a:pt x="139" y="197"/>
                    <a:pt x="139" y="197"/>
                    <a:pt x="139" y="197"/>
                  </a:cubicBezTo>
                  <a:cubicBezTo>
                    <a:pt x="128" y="197"/>
                    <a:pt x="128" y="197"/>
                    <a:pt x="128" y="197"/>
                  </a:cubicBezTo>
                  <a:moveTo>
                    <a:pt x="128" y="185"/>
                  </a:moveTo>
                  <a:cubicBezTo>
                    <a:pt x="128" y="175"/>
                    <a:pt x="128" y="175"/>
                    <a:pt x="128" y="175"/>
                  </a:cubicBezTo>
                  <a:cubicBezTo>
                    <a:pt x="139" y="175"/>
                    <a:pt x="139" y="175"/>
                    <a:pt x="139" y="175"/>
                  </a:cubicBezTo>
                  <a:cubicBezTo>
                    <a:pt x="139" y="185"/>
                    <a:pt x="139" y="185"/>
                    <a:pt x="139" y="185"/>
                  </a:cubicBezTo>
                  <a:cubicBezTo>
                    <a:pt x="128" y="185"/>
                    <a:pt x="128" y="185"/>
                    <a:pt x="128" y="185"/>
                  </a:cubicBezTo>
                  <a:moveTo>
                    <a:pt x="128" y="173"/>
                  </a:moveTo>
                  <a:cubicBezTo>
                    <a:pt x="128" y="163"/>
                    <a:pt x="128" y="163"/>
                    <a:pt x="128" y="163"/>
                  </a:cubicBezTo>
                  <a:cubicBezTo>
                    <a:pt x="139" y="163"/>
                    <a:pt x="139" y="163"/>
                    <a:pt x="139" y="163"/>
                  </a:cubicBezTo>
                  <a:cubicBezTo>
                    <a:pt x="139" y="173"/>
                    <a:pt x="139" y="173"/>
                    <a:pt x="139" y="173"/>
                  </a:cubicBezTo>
                  <a:cubicBezTo>
                    <a:pt x="128" y="173"/>
                    <a:pt x="128" y="173"/>
                    <a:pt x="128" y="173"/>
                  </a:cubicBezTo>
                  <a:moveTo>
                    <a:pt x="128" y="160"/>
                  </a:moveTo>
                  <a:cubicBezTo>
                    <a:pt x="128" y="155"/>
                    <a:pt x="128" y="155"/>
                    <a:pt x="128" y="155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128" y="150"/>
                    <a:pt x="128" y="150"/>
                    <a:pt x="128" y="150"/>
                  </a:cubicBezTo>
                  <a:cubicBezTo>
                    <a:pt x="139" y="150"/>
                    <a:pt x="139" y="150"/>
                    <a:pt x="139" y="150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5"/>
                    <a:pt x="139" y="155"/>
                    <a:pt x="139" y="155"/>
                  </a:cubicBezTo>
                  <a:cubicBezTo>
                    <a:pt x="139" y="160"/>
                    <a:pt x="139" y="160"/>
                    <a:pt x="139" y="160"/>
                  </a:cubicBezTo>
                  <a:cubicBezTo>
                    <a:pt x="128" y="160"/>
                    <a:pt x="128" y="160"/>
                    <a:pt x="128" y="160"/>
                  </a:cubicBezTo>
                  <a:moveTo>
                    <a:pt x="128" y="147"/>
                  </a:moveTo>
                  <a:cubicBezTo>
                    <a:pt x="128" y="137"/>
                    <a:pt x="128" y="137"/>
                    <a:pt x="128" y="137"/>
                  </a:cubicBezTo>
                  <a:cubicBezTo>
                    <a:pt x="139" y="137"/>
                    <a:pt x="139" y="137"/>
                    <a:pt x="139" y="137"/>
                  </a:cubicBezTo>
                  <a:cubicBezTo>
                    <a:pt x="139" y="147"/>
                    <a:pt x="139" y="147"/>
                    <a:pt x="139" y="147"/>
                  </a:cubicBezTo>
                  <a:cubicBezTo>
                    <a:pt x="128" y="147"/>
                    <a:pt x="128" y="147"/>
                    <a:pt x="128" y="147"/>
                  </a:cubicBezTo>
                  <a:moveTo>
                    <a:pt x="128" y="135"/>
                  </a:moveTo>
                  <a:cubicBezTo>
                    <a:pt x="128" y="125"/>
                    <a:pt x="128" y="125"/>
                    <a:pt x="128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35"/>
                    <a:pt x="139" y="135"/>
                    <a:pt x="139" y="135"/>
                  </a:cubicBezTo>
                  <a:cubicBezTo>
                    <a:pt x="128" y="135"/>
                    <a:pt x="128" y="135"/>
                    <a:pt x="128" y="135"/>
                  </a:cubicBezTo>
                  <a:moveTo>
                    <a:pt x="128" y="123"/>
                  </a:moveTo>
                  <a:cubicBezTo>
                    <a:pt x="128" y="113"/>
                    <a:pt x="128" y="113"/>
                    <a:pt x="128" y="113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28" y="123"/>
                    <a:pt x="128" y="123"/>
                    <a:pt x="128" y="123"/>
                  </a:cubicBezTo>
                  <a:moveTo>
                    <a:pt x="128" y="110"/>
                  </a:moveTo>
                  <a:cubicBezTo>
                    <a:pt x="128" y="100"/>
                    <a:pt x="128" y="100"/>
                    <a:pt x="128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28" y="110"/>
                    <a:pt x="128" y="110"/>
                    <a:pt x="128" y="110"/>
                  </a:cubicBezTo>
                  <a:moveTo>
                    <a:pt x="85" y="205"/>
                  </a:moveTo>
                  <a:cubicBezTo>
                    <a:pt x="126" y="91"/>
                    <a:pt x="126" y="91"/>
                    <a:pt x="126" y="91"/>
                  </a:cubicBezTo>
                  <a:cubicBezTo>
                    <a:pt x="126" y="153"/>
                    <a:pt x="126" y="153"/>
                    <a:pt x="126" y="153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205"/>
                    <a:pt x="126" y="205"/>
                    <a:pt x="126" y="205"/>
                  </a:cubicBezTo>
                  <a:cubicBezTo>
                    <a:pt x="85" y="205"/>
                    <a:pt x="85" y="205"/>
                    <a:pt x="85" y="205"/>
                  </a:cubicBezTo>
                  <a:moveTo>
                    <a:pt x="128" y="98"/>
                  </a:moveTo>
                  <a:cubicBezTo>
                    <a:pt x="128" y="88"/>
                    <a:pt x="128" y="88"/>
                    <a:pt x="128" y="88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28" y="98"/>
                    <a:pt x="128" y="98"/>
                    <a:pt x="128" y="98"/>
                  </a:cubicBezTo>
                  <a:moveTo>
                    <a:pt x="128" y="86"/>
                  </a:moveTo>
                  <a:cubicBezTo>
                    <a:pt x="129" y="83"/>
                    <a:pt x="129" y="83"/>
                    <a:pt x="129" y="83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28" y="86"/>
                    <a:pt x="128" y="86"/>
                    <a:pt x="128" y="86"/>
                  </a:cubicBezTo>
                  <a:moveTo>
                    <a:pt x="44" y="164"/>
                  </a:moveTo>
                  <a:cubicBezTo>
                    <a:pt x="45" y="163"/>
                    <a:pt x="45" y="161"/>
                    <a:pt x="45" y="159"/>
                  </a:cubicBezTo>
                  <a:cubicBezTo>
                    <a:pt x="45" y="151"/>
                    <a:pt x="40" y="145"/>
                    <a:pt x="32" y="14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24" y="67"/>
                    <a:pt x="120" y="68"/>
                    <a:pt x="120" y="69"/>
                  </a:cubicBezTo>
                  <a:cubicBezTo>
                    <a:pt x="120" y="72"/>
                    <a:pt x="121" y="75"/>
                    <a:pt x="123" y="77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74" y="205"/>
                    <a:pt x="74" y="205"/>
                    <a:pt x="74" y="205"/>
                  </a:cubicBezTo>
                  <a:cubicBezTo>
                    <a:pt x="57" y="205"/>
                    <a:pt x="57" y="205"/>
                    <a:pt x="57" y="205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49" y="166"/>
                    <a:pt x="47" y="164"/>
                    <a:pt x="44" y="164"/>
                  </a:cubicBezTo>
                  <a:cubicBezTo>
                    <a:pt x="44" y="164"/>
                    <a:pt x="44" y="164"/>
                    <a:pt x="44" y="164"/>
                  </a:cubicBezTo>
                  <a:moveTo>
                    <a:pt x="144" y="77"/>
                  </a:moveTo>
                  <a:cubicBezTo>
                    <a:pt x="147" y="75"/>
                    <a:pt x="148" y="72"/>
                    <a:pt x="148" y="69"/>
                  </a:cubicBezTo>
                  <a:cubicBezTo>
                    <a:pt x="148" y="68"/>
                    <a:pt x="144" y="67"/>
                    <a:pt x="138" y="66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99" y="45"/>
                    <a:pt x="199" y="45"/>
                    <a:pt x="199" y="45"/>
                  </a:cubicBezTo>
                  <a:cubicBezTo>
                    <a:pt x="200" y="45"/>
                    <a:pt x="200" y="45"/>
                    <a:pt x="201" y="45"/>
                  </a:cubicBezTo>
                  <a:cubicBezTo>
                    <a:pt x="211" y="72"/>
                    <a:pt x="221" y="94"/>
                    <a:pt x="221" y="94"/>
                  </a:cubicBezTo>
                  <a:cubicBezTo>
                    <a:pt x="221" y="95"/>
                    <a:pt x="222" y="95"/>
                    <a:pt x="222" y="96"/>
                  </a:cubicBezTo>
                  <a:cubicBezTo>
                    <a:pt x="222" y="111"/>
                    <a:pt x="222" y="111"/>
                    <a:pt x="222" y="111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4" y="205"/>
                    <a:pt x="224" y="205"/>
                    <a:pt x="224" y="205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1" y="155"/>
                    <a:pt x="141" y="155"/>
                    <a:pt x="141" y="155"/>
                  </a:cubicBezTo>
                  <a:cubicBezTo>
                    <a:pt x="141" y="153"/>
                    <a:pt x="141" y="153"/>
                    <a:pt x="141" y="15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59" y="205"/>
                    <a:pt x="159" y="205"/>
                    <a:pt x="159" y="205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4" y="77"/>
                    <a:pt x="144" y="77"/>
                    <a:pt x="144" y="77"/>
                  </a:cubicBezTo>
                  <a:moveTo>
                    <a:pt x="202" y="0"/>
                  </a:moveTo>
                  <a:cubicBezTo>
                    <a:pt x="196" y="0"/>
                    <a:pt x="192" y="2"/>
                    <a:pt x="190" y="4"/>
                  </a:cubicBezTo>
                  <a:cubicBezTo>
                    <a:pt x="189" y="6"/>
                    <a:pt x="188" y="8"/>
                    <a:pt x="189" y="11"/>
                  </a:cubicBezTo>
                  <a:cubicBezTo>
                    <a:pt x="190" y="16"/>
                    <a:pt x="192" y="22"/>
                    <a:pt x="194" y="27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5" y="66"/>
                    <a:pt x="24" y="67"/>
                    <a:pt x="23" y="69"/>
                  </a:cubicBezTo>
                  <a:cubicBezTo>
                    <a:pt x="22" y="70"/>
                    <a:pt x="21" y="73"/>
                    <a:pt x="22" y="74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3" y="81"/>
                    <a:pt x="26" y="83"/>
                    <a:pt x="29" y="84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144"/>
                    <a:pt x="29" y="144"/>
                    <a:pt x="29" y="144"/>
                  </a:cubicBezTo>
                  <a:cubicBezTo>
                    <a:pt x="21" y="145"/>
                    <a:pt x="16" y="151"/>
                    <a:pt x="16" y="159"/>
                  </a:cubicBezTo>
                  <a:cubicBezTo>
                    <a:pt x="16" y="161"/>
                    <a:pt x="16" y="163"/>
                    <a:pt x="17" y="164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4" y="164"/>
                    <a:pt x="12" y="166"/>
                    <a:pt x="12" y="168"/>
                  </a:cubicBezTo>
                  <a:cubicBezTo>
                    <a:pt x="4" y="205"/>
                    <a:pt x="4" y="205"/>
                    <a:pt x="4" y="205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249" y="220"/>
                    <a:pt x="249" y="220"/>
                    <a:pt x="249" y="220"/>
                  </a:cubicBezTo>
                  <a:cubicBezTo>
                    <a:pt x="249" y="205"/>
                    <a:pt x="249" y="205"/>
                    <a:pt x="249" y="205"/>
                  </a:cubicBezTo>
                  <a:cubicBezTo>
                    <a:pt x="226" y="205"/>
                    <a:pt x="226" y="205"/>
                    <a:pt x="226" y="205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96"/>
                    <a:pt x="227" y="96"/>
                    <a:pt x="227" y="96"/>
                  </a:cubicBezTo>
                  <a:cubicBezTo>
                    <a:pt x="228" y="95"/>
                    <a:pt x="229" y="95"/>
                    <a:pt x="229" y="94"/>
                  </a:cubicBezTo>
                  <a:cubicBezTo>
                    <a:pt x="233" y="87"/>
                    <a:pt x="241" y="64"/>
                    <a:pt x="234" y="43"/>
                  </a:cubicBezTo>
                  <a:cubicBezTo>
                    <a:pt x="226" y="17"/>
                    <a:pt x="221" y="5"/>
                    <a:pt x="217" y="3"/>
                  </a:cubicBezTo>
                  <a:cubicBezTo>
                    <a:pt x="215" y="2"/>
                    <a:pt x="207" y="0"/>
                    <a:pt x="202" y="0"/>
                  </a:cubicBezTo>
                </a:path>
              </a:pathLst>
            </a:custGeom>
            <a:solidFill>
              <a:srgbClr val="013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2" name="Rectangle 59"/>
            <p:cNvSpPr>
              <a:spLocks noChangeArrowheads="1"/>
            </p:cNvSpPr>
            <p:nvPr/>
          </p:nvSpPr>
          <p:spPr bwMode="auto">
            <a:xfrm>
              <a:off x="2012439" y="5315035"/>
              <a:ext cx="11451" cy="767188"/>
            </a:xfrm>
            <a:prstGeom prst="rect">
              <a:avLst/>
            </a:prstGeom>
            <a:solidFill>
              <a:srgbClr val="ACB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3" name="Rectangle 60"/>
            <p:cNvSpPr>
              <a:spLocks noChangeArrowheads="1"/>
            </p:cNvSpPr>
            <p:nvPr/>
          </p:nvSpPr>
          <p:spPr bwMode="auto">
            <a:xfrm>
              <a:off x="1998125" y="5315035"/>
              <a:ext cx="34352" cy="128819"/>
            </a:xfrm>
            <a:prstGeom prst="rect">
              <a:avLst/>
            </a:prstGeom>
            <a:solidFill>
              <a:srgbClr val="ACB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4" name="Freeform 61"/>
            <p:cNvSpPr/>
            <p:nvPr/>
          </p:nvSpPr>
          <p:spPr bwMode="auto">
            <a:xfrm>
              <a:off x="635507" y="4874188"/>
              <a:ext cx="1248113" cy="386457"/>
            </a:xfrm>
            <a:custGeom>
              <a:avLst/>
              <a:gdLst>
                <a:gd name="T0" fmla="*/ 9 w 184"/>
                <a:gd name="T1" fmla="*/ 57 h 57"/>
                <a:gd name="T2" fmla="*/ 1 w 184"/>
                <a:gd name="T3" fmla="*/ 51 h 57"/>
                <a:gd name="T4" fmla="*/ 1 w 184"/>
                <a:gd name="T5" fmla="*/ 47 h 57"/>
                <a:gd name="T6" fmla="*/ 2 w 184"/>
                <a:gd name="T7" fmla="*/ 42 h 57"/>
                <a:gd name="T8" fmla="*/ 6 w 184"/>
                <a:gd name="T9" fmla="*/ 38 h 57"/>
                <a:gd name="T10" fmla="*/ 174 w 184"/>
                <a:gd name="T11" fmla="*/ 0 h 57"/>
                <a:gd name="T12" fmla="*/ 176 w 184"/>
                <a:gd name="T13" fmla="*/ 0 h 57"/>
                <a:gd name="T14" fmla="*/ 182 w 184"/>
                <a:gd name="T15" fmla="*/ 5 h 57"/>
                <a:gd name="T16" fmla="*/ 183 w 184"/>
                <a:gd name="T17" fmla="*/ 10 h 57"/>
                <a:gd name="T18" fmla="*/ 182 w 184"/>
                <a:gd name="T19" fmla="*/ 15 h 57"/>
                <a:gd name="T20" fmla="*/ 178 w 184"/>
                <a:gd name="T21" fmla="*/ 18 h 57"/>
                <a:gd name="T22" fmla="*/ 10 w 184"/>
                <a:gd name="T23" fmla="*/ 57 h 57"/>
                <a:gd name="T24" fmla="*/ 9 w 184"/>
                <a:gd name="T2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57">
                  <a:moveTo>
                    <a:pt x="9" y="57"/>
                  </a:moveTo>
                  <a:cubicBezTo>
                    <a:pt x="5" y="57"/>
                    <a:pt x="2" y="54"/>
                    <a:pt x="1" y="51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6"/>
                    <a:pt x="1" y="43"/>
                    <a:pt x="2" y="42"/>
                  </a:cubicBezTo>
                  <a:cubicBezTo>
                    <a:pt x="3" y="40"/>
                    <a:pt x="4" y="39"/>
                    <a:pt x="6" y="38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5" y="0"/>
                    <a:pt x="175" y="0"/>
                    <a:pt x="176" y="0"/>
                  </a:cubicBezTo>
                  <a:cubicBezTo>
                    <a:pt x="179" y="0"/>
                    <a:pt x="181" y="2"/>
                    <a:pt x="182" y="5"/>
                  </a:cubicBezTo>
                  <a:cubicBezTo>
                    <a:pt x="183" y="10"/>
                    <a:pt x="183" y="10"/>
                    <a:pt x="183" y="10"/>
                  </a:cubicBezTo>
                  <a:cubicBezTo>
                    <a:pt x="184" y="12"/>
                    <a:pt x="183" y="14"/>
                    <a:pt x="182" y="15"/>
                  </a:cubicBezTo>
                  <a:cubicBezTo>
                    <a:pt x="181" y="17"/>
                    <a:pt x="180" y="18"/>
                    <a:pt x="178" y="18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9" y="57"/>
                    <a:pt x="9" y="57"/>
                  </a:cubicBezTo>
                  <a:close/>
                </a:path>
              </a:pathLst>
            </a:custGeom>
            <a:solidFill>
              <a:srgbClr val="EEA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5" name="Freeform 62"/>
            <p:cNvSpPr/>
            <p:nvPr/>
          </p:nvSpPr>
          <p:spPr bwMode="auto">
            <a:xfrm>
              <a:off x="1769114" y="4690979"/>
              <a:ext cx="357830" cy="652683"/>
            </a:xfrm>
            <a:custGeom>
              <a:avLst/>
              <a:gdLst>
                <a:gd name="T0" fmla="*/ 37 w 53"/>
                <a:gd name="T1" fmla="*/ 96 h 96"/>
                <a:gd name="T2" fmla="*/ 33 w 53"/>
                <a:gd name="T3" fmla="*/ 94 h 96"/>
                <a:gd name="T4" fmla="*/ 1 w 53"/>
                <a:gd name="T5" fmla="*/ 11 h 96"/>
                <a:gd name="T6" fmla="*/ 2 w 53"/>
                <a:gd name="T7" fmla="*/ 4 h 96"/>
                <a:gd name="T8" fmla="*/ 14 w 53"/>
                <a:gd name="T9" fmla="*/ 0 h 96"/>
                <a:gd name="T10" fmla="*/ 29 w 53"/>
                <a:gd name="T11" fmla="*/ 3 h 96"/>
                <a:gd name="T12" fmla="*/ 46 w 53"/>
                <a:gd name="T13" fmla="*/ 43 h 96"/>
                <a:gd name="T14" fmla="*/ 41 w 53"/>
                <a:gd name="T15" fmla="*/ 94 h 96"/>
                <a:gd name="T16" fmla="*/ 37 w 53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96">
                  <a:moveTo>
                    <a:pt x="37" y="96"/>
                  </a:moveTo>
                  <a:cubicBezTo>
                    <a:pt x="35" y="96"/>
                    <a:pt x="34" y="95"/>
                    <a:pt x="33" y="94"/>
                  </a:cubicBezTo>
                  <a:cubicBezTo>
                    <a:pt x="33" y="94"/>
                    <a:pt x="14" y="51"/>
                    <a:pt x="1" y="11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4" y="2"/>
                    <a:pt x="8" y="0"/>
                    <a:pt x="14" y="0"/>
                  </a:cubicBezTo>
                  <a:cubicBezTo>
                    <a:pt x="19" y="0"/>
                    <a:pt x="27" y="2"/>
                    <a:pt x="29" y="3"/>
                  </a:cubicBezTo>
                  <a:cubicBezTo>
                    <a:pt x="33" y="5"/>
                    <a:pt x="38" y="17"/>
                    <a:pt x="46" y="43"/>
                  </a:cubicBezTo>
                  <a:cubicBezTo>
                    <a:pt x="53" y="64"/>
                    <a:pt x="45" y="87"/>
                    <a:pt x="41" y="94"/>
                  </a:cubicBezTo>
                  <a:cubicBezTo>
                    <a:pt x="40" y="95"/>
                    <a:pt x="39" y="96"/>
                    <a:pt x="37" y="96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6" name="Freeform 63"/>
            <p:cNvSpPr/>
            <p:nvPr/>
          </p:nvSpPr>
          <p:spPr bwMode="auto">
            <a:xfrm>
              <a:off x="1374069" y="5008733"/>
              <a:ext cx="54390" cy="137407"/>
            </a:xfrm>
            <a:custGeom>
              <a:avLst/>
              <a:gdLst>
                <a:gd name="T0" fmla="*/ 8 w 8"/>
                <a:gd name="T1" fmla="*/ 4 h 20"/>
                <a:gd name="T2" fmla="*/ 8 w 8"/>
                <a:gd name="T3" fmla="*/ 4 h 20"/>
                <a:gd name="T4" fmla="*/ 4 w 8"/>
                <a:gd name="T5" fmla="*/ 0 h 20"/>
                <a:gd name="T6" fmla="*/ 0 w 8"/>
                <a:gd name="T7" fmla="*/ 4 h 20"/>
                <a:gd name="T8" fmla="*/ 0 w 8"/>
                <a:gd name="T9" fmla="*/ 4 h 20"/>
                <a:gd name="T10" fmla="*/ 0 w 8"/>
                <a:gd name="T11" fmla="*/ 4 h 20"/>
                <a:gd name="T12" fmla="*/ 0 w 8"/>
                <a:gd name="T13" fmla="*/ 20 h 20"/>
                <a:gd name="T14" fmla="*/ 8 w 8"/>
                <a:gd name="T15" fmla="*/ 20 h 20"/>
                <a:gd name="T16" fmla="*/ 8 w 8"/>
                <a:gd name="T1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4"/>
                    <a:pt x="8" y="4"/>
                    <a:pt x="8" y="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7" name="Rectangle 64"/>
            <p:cNvSpPr>
              <a:spLocks noChangeArrowheads="1"/>
            </p:cNvSpPr>
            <p:nvPr/>
          </p:nvSpPr>
          <p:spPr bwMode="auto">
            <a:xfrm>
              <a:off x="495237" y="6082224"/>
              <a:ext cx="1686097" cy="1030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8" name="Freeform 65"/>
            <p:cNvSpPr/>
            <p:nvPr/>
          </p:nvSpPr>
          <p:spPr bwMode="auto">
            <a:xfrm>
              <a:off x="521001" y="5804547"/>
              <a:ext cx="360693" cy="277676"/>
            </a:xfrm>
            <a:custGeom>
              <a:avLst/>
              <a:gdLst>
                <a:gd name="T0" fmla="*/ 53 w 53"/>
                <a:gd name="T1" fmla="*/ 41 h 41"/>
                <a:gd name="T2" fmla="*/ 0 w 53"/>
                <a:gd name="T3" fmla="*/ 41 h 41"/>
                <a:gd name="T4" fmla="*/ 8 w 53"/>
                <a:gd name="T5" fmla="*/ 4 h 41"/>
                <a:gd name="T6" fmla="*/ 13 w 53"/>
                <a:gd name="T7" fmla="*/ 0 h 41"/>
                <a:gd name="T8" fmla="*/ 40 w 53"/>
                <a:gd name="T9" fmla="*/ 0 h 41"/>
                <a:gd name="T10" fmla="*/ 45 w 53"/>
                <a:gd name="T11" fmla="*/ 4 h 41"/>
                <a:gd name="T12" fmla="*/ 53 w 53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1">
                  <a:moveTo>
                    <a:pt x="53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10" y="0"/>
                    <a:pt x="1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5" y="2"/>
                    <a:pt x="45" y="4"/>
                  </a:cubicBezTo>
                  <a:lnTo>
                    <a:pt x="53" y="41"/>
                  </a:lnTo>
                  <a:close/>
                </a:path>
              </a:pathLst>
            </a:custGeom>
            <a:solidFill>
              <a:srgbClr val="EEA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9" name="Freeform 66"/>
            <p:cNvSpPr/>
            <p:nvPr/>
          </p:nvSpPr>
          <p:spPr bwMode="auto">
            <a:xfrm>
              <a:off x="996200" y="5214843"/>
              <a:ext cx="575391" cy="867381"/>
            </a:xfrm>
            <a:custGeom>
              <a:avLst/>
              <a:gdLst>
                <a:gd name="T0" fmla="*/ 175 w 201"/>
                <a:gd name="T1" fmla="*/ 303 h 303"/>
                <a:gd name="T2" fmla="*/ 201 w 201"/>
                <a:gd name="T3" fmla="*/ 303 h 303"/>
                <a:gd name="T4" fmla="*/ 175 w 201"/>
                <a:gd name="T5" fmla="*/ 0 h 303"/>
                <a:gd name="T6" fmla="*/ 161 w 201"/>
                <a:gd name="T7" fmla="*/ 0 h 303"/>
                <a:gd name="T8" fmla="*/ 147 w 201"/>
                <a:gd name="T9" fmla="*/ 0 h 303"/>
                <a:gd name="T10" fmla="*/ 135 w 201"/>
                <a:gd name="T11" fmla="*/ 0 h 303"/>
                <a:gd name="T12" fmla="*/ 123 w 201"/>
                <a:gd name="T13" fmla="*/ 0 h 303"/>
                <a:gd name="T14" fmla="*/ 109 w 201"/>
                <a:gd name="T15" fmla="*/ 0 h 303"/>
                <a:gd name="T16" fmla="*/ 0 w 201"/>
                <a:gd name="T17" fmla="*/ 303 h 303"/>
                <a:gd name="T18" fmla="*/ 26 w 201"/>
                <a:gd name="T19" fmla="*/ 303 h 303"/>
                <a:gd name="T20" fmla="*/ 130 w 201"/>
                <a:gd name="T21" fmla="*/ 14 h 303"/>
                <a:gd name="T22" fmla="*/ 151 w 201"/>
                <a:gd name="T23" fmla="*/ 14 h 303"/>
                <a:gd name="T24" fmla="*/ 175 w 201"/>
                <a:gd name="T25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303">
                  <a:moveTo>
                    <a:pt x="175" y="303"/>
                  </a:moveTo>
                  <a:lnTo>
                    <a:pt x="201" y="303"/>
                  </a:lnTo>
                  <a:lnTo>
                    <a:pt x="175" y="0"/>
                  </a:lnTo>
                  <a:lnTo>
                    <a:pt x="161" y="0"/>
                  </a:lnTo>
                  <a:lnTo>
                    <a:pt x="147" y="0"/>
                  </a:lnTo>
                  <a:lnTo>
                    <a:pt x="135" y="0"/>
                  </a:lnTo>
                  <a:lnTo>
                    <a:pt x="123" y="0"/>
                  </a:lnTo>
                  <a:lnTo>
                    <a:pt x="109" y="0"/>
                  </a:lnTo>
                  <a:lnTo>
                    <a:pt x="0" y="303"/>
                  </a:lnTo>
                  <a:lnTo>
                    <a:pt x="26" y="303"/>
                  </a:lnTo>
                  <a:lnTo>
                    <a:pt x="130" y="14"/>
                  </a:lnTo>
                  <a:lnTo>
                    <a:pt x="151" y="14"/>
                  </a:lnTo>
                  <a:lnTo>
                    <a:pt x="175" y="303"/>
                  </a:lnTo>
                  <a:close/>
                </a:path>
              </a:pathLst>
            </a:custGeom>
            <a:solidFill>
              <a:srgbClr val="EEA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0" name="Freeform 67"/>
            <p:cNvSpPr>
              <a:spLocks noEditPoints="1"/>
            </p:cNvSpPr>
            <p:nvPr/>
          </p:nvSpPr>
          <p:spPr bwMode="auto">
            <a:xfrm>
              <a:off x="1348305" y="5220568"/>
              <a:ext cx="100193" cy="861656"/>
            </a:xfrm>
            <a:custGeom>
              <a:avLst/>
              <a:gdLst>
                <a:gd name="T0" fmla="*/ 5 w 35"/>
                <a:gd name="T1" fmla="*/ 287 h 301"/>
                <a:gd name="T2" fmla="*/ 31 w 35"/>
                <a:gd name="T3" fmla="*/ 301 h 301"/>
                <a:gd name="T4" fmla="*/ 35 w 35"/>
                <a:gd name="T5" fmla="*/ 183 h 301"/>
                <a:gd name="T6" fmla="*/ 35 w 35"/>
                <a:gd name="T7" fmla="*/ 0 h 301"/>
                <a:gd name="T8" fmla="*/ 31 w 35"/>
                <a:gd name="T9" fmla="*/ 19 h 301"/>
                <a:gd name="T10" fmla="*/ 5 w 35"/>
                <a:gd name="T11" fmla="*/ 0 h 301"/>
                <a:gd name="T12" fmla="*/ 0 w 35"/>
                <a:gd name="T13" fmla="*/ 178 h 301"/>
                <a:gd name="T14" fmla="*/ 0 w 35"/>
                <a:gd name="T15" fmla="*/ 301 h 301"/>
                <a:gd name="T16" fmla="*/ 5 w 35"/>
                <a:gd name="T17" fmla="*/ 24 h 301"/>
                <a:gd name="T18" fmla="*/ 31 w 35"/>
                <a:gd name="T19" fmla="*/ 47 h 301"/>
                <a:gd name="T20" fmla="*/ 5 w 35"/>
                <a:gd name="T21" fmla="*/ 24 h 301"/>
                <a:gd name="T22" fmla="*/ 31 w 35"/>
                <a:gd name="T23" fmla="*/ 52 h 301"/>
                <a:gd name="T24" fmla="*/ 5 w 35"/>
                <a:gd name="T25" fmla="*/ 76 h 301"/>
                <a:gd name="T26" fmla="*/ 5 w 35"/>
                <a:gd name="T27" fmla="*/ 83 h 301"/>
                <a:gd name="T28" fmla="*/ 31 w 35"/>
                <a:gd name="T29" fmla="*/ 107 h 301"/>
                <a:gd name="T30" fmla="*/ 5 w 35"/>
                <a:gd name="T31" fmla="*/ 83 h 301"/>
                <a:gd name="T32" fmla="*/ 31 w 35"/>
                <a:gd name="T33" fmla="*/ 112 h 301"/>
                <a:gd name="T34" fmla="*/ 5 w 35"/>
                <a:gd name="T35" fmla="*/ 135 h 301"/>
                <a:gd name="T36" fmla="*/ 5 w 35"/>
                <a:gd name="T37" fmla="*/ 140 h 301"/>
                <a:gd name="T38" fmla="*/ 31 w 35"/>
                <a:gd name="T39" fmla="*/ 164 h 301"/>
                <a:gd name="T40" fmla="*/ 5 w 35"/>
                <a:gd name="T41" fmla="*/ 140 h 301"/>
                <a:gd name="T42" fmla="*/ 5 w 35"/>
                <a:gd name="T43" fmla="*/ 178 h 301"/>
                <a:gd name="T44" fmla="*/ 31 w 35"/>
                <a:gd name="T45" fmla="*/ 171 h 301"/>
                <a:gd name="T46" fmla="*/ 31 w 35"/>
                <a:gd name="T47" fmla="*/ 183 h 301"/>
                <a:gd name="T48" fmla="*/ 5 w 35"/>
                <a:gd name="T49" fmla="*/ 195 h 301"/>
                <a:gd name="T50" fmla="*/ 5 w 35"/>
                <a:gd name="T51" fmla="*/ 202 h 301"/>
                <a:gd name="T52" fmla="*/ 31 w 35"/>
                <a:gd name="T53" fmla="*/ 225 h 301"/>
                <a:gd name="T54" fmla="*/ 5 w 35"/>
                <a:gd name="T55" fmla="*/ 202 h 301"/>
                <a:gd name="T56" fmla="*/ 31 w 35"/>
                <a:gd name="T57" fmla="*/ 230 h 301"/>
                <a:gd name="T58" fmla="*/ 5 w 35"/>
                <a:gd name="T59" fmla="*/ 254 h 301"/>
                <a:gd name="T60" fmla="*/ 5 w 35"/>
                <a:gd name="T61" fmla="*/ 259 h 301"/>
                <a:gd name="T62" fmla="*/ 31 w 35"/>
                <a:gd name="T63" fmla="*/ 282 h 301"/>
                <a:gd name="T64" fmla="*/ 5 w 35"/>
                <a:gd name="T65" fmla="*/ 25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" h="301">
                  <a:moveTo>
                    <a:pt x="5" y="301"/>
                  </a:moveTo>
                  <a:lnTo>
                    <a:pt x="5" y="287"/>
                  </a:lnTo>
                  <a:lnTo>
                    <a:pt x="31" y="287"/>
                  </a:lnTo>
                  <a:lnTo>
                    <a:pt x="31" y="301"/>
                  </a:lnTo>
                  <a:lnTo>
                    <a:pt x="35" y="301"/>
                  </a:lnTo>
                  <a:lnTo>
                    <a:pt x="35" y="183"/>
                  </a:lnTo>
                  <a:lnTo>
                    <a:pt x="35" y="178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31" y="19"/>
                  </a:lnTo>
                  <a:lnTo>
                    <a:pt x="5" y="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78"/>
                  </a:lnTo>
                  <a:lnTo>
                    <a:pt x="0" y="183"/>
                  </a:lnTo>
                  <a:lnTo>
                    <a:pt x="0" y="301"/>
                  </a:lnTo>
                  <a:lnTo>
                    <a:pt x="5" y="301"/>
                  </a:lnTo>
                  <a:close/>
                  <a:moveTo>
                    <a:pt x="5" y="24"/>
                  </a:moveTo>
                  <a:lnTo>
                    <a:pt x="31" y="24"/>
                  </a:lnTo>
                  <a:lnTo>
                    <a:pt x="31" y="47"/>
                  </a:lnTo>
                  <a:lnTo>
                    <a:pt x="5" y="47"/>
                  </a:lnTo>
                  <a:lnTo>
                    <a:pt x="5" y="24"/>
                  </a:lnTo>
                  <a:close/>
                  <a:moveTo>
                    <a:pt x="5" y="52"/>
                  </a:moveTo>
                  <a:lnTo>
                    <a:pt x="31" y="52"/>
                  </a:lnTo>
                  <a:lnTo>
                    <a:pt x="31" y="76"/>
                  </a:lnTo>
                  <a:lnTo>
                    <a:pt x="5" y="76"/>
                  </a:lnTo>
                  <a:lnTo>
                    <a:pt x="5" y="52"/>
                  </a:lnTo>
                  <a:close/>
                  <a:moveTo>
                    <a:pt x="5" y="83"/>
                  </a:moveTo>
                  <a:lnTo>
                    <a:pt x="31" y="83"/>
                  </a:lnTo>
                  <a:lnTo>
                    <a:pt x="31" y="107"/>
                  </a:lnTo>
                  <a:lnTo>
                    <a:pt x="5" y="107"/>
                  </a:lnTo>
                  <a:lnTo>
                    <a:pt x="5" y="83"/>
                  </a:lnTo>
                  <a:close/>
                  <a:moveTo>
                    <a:pt x="5" y="112"/>
                  </a:moveTo>
                  <a:lnTo>
                    <a:pt x="31" y="112"/>
                  </a:lnTo>
                  <a:lnTo>
                    <a:pt x="31" y="135"/>
                  </a:lnTo>
                  <a:lnTo>
                    <a:pt x="5" y="135"/>
                  </a:lnTo>
                  <a:lnTo>
                    <a:pt x="5" y="112"/>
                  </a:lnTo>
                  <a:close/>
                  <a:moveTo>
                    <a:pt x="5" y="140"/>
                  </a:moveTo>
                  <a:lnTo>
                    <a:pt x="31" y="140"/>
                  </a:lnTo>
                  <a:lnTo>
                    <a:pt x="31" y="164"/>
                  </a:lnTo>
                  <a:lnTo>
                    <a:pt x="5" y="164"/>
                  </a:lnTo>
                  <a:lnTo>
                    <a:pt x="5" y="140"/>
                  </a:lnTo>
                  <a:close/>
                  <a:moveTo>
                    <a:pt x="5" y="183"/>
                  </a:moveTo>
                  <a:lnTo>
                    <a:pt x="5" y="178"/>
                  </a:lnTo>
                  <a:lnTo>
                    <a:pt x="5" y="171"/>
                  </a:lnTo>
                  <a:lnTo>
                    <a:pt x="31" y="171"/>
                  </a:lnTo>
                  <a:lnTo>
                    <a:pt x="31" y="178"/>
                  </a:lnTo>
                  <a:lnTo>
                    <a:pt x="31" y="183"/>
                  </a:lnTo>
                  <a:lnTo>
                    <a:pt x="31" y="195"/>
                  </a:lnTo>
                  <a:lnTo>
                    <a:pt x="5" y="195"/>
                  </a:lnTo>
                  <a:lnTo>
                    <a:pt x="5" y="183"/>
                  </a:lnTo>
                  <a:close/>
                  <a:moveTo>
                    <a:pt x="5" y="202"/>
                  </a:moveTo>
                  <a:lnTo>
                    <a:pt x="31" y="202"/>
                  </a:lnTo>
                  <a:lnTo>
                    <a:pt x="31" y="225"/>
                  </a:lnTo>
                  <a:lnTo>
                    <a:pt x="5" y="225"/>
                  </a:lnTo>
                  <a:lnTo>
                    <a:pt x="5" y="202"/>
                  </a:lnTo>
                  <a:close/>
                  <a:moveTo>
                    <a:pt x="5" y="230"/>
                  </a:moveTo>
                  <a:lnTo>
                    <a:pt x="31" y="230"/>
                  </a:lnTo>
                  <a:lnTo>
                    <a:pt x="31" y="254"/>
                  </a:lnTo>
                  <a:lnTo>
                    <a:pt x="5" y="254"/>
                  </a:lnTo>
                  <a:lnTo>
                    <a:pt x="5" y="230"/>
                  </a:lnTo>
                  <a:close/>
                  <a:moveTo>
                    <a:pt x="5" y="259"/>
                  </a:moveTo>
                  <a:lnTo>
                    <a:pt x="31" y="259"/>
                  </a:lnTo>
                  <a:lnTo>
                    <a:pt x="31" y="282"/>
                  </a:lnTo>
                  <a:lnTo>
                    <a:pt x="5" y="282"/>
                  </a:lnTo>
                  <a:lnTo>
                    <a:pt x="5" y="259"/>
                  </a:lnTo>
                  <a:close/>
                </a:path>
              </a:pathLst>
            </a:custGeom>
            <a:solidFill>
              <a:srgbClr val="ACB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1" name="Freeform 68"/>
            <p:cNvSpPr/>
            <p:nvPr/>
          </p:nvSpPr>
          <p:spPr bwMode="auto">
            <a:xfrm>
              <a:off x="1308228" y="5140414"/>
              <a:ext cx="188934" cy="100193"/>
            </a:xfrm>
            <a:custGeom>
              <a:avLst/>
              <a:gdLst>
                <a:gd name="T0" fmla="*/ 28 w 28"/>
                <a:gd name="T1" fmla="*/ 3 h 15"/>
                <a:gd name="T2" fmla="*/ 14 w 28"/>
                <a:gd name="T3" fmla="*/ 15 h 15"/>
                <a:gd name="T4" fmla="*/ 0 w 28"/>
                <a:gd name="T5" fmla="*/ 3 h 15"/>
                <a:gd name="T6" fmla="*/ 14 w 28"/>
                <a:gd name="T7" fmla="*/ 0 h 15"/>
                <a:gd name="T8" fmla="*/ 28 w 28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5">
                  <a:moveTo>
                    <a:pt x="28" y="3"/>
                  </a:moveTo>
                  <a:cubicBezTo>
                    <a:pt x="28" y="9"/>
                    <a:pt x="22" y="15"/>
                    <a:pt x="14" y="15"/>
                  </a:cubicBezTo>
                  <a:cubicBezTo>
                    <a:pt x="6" y="15"/>
                    <a:pt x="0" y="9"/>
                    <a:pt x="0" y="3"/>
                  </a:cubicBezTo>
                  <a:cubicBezTo>
                    <a:pt x="0" y="1"/>
                    <a:pt x="6" y="0"/>
                    <a:pt x="14" y="0"/>
                  </a:cubicBezTo>
                  <a:cubicBezTo>
                    <a:pt x="22" y="0"/>
                    <a:pt x="28" y="2"/>
                    <a:pt x="28" y="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2" name="Oval 69"/>
            <p:cNvSpPr>
              <a:spLocks noChangeArrowheads="1"/>
            </p:cNvSpPr>
            <p:nvPr/>
          </p:nvSpPr>
          <p:spPr bwMode="auto">
            <a:xfrm>
              <a:off x="604018" y="5670003"/>
              <a:ext cx="194660" cy="194660"/>
            </a:xfrm>
            <a:prstGeom prst="ellipse">
              <a:avLst/>
            </a:prstGeom>
            <a:solidFill>
              <a:srgbClr val="ACB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3" name="Oval 70"/>
            <p:cNvSpPr>
              <a:spLocks noChangeArrowheads="1"/>
            </p:cNvSpPr>
            <p:nvPr/>
          </p:nvSpPr>
          <p:spPr bwMode="auto">
            <a:xfrm>
              <a:off x="658408" y="5724393"/>
              <a:ext cx="85879" cy="88742"/>
            </a:xfrm>
            <a:prstGeom prst="ellipse">
              <a:avLst/>
            </a:prstGeom>
            <a:solidFill>
              <a:srgbClr val="EEA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4" name="Freeform 71"/>
            <p:cNvSpPr/>
            <p:nvPr/>
          </p:nvSpPr>
          <p:spPr bwMode="auto">
            <a:xfrm>
              <a:off x="689897" y="5186216"/>
              <a:ext cx="20039" cy="592567"/>
            </a:xfrm>
            <a:custGeom>
              <a:avLst/>
              <a:gdLst>
                <a:gd name="T0" fmla="*/ 2 w 3"/>
                <a:gd name="T1" fmla="*/ 0 h 87"/>
                <a:gd name="T2" fmla="*/ 0 w 3"/>
                <a:gd name="T3" fmla="*/ 2 h 87"/>
                <a:gd name="T4" fmla="*/ 0 w 3"/>
                <a:gd name="T5" fmla="*/ 20 h 87"/>
                <a:gd name="T6" fmla="*/ 0 w 3"/>
                <a:gd name="T7" fmla="*/ 86 h 87"/>
                <a:gd name="T8" fmla="*/ 2 w 3"/>
                <a:gd name="T9" fmla="*/ 87 h 87"/>
                <a:gd name="T10" fmla="*/ 3 w 3"/>
                <a:gd name="T11" fmla="*/ 86 h 87"/>
                <a:gd name="T12" fmla="*/ 3 w 3"/>
                <a:gd name="T13" fmla="*/ 20 h 87"/>
                <a:gd name="T14" fmla="*/ 3 w 3"/>
                <a:gd name="T15" fmla="*/ 2 h 87"/>
                <a:gd name="T16" fmla="*/ 2 w 3"/>
                <a:gd name="T1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87">
                  <a:moveTo>
                    <a:pt x="2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0" y="87"/>
                    <a:pt x="2" y="87"/>
                  </a:cubicBezTo>
                  <a:cubicBezTo>
                    <a:pt x="3" y="87"/>
                    <a:pt x="3" y="87"/>
                    <a:pt x="3" y="86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16" name="组合 1915"/>
          <p:cNvGrpSpPr>
            <a:grpSpLocks noChangeAspect="1"/>
          </p:cNvGrpSpPr>
          <p:nvPr/>
        </p:nvGrpSpPr>
        <p:grpSpPr>
          <a:xfrm>
            <a:off x="10812743" y="2894190"/>
            <a:ext cx="540000" cy="268628"/>
            <a:chOff x="6889751" y="985838"/>
            <a:chExt cx="1873250" cy="931862"/>
          </a:xfrm>
        </p:grpSpPr>
        <p:sp>
          <p:nvSpPr>
            <p:cNvPr id="1917" name="Freeform 30"/>
            <p:cNvSpPr>
              <a:spLocks noEditPoints="1"/>
            </p:cNvSpPr>
            <p:nvPr/>
          </p:nvSpPr>
          <p:spPr bwMode="auto">
            <a:xfrm>
              <a:off x="6896101" y="989013"/>
              <a:ext cx="1857375" cy="923925"/>
            </a:xfrm>
            <a:custGeom>
              <a:avLst/>
              <a:gdLst>
                <a:gd name="T0" fmla="*/ 913 w 1064"/>
                <a:gd name="T1" fmla="*/ 37 h 529"/>
                <a:gd name="T2" fmla="*/ 716 w 1064"/>
                <a:gd name="T3" fmla="*/ 106 h 529"/>
                <a:gd name="T4" fmla="*/ 686 w 1064"/>
                <a:gd name="T5" fmla="*/ 98 h 529"/>
                <a:gd name="T6" fmla="*/ 610 w 1064"/>
                <a:gd name="T7" fmla="*/ 118 h 529"/>
                <a:gd name="T8" fmla="*/ 512 w 1064"/>
                <a:gd name="T9" fmla="*/ 173 h 529"/>
                <a:gd name="T10" fmla="*/ 537 w 1064"/>
                <a:gd name="T11" fmla="*/ 146 h 529"/>
                <a:gd name="T12" fmla="*/ 597 w 1064"/>
                <a:gd name="T13" fmla="*/ 114 h 529"/>
                <a:gd name="T14" fmla="*/ 509 w 1064"/>
                <a:gd name="T15" fmla="*/ 31 h 529"/>
                <a:gd name="T16" fmla="*/ 444 w 1064"/>
                <a:gd name="T17" fmla="*/ 78 h 529"/>
                <a:gd name="T18" fmla="*/ 378 w 1064"/>
                <a:gd name="T19" fmla="*/ 107 h 529"/>
                <a:gd name="T20" fmla="*/ 147 w 1064"/>
                <a:gd name="T21" fmla="*/ 5 h 529"/>
                <a:gd name="T22" fmla="*/ 45 w 1064"/>
                <a:gd name="T23" fmla="*/ 34 h 529"/>
                <a:gd name="T24" fmla="*/ 365 w 1064"/>
                <a:gd name="T25" fmla="*/ 329 h 529"/>
                <a:gd name="T26" fmla="*/ 255 w 1064"/>
                <a:gd name="T27" fmla="*/ 384 h 529"/>
                <a:gd name="T28" fmla="*/ 182 w 1064"/>
                <a:gd name="T29" fmla="*/ 284 h 529"/>
                <a:gd name="T30" fmla="*/ 134 w 1064"/>
                <a:gd name="T31" fmla="*/ 301 h 529"/>
                <a:gd name="T32" fmla="*/ 136 w 1064"/>
                <a:gd name="T33" fmla="*/ 386 h 529"/>
                <a:gd name="T34" fmla="*/ 46 w 1064"/>
                <a:gd name="T35" fmla="*/ 349 h 529"/>
                <a:gd name="T36" fmla="*/ 8 w 1064"/>
                <a:gd name="T37" fmla="*/ 369 h 529"/>
                <a:gd name="T38" fmla="*/ 114 w 1064"/>
                <a:gd name="T39" fmla="*/ 454 h 529"/>
                <a:gd name="T40" fmla="*/ 145 w 1064"/>
                <a:gd name="T41" fmla="*/ 523 h 529"/>
                <a:gd name="T42" fmla="*/ 323 w 1064"/>
                <a:gd name="T43" fmla="*/ 496 h 529"/>
                <a:gd name="T44" fmla="*/ 529 w 1064"/>
                <a:gd name="T45" fmla="*/ 423 h 529"/>
                <a:gd name="T46" fmla="*/ 704 w 1064"/>
                <a:gd name="T47" fmla="*/ 448 h 529"/>
                <a:gd name="T48" fmla="*/ 960 w 1064"/>
                <a:gd name="T49" fmla="*/ 495 h 529"/>
                <a:gd name="T50" fmla="*/ 1010 w 1064"/>
                <a:gd name="T51" fmla="*/ 457 h 529"/>
                <a:gd name="T52" fmla="*/ 906 w 1064"/>
                <a:gd name="T53" fmla="*/ 403 h 529"/>
                <a:gd name="T54" fmla="*/ 957 w 1064"/>
                <a:gd name="T55" fmla="*/ 384 h 529"/>
                <a:gd name="T56" fmla="*/ 895 w 1064"/>
                <a:gd name="T57" fmla="*/ 325 h 529"/>
                <a:gd name="T58" fmla="*/ 847 w 1064"/>
                <a:gd name="T59" fmla="*/ 356 h 529"/>
                <a:gd name="T60" fmla="*/ 888 w 1064"/>
                <a:gd name="T61" fmla="*/ 331 h 529"/>
                <a:gd name="T62" fmla="*/ 864 w 1064"/>
                <a:gd name="T63" fmla="*/ 269 h 529"/>
                <a:gd name="T64" fmla="*/ 1048 w 1064"/>
                <a:gd name="T65" fmla="*/ 121 h 529"/>
                <a:gd name="T66" fmla="*/ 510 w 1064"/>
                <a:gd name="T67" fmla="*/ 32 h 529"/>
                <a:gd name="T68" fmla="*/ 595 w 1064"/>
                <a:gd name="T69" fmla="*/ 112 h 529"/>
                <a:gd name="T70" fmla="*/ 571 w 1064"/>
                <a:gd name="T71" fmla="*/ 113 h 529"/>
                <a:gd name="T72" fmla="*/ 519 w 1064"/>
                <a:gd name="T73" fmla="*/ 47 h 529"/>
                <a:gd name="T74" fmla="*/ 510 w 1064"/>
                <a:gd name="T75" fmla="*/ 32 h 529"/>
                <a:gd name="T76" fmla="*/ 669 w 1064"/>
                <a:gd name="T77" fmla="*/ 115 h 529"/>
                <a:gd name="T78" fmla="*/ 611 w 1064"/>
                <a:gd name="T79" fmla="*/ 118 h 529"/>
                <a:gd name="T80" fmla="*/ 685 w 1064"/>
                <a:gd name="T81" fmla="*/ 98 h 529"/>
                <a:gd name="T82" fmla="*/ 697 w 1064"/>
                <a:gd name="T83" fmla="*/ 116 h 529"/>
                <a:gd name="T84" fmla="*/ 943 w 1064"/>
                <a:gd name="T85" fmla="*/ 329 h 529"/>
                <a:gd name="T86" fmla="*/ 923 w 1064"/>
                <a:gd name="T87" fmla="*/ 389 h 529"/>
                <a:gd name="T88" fmla="*/ 939 w 1064"/>
                <a:gd name="T89" fmla="*/ 349 h 529"/>
                <a:gd name="T90" fmla="*/ 891 w 1064"/>
                <a:gd name="T91" fmla="*/ 340 h 529"/>
                <a:gd name="T92" fmla="*/ 874 w 1064"/>
                <a:gd name="T93" fmla="*/ 276 h 529"/>
                <a:gd name="T94" fmla="*/ 865 w 1064"/>
                <a:gd name="T95" fmla="*/ 339 h 529"/>
                <a:gd name="T96" fmla="*/ 874 w 1064"/>
                <a:gd name="T97" fmla="*/ 308 h 529"/>
                <a:gd name="T98" fmla="*/ 825 w 1064"/>
                <a:gd name="T99" fmla="*/ 290 h 529"/>
                <a:gd name="T100" fmla="*/ 864 w 1064"/>
                <a:gd name="T101" fmla="*/ 26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64" h="529">
                  <a:moveTo>
                    <a:pt x="1020" y="56"/>
                  </a:moveTo>
                  <a:cubicBezTo>
                    <a:pt x="985" y="47"/>
                    <a:pt x="949" y="40"/>
                    <a:pt x="913" y="37"/>
                  </a:cubicBezTo>
                  <a:cubicBezTo>
                    <a:pt x="892" y="36"/>
                    <a:pt x="869" y="41"/>
                    <a:pt x="847" y="47"/>
                  </a:cubicBezTo>
                  <a:cubicBezTo>
                    <a:pt x="801" y="60"/>
                    <a:pt x="757" y="81"/>
                    <a:pt x="716" y="106"/>
                  </a:cubicBezTo>
                  <a:cubicBezTo>
                    <a:pt x="712" y="108"/>
                    <a:pt x="705" y="112"/>
                    <a:pt x="700" y="114"/>
                  </a:cubicBezTo>
                  <a:cubicBezTo>
                    <a:pt x="696" y="109"/>
                    <a:pt x="692" y="103"/>
                    <a:pt x="686" y="98"/>
                  </a:cubicBezTo>
                  <a:cubicBezTo>
                    <a:pt x="662" y="75"/>
                    <a:pt x="631" y="73"/>
                    <a:pt x="617" y="93"/>
                  </a:cubicBezTo>
                  <a:cubicBezTo>
                    <a:pt x="612" y="100"/>
                    <a:pt x="610" y="109"/>
                    <a:pt x="610" y="118"/>
                  </a:cubicBezTo>
                  <a:cubicBezTo>
                    <a:pt x="580" y="130"/>
                    <a:pt x="553" y="147"/>
                    <a:pt x="526" y="166"/>
                  </a:cubicBezTo>
                  <a:cubicBezTo>
                    <a:pt x="522" y="169"/>
                    <a:pt x="517" y="171"/>
                    <a:pt x="512" y="173"/>
                  </a:cubicBezTo>
                  <a:cubicBezTo>
                    <a:pt x="512" y="172"/>
                    <a:pt x="511" y="171"/>
                    <a:pt x="510" y="170"/>
                  </a:cubicBezTo>
                  <a:cubicBezTo>
                    <a:pt x="519" y="162"/>
                    <a:pt x="528" y="154"/>
                    <a:pt x="537" y="146"/>
                  </a:cubicBezTo>
                  <a:cubicBezTo>
                    <a:pt x="544" y="140"/>
                    <a:pt x="551" y="133"/>
                    <a:pt x="558" y="126"/>
                  </a:cubicBezTo>
                  <a:cubicBezTo>
                    <a:pt x="573" y="130"/>
                    <a:pt x="588" y="126"/>
                    <a:pt x="597" y="114"/>
                  </a:cubicBezTo>
                  <a:cubicBezTo>
                    <a:pt x="611" y="94"/>
                    <a:pt x="603" y="60"/>
                    <a:pt x="579" y="37"/>
                  </a:cubicBezTo>
                  <a:cubicBezTo>
                    <a:pt x="554" y="14"/>
                    <a:pt x="523" y="12"/>
                    <a:pt x="509" y="31"/>
                  </a:cubicBezTo>
                  <a:cubicBezTo>
                    <a:pt x="505" y="38"/>
                    <a:pt x="503" y="45"/>
                    <a:pt x="502" y="53"/>
                  </a:cubicBezTo>
                  <a:cubicBezTo>
                    <a:pt x="483" y="60"/>
                    <a:pt x="463" y="69"/>
                    <a:pt x="444" y="78"/>
                  </a:cubicBezTo>
                  <a:cubicBezTo>
                    <a:pt x="427" y="86"/>
                    <a:pt x="411" y="98"/>
                    <a:pt x="394" y="107"/>
                  </a:cubicBezTo>
                  <a:cubicBezTo>
                    <a:pt x="390" y="109"/>
                    <a:pt x="383" y="109"/>
                    <a:pt x="378" y="107"/>
                  </a:cubicBezTo>
                  <a:cubicBezTo>
                    <a:pt x="308" y="76"/>
                    <a:pt x="238" y="45"/>
                    <a:pt x="168" y="14"/>
                  </a:cubicBezTo>
                  <a:cubicBezTo>
                    <a:pt x="161" y="10"/>
                    <a:pt x="154" y="8"/>
                    <a:pt x="147" y="5"/>
                  </a:cubicBezTo>
                  <a:cubicBezTo>
                    <a:pt x="132" y="0"/>
                    <a:pt x="118" y="0"/>
                    <a:pt x="103" y="7"/>
                  </a:cubicBezTo>
                  <a:cubicBezTo>
                    <a:pt x="85" y="16"/>
                    <a:pt x="66" y="24"/>
                    <a:pt x="45" y="34"/>
                  </a:cubicBezTo>
                  <a:cubicBezTo>
                    <a:pt x="164" y="125"/>
                    <a:pt x="280" y="213"/>
                    <a:pt x="398" y="304"/>
                  </a:cubicBezTo>
                  <a:cubicBezTo>
                    <a:pt x="385" y="313"/>
                    <a:pt x="375" y="321"/>
                    <a:pt x="365" y="329"/>
                  </a:cubicBezTo>
                  <a:cubicBezTo>
                    <a:pt x="274" y="389"/>
                    <a:pt x="274" y="389"/>
                    <a:pt x="274" y="389"/>
                  </a:cubicBezTo>
                  <a:cubicBezTo>
                    <a:pt x="267" y="394"/>
                    <a:pt x="261" y="394"/>
                    <a:pt x="255" y="384"/>
                  </a:cubicBezTo>
                  <a:cubicBezTo>
                    <a:pt x="239" y="358"/>
                    <a:pt x="221" y="334"/>
                    <a:pt x="204" y="309"/>
                  </a:cubicBezTo>
                  <a:cubicBezTo>
                    <a:pt x="197" y="300"/>
                    <a:pt x="190" y="292"/>
                    <a:pt x="182" y="284"/>
                  </a:cubicBezTo>
                  <a:cubicBezTo>
                    <a:pt x="173" y="275"/>
                    <a:pt x="162" y="273"/>
                    <a:pt x="150" y="277"/>
                  </a:cubicBezTo>
                  <a:cubicBezTo>
                    <a:pt x="138" y="282"/>
                    <a:pt x="134" y="291"/>
                    <a:pt x="134" y="301"/>
                  </a:cubicBezTo>
                  <a:cubicBezTo>
                    <a:pt x="134" y="324"/>
                    <a:pt x="135" y="347"/>
                    <a:pt x="135" y="370"/>
                  </a:cubicBezTo>
                  <a:cubicBezTo>
                    <a:pt x="135" y="374"/>
                    <a:pt x="136" y="379"/>
                    <a:pt x="136" y="386"/>
                  </a:cubicBezTo>
                  <a:cubicBezTo>
                    <a:pt x="130" y="383"/>
                    <a:pt x="126" y="382"/>
                    <a:pt x="121" y="380"/>
                  </a:cubicBezTo>
                  <a:cubicBezTo>
                    <a:pt x="96" y="369"/>
                    <a:pt x="71" y="358"/>
                    <a:pt x="46" y="349"/>
                  </a:cubicBezTo>
                  <a:cubicBezTo>
                    <a:pt x="36" y="346"/>
                    <a:pt x="23" y="349"/>
                    <a:pt x="13" y="351"/>
                  </a:cubicBezTo>
                  <a:cubicBezTo>
                    <a:pt x="2" y="353"/>
                    <a:pt x="0" y="361"/>
                    <a:pt x="8" y="369"/>
                  </a:cubicBezTo>
                  <a:cubicBezTo>
                    <a:pt x="17" y="379"/>
                    <a:pt x="27" y="388"/>
                    <a:pt x="38" y="397"/>
                  </a:cubicBezTo>
                  <a:cubicBezTo>
                    <a:pt x="63" y="416"/>
                    <a:pt x="88" y="436"/>
                    <a:pt x="114" y="454"/>
                  </a:cubicBezTo>
                  <a:cubicBezTo>
                    <a:pt x="136" y="468"/>
                    <a:pt x="144" y="488"/>
                    <a:pt x="144" y="512"/>
                  </a:cubicBezTo>
                  <a:cubicBezTo>
                    <a:pt x="145" y="523"/>
                    <a:pt x="145" y="523"/>
                    <a:pt x="145" y="523"/>
                  </a:cubicBezTo>
                  <a:cubicBezTo>
                    <a:pt x="147" y="528"/>
                    <a:pt x="152" y="529"/>
                    <a:pt x="159" y="529"/>
                  </a:cubicBezTo>
                  <a:cubicBezTo>
                    <a:pt x="215" y="525"/>
                    <a:pt x="270" y="513"/>
                    <a:pt x="323" y="496"/>
                  </a:cubicBezTo>
                  <a:cubicBezTo>
                    <a:pt x="365" y="482"/>
                    <a:pt x="407" y="468"/>
                    <a:pt x="448" y="454"/>
                  </a:cubicBezTo>
                  <a:cubicBezTo>
                    <a:pt x="475" y="444"/>
                    <a:pt x="502" y="435"/>
                    <a:pt x="529" y="423"/>
                  </a:cubicBezTo>
                  <a:cubicBezTo>
                    <a:pt x="543" y="417"/>
                    <a:pt x="556" y="420"/>
                    <a:pt x="569" y="423"/>
                  </a:cubicBezTo>
                  <a:cubicBezTo>
                    <a:pt x="614" y="430"/>
                    <a:pt x="659" y="439"/>
                    <a:pt x="704" y="448"/>
                  </a:cubicBezTo>
                  <a:cubicBezTo>
                    <a:pt x="776" y="462"/>
                    <a:pt x="848" y="475"/>
                    <a:pt x="920" y="489"/>
                  </a:cubicBezTo>
                  <a:cubicBezTo>
                    <a:pt x="933" y="491"/>
                    <a:pt x="946" y="494"/>
                    <a:pt x="960" y="495"/>
                  </a:cubicBezTo>
                  <a:cubicBezTo>
                    <a:pt x="982" y="497"/>
                    <a:pt x="999" y="486"/>
                    <a:pt x="1015" y="472"/>
                  </a:cubicBezTo>
                  <a:cubicBezTo>
                    <a:pt x="1022" y="466"/>
                    <a:pt x="1017" y="461"/>
                    <a:pt x="1010" y="457"/>
                  </a:cubicBezTo>
                  <a:cubicBezTo>
                    <a:pt x="981" y="443"/>
                    <a:pt x="951" y="428"/>
                    <a:pt x="922" y="413"/>
                  </a:cubicBezTo>
                  <a:cubicBezTo>
                    <a:pt x="917" y="410"/>
                    <a:pt x="912" y="407"/>
                    <a:pt x="906" y="403"/>
                  </a:cubicBezTo>
                  <a:cubicBezTo>
                    <a:pt x="911" y="398"/>
                    <a:pt x="917" y="394"/>
                    <a:pt x="922" y="390"/>
                  </a:cubicBezTo>
                  <a:cubicBezTo>
                    <a:pt x="936" y="396"/>
                    <a:pt x="949" y="394"/>
                    <a:pt x="957" y="384"/>
                  </a:cubicBezTo>
                  <a:cubicBezTo>
                    <a:pt x="967" y="370"/>
                    <a:pt x="961" y="345"/>
                    <a:pt x="944" y="329"/>
                  </a:cubicBezTo>
                  <a:cubicBezTo>
                    <a:pt x="927" y="313"/>
                    <a:pt x="905" y="311"/>
                    <a:pt x="895" y="325"/>
                  </a:cubicBezTo>
                  <a:cubicBezTo>
                    <a:pt x="892" y="329"/>
                    <a:pt x="891" y="334"/>
                    <a:pt x="890" y="340"/>
                  </a:cubicBezTo>
                  <a:cubicBezTo>
                    <a:pt x="876" y="345"/>
                    <a:pt x="862" y="351"/>
                    <a:pt x="847" y="356"/>
                  </a:cubicBezTo>
                  <a:cubicBezTo>
                    <a:pt x="852" y="351"/>
                    <a:pt x="858" y="345"/>
                    <a:pt x="863" y="340"/>
                  </a:cubicBezTo>
                  <a:cubicBezTo>
                    <a:pt x="873" y="342"/>
                    <a:pt x="882" y="339"/>
                    <a:pt x="888" y="331"/>
                  </a:cubicBezTo>
                  <a:cubicBezTo>
                    <a:pt x="898" y="317"/>
                    <a:pt x="892" y="293"/>
                    <a:pt x="875" y="277"/>
                  </a:cubicBezTo>
                  <a:cubicBezTo>
                    <a:pt x="872" y="274"/>
                    <a:pt x="868" y="271"/>
                    <a:pt x="864" y="269"/>
                  </a:cubicBezTo>
                  <a:cubicBezTo>
                    <a:pt x="921" y="240"/>
                    <a:pt x="974" y="207"/>
                    <a:pt x="1019" y="162"/>
                  </a:cubicBezTo>
                  <a:cubicBezTo>
                    <a:pt x="1031" y="150"/>
                    <a:pt x="1041" y="136"/>
                    <a:pt x="1048" y="121"/>
                  </a:cubicBezTo>
                  <a:cubicBezTo>
                    <a:pt x="1064" y="91"/>
                    <a:pt x="1053" y="64"/>
                    <a:pt x="1020" y="56"/>
                  </a:cubicBezTo>
                  <a:close/>
                  <a:moveTo>
                    <a:pt x="510" y="32"/>
                  </a:moveTo>
                  <a:cubicBezTo>
                    <a:pt x="524" y="12"/>
                    <a:pt x="554" y="14"/>
                    <a:pt x="578" y="37"/>
                  </a:cubicBezTo>
                  <a:cubicBezTo>
                    <a:pt x="601" y="59"/>
                    <a:pt x="609" y="93"/>
                    <a:pt x="595" y="112"/>
                  </a:cubicBezTo>
                  <a:cubicBezTo>
                    <a:pt x="587" y="123"/>
                    <a:pt x="573" y="127"/>
                    <a:pt x="559" y="125"/>
                  </a:cubicBezTo>
                  <a:cubicBezTo>
                    <a:pt x="563" y="121"/>
                    <a:pt x="567" y="117"/>
                    <a:pt x="571" y="113"/>
                  </a:cubicBezTo>
                  <a:cubicBezTo>
                    <a:pt x="582" y="101"/>
                    <a:pt x="581" y="88"/>
                    <a:pt x="575" y="75"/>
                  </a:cubicBezTo>
                  <a:cubicBezTo>
                    <a:pt x="565" y="52"/>
                    <a:pt x="543" y="40"/>
                    <a:pt x="519" y="47"/>
                  </a:cubicBezTo>
                  <a:cubicBezTo>
                    <a:pt x="513" y="49"/>
                    <a:pt x="508" y="51"/>
                    <a:pt x="503" y="53"/>
                  </a:cubicBezTo>
                  <a:cubicBezTo>
                    <a:pt x="503" y="45"/>
                    <a:pt x="505" y="38"/>
                    <a:pt x="510" y="32"/>
                  </a:cubicBezTo>
                  <a:close/>
                  <a:moveTo>
                    <a:pt x="697" y="116"/>
                  </a:moveTo>
                  <a:cubicBezTo>
                    <a:pt x="678" y="125"/>
                    <a:pt x="682" y="127"/>
                    <a:pt x="669" y="115"/>
                  </a:cubicBezTo>
                  <a:cubicBezTo>
                    <a:pt x="662" y="109"/>
                    <a:pt x="648" y="108"/>
                    <a:pt x="639" y="110"/>
                  </a:cubicBezTo>
                  <a:cubicBezTo>
                    <a:pt x="629" y="112"/>
                    <a:pt x="620" y="115"/>
                    <a:pt x="611" y="118"/>
                  </a:cubicBezTo>
                  <a:cubicBezTo>
                    <a:pt x="610" y="109"/>
                    <a:pt x="613" y="100"/>
                    <a:pt x="618" y="93"/>
                  </a:cubicBezTo>
                  <a:cubicBezTo>
                    <a:pt x="632" y="73"/>
                    <a:pt x="662" y="75"/>
                    <a:pt x="685" y="98"/>
                  </a:cubicBezTo>
                  <a:cubicBezTo>
                    <a:pt x="691" y="103"/>
                    <a:pt x="695" y="109"/>
                    <a:pt x="699" y="115"/>
                  </a:cubicBezTo>
                  <a:cubicBezTo>
                    <a:pt x="698" y="115"/>
                    <a:pt x="697" y="116"/>
                    <a:pt x="697" y="116"/>
                  </a:cubicBezTo>
                  <a:close/>
                  <a:moveTo>
                    <a:pt x="895" y="326"/>
                  </a:moveTo>
                  <a:cubicBezTo>
                    <a:pt x="905" y="312"/>
                    <a:pt x="927" y="313"/>
                    <a:pt x="943" y="329"/>
                  </a:cubicBezTo>
                  <a:cubicBezTo>
                    <a:pt x="960" y="345"/>
                    <a:pt x="965" y="368"/>
                    <a:pt x="955" y="382"/>
                  </a:cubicBezTo>
                  <a:cubicBezTo>
                    <a:pt x="948" y="392"/>
                    <a:pt x="936" y="394"/>
                    <a:pt x="923" y="389"/>
                  </a:cubicBezTo>
                  <a:cubicBezTo>
                    <a:pt x="927" y="386"/>
                    <a:pt x="931" y="383"/>
                    <a:pt x="934" y="380"/>
                  </a:cubicBezTo>
                  <a:cubicBezTo>
                    <a:pt x="945" y="371"/>
                    <a:pt x="946" y="362"/>
                    <a:pt x="939" y="349"/>
                  </a:cubicBezTo>
                  <a:cubicBezTo>
                    <a:pt x="932" y="336"/>
                    <a:pt x="918" y="329"/>
                    <a:pt x="907" y="333"/>
                  </a:cubicBezTo>
                  <a:cubicBezTo>
                    <a:pt x="901" y="335"/>
                    <a:pt x="896" y="337"/>
                    <a:pt x="891" y="340"/>
                  </a:cubicBezTo>
                  <a:cubicBezTo>
                    <a:pt x="891" y="334"/>
                    <a:pt x="893" y="330"/>
                    <a:pt x="895" y="326"/>
                  </a:cubicBezTo>
                  <a:close/>
                  <a:moveTo>
                    <a:pt x="874" y="276"/>
                  </a:moveTo>
                  <a:cubicBezTo>
                    <a:pt x="891" y="292"/>
                    <a:pt x="896" y="316"/>
                    <a:pt x="886" y="330"/>
                  </a:cubicBezTo>
                  <a:cubicBezTo>
                    <a:pt x="881" y="337"/>
                    <a:pt x="874" y="340"/>
                    <a:pt x="865" y="339"/>
                  </a:cubicBezTo>
                  <a:cubicBezTo>
                    <a:pt x="866" y="338"/>
                    <a:pt x="866" y="338"/>
                    <a:pt x="867" y="337"/>
                  </a:cubicBezTo>
                  <a:cubicBezTo>
                    <a:pt x="878" y="329"/>
                    <a:pt x="879" y="318"/>
                    <a:pt x="874" y="308"/>
                  </a:cubicBezTo>
                  <a:cubicBezTo>
                    <a:pt x="869" y="297"/>
                    <a:pt x="862" y="287"/>
                    <a:pt x="848" y="289"/>
                  </a:cubicBezTo>
                  <a:cubicBezTo>
                    <a:pt x="840" y="290"/>
                    <a:pt x="833" y="292"/>
                    <a:pt x="825" y="290"/>
                  </a:cubicBezTo>
                  <a:cubicBezTo>
                    <a:pt x="834" y="285"/>
                    <a:pt x="844" y="279"/>
                    <a:pt x="854" y="274"/>
                  </a:cubicBezTo>
                  <a:cubicBezTo>
                    <a:pt x="857" y="273"/>
                    <a:pt x="861" y="271"/>
                    <a:pt x="864" y="269"/>
                  </a:cubicBezTo>
                  <a:cubicBezTo>
                    <a:pt x="868" y="271"/>
                    <a:pt x="871" y="273"/>
                    <a:pt x="874" y="2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8" name="Oval 31"/>
            <p:cNvSpPr>
              <a:spLocks noChangeArrowheads="1"/>
            </p:cNvSpPr>
            <p:nvPr/>
          </p:nvSpPr>
          <p:spPr bwMode="auto">
            <a:xfrm>
              <a:off x="8248651" y="1177926"/>
              <a:ext cx="26988" cy="30162"/>
            </a:xfrm>
            <a:prstGeom prst="ellipse">
              <a:avLst/>
            </a:prstGeom>
            <a:solidFill>
              <a:srgbClr val="303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9" name="Oval 32"/>
            <p:cNvSpPr>
              <a:spLocks noChangeArrowheads="1"/>
            </p:cNvSpPr>
            <p:nvPr/>
          </p:nvSpPr>
          <p:spPr bwMode="auto">
            <a:xfrm>
              <a:off x="8494713" y="1076326"/>
              <a:ext cx="26988" cy="28575"/>
            </a:xfrm>
            <a:prstGeom prst="ellipse">
              <a:avLst/>
            </a:prstGeom>
            <a:solidFill>
              <a:srgbClr val="303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0" name="Oval 33"/>
            <p:cNvSpPr>
              <a:spLocks noChangeArrowheads="1"/>
            </p:cNvSpPr>
            <p:nvPr/>
          </p:nvSpPr>
          <p:spPr bwMode="auto">
            <a:xfrm>
              <a:off x="8207376" y="1198563"/>
              <a:ext cx="28575" cy="28575"/>
            </a:xfrm>
            <a:prstGeom prst="ellipse">
              <a:avLst/>
            </a:prstGeom>
            <a:solidFill>
              <a:srgbClr val="303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1" name="Oval 34"/>
            <p:cNvSpPr>
              <a:spLocks noChangeArrowheads="1"/>
            </p:cNvSpPr>
            <p:nvPr/>
          </p:nvSpPr>
          <p:spPr bwMode="auto">
            <a:xfrm>
              <a:off x="8167688" y="1217613"/>
              <a:ext cx="28575" cy="30162"/>
            </a:xfrm>
            <a:prstGeom prst="ellipse">
              <a:avLst/>
            </a:prstGeom>
            <a:solidFill>
              <a:srgbClr val="303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2" name="Freeform 35"/>
            <p:cNvSpPr>
              <a:spLocks noEditPoints="1"/>
            </p:cNvSpPr>
            <p:nvPr/>
          </p:nvSpPr>
          <p:spPr bwMode="auto">
            <a:xfrm>
              <a:off x="6889751" y="985838"/>
              <a:ext cx="1873250" cy="931862"/>
            </a:xfrm>
            <a:custGeom>
              <a:avLst/>
              <a:gdLst>
                <a:gd name="T0" fmla="*/ 705 w 1073"/>
                <a:gd name="T1" fmla="*/ 116 h 534"/>
                <a:gd name="T2" fmla="*/ 517 w 1073"/>
                <a:gd name="T3" fmla="*/ 175 h 534"/>
                <a:gd name="T4" fmla="*/ 583 w 1073"/>
                <a:gd name="T5" fmla="*/ 38 h 534"/>
                <a:gd name="T6" fmla="*/ 382 w 1073"/>
                <a:gd name="T7" fmla="*/ 108 h 534"/>
                <a:gd name="T8" fmla="*/ 401 w 1073"/>
                <a:gd name="T9" fmla="*/ 306 h 534"/>
                <a:gd name="T10" fmla="*/ 184 w 1073"/>
                <a:gd name="T11" fmla="*/ 287 h 534"/>
                <a:gd name="T12" fmla="*/ 123 w 1073"/>
                <a:gd name="T13" fmla="*/ 383 h 534"/>
                <a:gd name="T14" fmla="*/ 116 w 1073"/>
                <a:gd name="T15" fmla="*/ 458 h 534"/>
                <a:gd name="T16" fmla="*/ 533 w 1073"/>
                <a:gd name="T17" fmla="*/ 427 h 534"/>
                <a:gd name="T18" fmla="*/ 1023 w 1073"/>
                <a:gd name="T19" fmla="*/ 477 h 534"/>
                <a:gd name="T20" fmla="*/ 964 w 1073"/>
                <a:gd name="T21" fmla="*/ 387 h 534"/>
                <a:gd name="T22" fmla="*/ 870 w 1073"/>
                <a:gd name="T23" fmla="*/ 343 h 534"/>
                <a:gd name="T24" fmla="*/ 1057 w 1073"/>
                <a:gd name="T25" fmla="*/ 123 h 534"/>
                <a:gd name="T26" fmla="*/ 952 w 1073"/>
                <a:gd name="T27" fmla="*/ 61 h 534"/>
                <a:gd name="T28" fmla="*/ 632 w 1073"/>
                <a:gd name="T29" fmla="*/ 232 h 534"/>
                <a:gd name="T30" fmla="*/ 725 w 1073"/>
                <a:gd name="T31" fmla="*/ 151 h 534"/>
                <a:gd name="T32" fmla="*/ 616 w 1073"/>
                <a:gd name="T33" fmla="*/ 250 h 534"/>
                <a:gd name="T34" fmla="*/ 616 w 1073"/>
                <a:gd name="T35" fmla="*/ 250 h 534"/>
                <a:gd name="T36" fmla="*/ 643 w 1073"/>
                <a:gd name="T37" fmla="*/ 120 h 534"/>
                <a:gd name="T38" fmla="*/ 709 w 1073"/>
                <a:gd name="T39" fmla="*/ 151 h 534"/>
                <a:gd name="T40" fmla="*/ 692 w 1073"/>
                <a:gd name="T41" fmla="*/ 134 h 534"/>
                <a:gd name="T42" fmla="*/ 674 w 1073"/>
                <a:gd name="T43" fmla="*/ 116 h 534"/>
                <a:gd name="T44" fmla="*/ 640 w 1073"/>
                <a:gd name="T45" fmla="*/ 172 h 534"/>
                <a:gd name="T46" fmla="*/ 528 w 1073"/>
                <a:gd name="T47" fmla="*/ 180 h 534"/>
                <a:gd name="T48" fmla="*/ 525 w 1073"/>
                <a:gd name="T49" fmla="*/ 186 h 534"/>
                <a:gd name="T50" fmla="*/ 575 w 1073"/>
                <a:gd name="T51" fmla="*/ 114 h 534"/>
                <a:gd name="T52" fmla="*/ 537 w 1073"/>
                <a:gd name="T53" fmla="*/ 114 h 534"/>
                <a:gd name="T54" fmla="*/ 537 w 1073"/>
                <a:gd name="T55" fmla="*/ 114 h 534"/>
                <a:gd name="T56" fmla="*/ 439 w 1073"/>
                <a:gd name="T57" fmla="*/ 144 h 534"/>
                <a:gd name="T58" fmla="*/ 373 w 1073"/>
                <a:gd name="T59" fmla="*/ 207 h 534"/>
                <a:gd name="T60" fmla="*/ 532 w 1073"/>
                <a:gd name="T61" fmla="*/ 110 h 534"/>
                <a:gd name="T62" fmla="*/ 898 w 1073"/>
                <a:gd name="T63" fmla="*/ 351 h 534"/>
                <a:gd name="T64" fmla="*/ 963 w 1073"/>
                <a:gd name="T65" fmla="*/ 386 h 534"/>
                <a:gd name="T66" fmla="*/ 898 w 1073"/>
                <a:gd name="T67" fmla="*/ 343 h 534"/>
                <a:gd name="T68" fmla="*/ 823 w 1073"/>
                <a:gd name="T69" fmla="*/ 418 h 534"/>
                <a:gd name="T70" fmla="*/ 827 w 1073"/>
                <a:gd name="T71" fmla="*/ 378 h 534"/>
                <a:gd name="T72" fmla="*/ 831 w 1073"/>
                <a:gd name="T73" fmla="*/ 310 h 534"/>
                <a:gd name="T74" fmla="*/ 745 w 1073"/>
                <a:gd name="T75" fmla="*/ 339 h 534"/>
                <a:gd name="T76" fmla="*/ 854 w 1073"/>
                <a:gd name="T77" fmla="*/ 323 h 534"/>
                <a:gd name="T78" fmla="*/ 854 w 1073"/>
                <a:gd name="T79" fmla="*/ 323 h 534"/>
                <a:gd name="T80" fmla="*/ 881 w 1073"/>
                <a:gd name="T81" fmla="*/ 310 h 534"/>
                <a:gd name="T82" fmla="*/ 881 w 1073"/>
                <a:gd name="T83" fmla="*/ 279 h 534"/>
                <a:gd name="T84" fmla="*/ 281 w 1073"/>
                <a:gd name="T85" fmla="*/ 465 h 534"/>
                <a:gd name="T86" fmla="*/ 154 w 1073"/>
                <a:gd name="T87" fmla="*/ 287 h 534"/>
                <a:gd name="T88" fmla="*/ 280 w 1073"/>
                <a:gd name="T89" fmla="*/ 397 h 534"/>
                <a:gd name="T90" fmla="*/ 288 w 1073"/>
                <a:gd name="T91" fmla="*/ 422 h 534"/>
                <a:gd name="T92" fmla="*/ 702 w 1073"/>
                <a:gd name="T93" fmla="*/ 199 h 534"/>
                <a:gd name="T94" fmla="*/ 1015 w 1073"/>
                <a:gd name="T95" fmla="*/ 100 h 534"/>
                <a:gd name="T96" fmla="*/ 1006 w 1073"/>
                <a:gd name="T97" fmla="*/ 115 h 534"/>
                <a:gd name="T98" fmla="*/ 934 w 1073"/>
                <a:gd name="T99" fmla="*/ 163 h 534"/>
                <a:gd name="T100" fmla="*/ 969 w 1073"/>
                <a:gd name="T101" fmla="*/ 148 h 534"/>
                <a:gd name="T102" fmla="*/ 1017 w 1073"/>
                <a:gd name="T103" fmla="*/ 121 h 534"/>
                <a:gd name="T104" fmla="*/ 954 w 1073"/>
                <a:gd name="T105" fmla="*/ 16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3" h="534">
                  <a:moveTo>
                    <a:pt x="1028" y="57"/>
                  </a:moveTo>
                  <a:cubicBezTo>
                    <a:pt x="993" y="48"/>
                    <a:pt x="957" y="41"/>
                    <a:pt x="921" y="38"/>
                  </a:cubicBezTo>
                  <a:cubicBezTo>
                    <a:pt x="899" y="36"/>
                    <a:pt x="876" y="42"/>
                    <a:pt x="854" y="48"/>
                  </a:cubicBezTo>
                  <a:cubicBezTo>
                    <a:pt x="807" y="61"/>
                    <a:pt x="763" y="82"/>
                    <a:pt x="722" y="107"/>
                  </a:cubicBezTo>
                  <a:cubicBezTo>
                    <a:pt x="718" y="109"/>
                    <a:pt x="711" y="113"/>
                    <a:pt x="705" y="116"/>
                  </a:cubicBezTo>
                  <a:cubicBezTo>
                    <a:pt x="702" y="110"/>
                    <a:pt x="697" y="104"/>
                    <a:pt x="692" y="99"/>
                  </a:cubicBezTo>
                  <a:cubicBezTo>
                    <a:pt x="668" y="76"/>
                    <a:pt x="636" y="74"/>
                    <a:pt x="622" y="94"/>
                  </a:cubicBezTo>
                  <a:cubicBezTo>
                    <a:pt x="617" y="101"/>
                    <a:pt x="615" y="110"/>
                    <a:pt x="615" y="120"/>
                  </a:cubicBezTo>
                  <a:cubicBezTo>
                    <a:pt x="585" y="131"/>
                    <a:pt x="557" y="149"/>
                    <a:pt x="530" y="167"/>
                  </a:cubicBezTo>
                  <a:cubicBezTo>
                    <a:pt x="526" y="170"/>
                    <a:pt x="521" y="173"/>
                    <a:pt x="517" y="175"/>
                  </a:cubicBezTo>
                  <a:cubicBezTo>
                    <a:pt x="516" y="174"/>
                    <a:pt x="515" y="173"/>
                    <a:pt x="514" y="172"/>
                  </a:cubicBezTo>
                  <a:cubicBezTo>
                    <a:pt x="523" y="164"/>
                    <a:pt x="533" y="156"/>
                    <a:pt x="541" y="148"/>
                  </a:cubicBezTo>
                  <a:cubicBezTo>
                    <a:pt x="548" y="141"/>
                    <a:pt x="555" y="134"/>
                    <a:pt x="562" y="127"/>
                  </a:cubicBezTo>
                  <a:cubicBezTo>
                    <a:pt x="578" y="132"/>
                    <a:pt x="593" y="128"/>
                    <a:pt x="602" y="116"/>
                  </a:cubicBezTo>
                  <a:cubicBezTo>
                    <a:pt x="616" y="96"/>
                    <a:pt x="608" y="61"/>
                    <a:pt x="583" y="38"/>
                  </a:cubicBezTo>
                  <a:cubicBezTo>
                    <a:pt x="559" y="15"/>
                    <a:pt x="528" y="12"/>
                    <a:pt x="513" y="32"/>
                  </a:cubicBezTo>
                  <a:cubicBezTo>
                    <a:pt x="509" y="38"/>
                    <a:pt x="507" y="46"/>
                    <a:pt x="506" y="54"/>
                  </a:cubicBezTo>
                  <a:cubicBezTo>
                    <a:pt x="487" y="61"/>
                    <a:pt x="467" y="70"/>
                    <a:pt x="448" y="79"/>
                  </a:cubicBezTo>
                  <a:cubicBezTo>
                    <a:pt x="430" y="87"/>
                    <a:pt x="414" y="99"/>
                    <a:pt x="397" y="108"/>
                  </a:cubicBezTo>
                  <a:cubicBezTo>
                    <a:pt x="393" y="110"/>
                    <a:pt x="386" y="110"/>
                    <a:pt x="382" y="108"/>
                  </a:cubicBezTo>
                  <a:cubicBezTo>
                    <a:pt x="311" y="77"/>
                    <a:pt x="240" y="45"/>
                    <a:pt x="169" y="14"/>
                  </a:cubicBezTo>
                  <a:cubicBezTo>
                    <a:pt x="162" y="11"/>
                    <a:pt x="155" y="8"/>
                    <a:pt x="148" y="6"/>
                  </a:cubicBezTo>
                  <a:cubicBezTo>
                    <a:pt x="133" y="0"/>
                    <a:pt x="119" y="1"/>
                    <a:pt x="104" y="8"/>
                  </a:cubicBezTo>
                  <a:cubicBezTo>
                    <a:pt x="86" y="17"/>
                    <a:pt x="67" y="25"/>
                    <a:pt x="46" y="35"/>
                  </a:cubicBezTo>
                  <a:cubicBezTo>
                    <a:pt x="165" y="126"/>
                    <a:pt x="282" y="215"/>
                    <a:pt x="401" y="306"/>
                  </a:cubicBezTo>
                  <a:cubicBezTo>
                    <a:pt x="389" y="316"/>
                    <a:pt x="378" y="324"/>
                    <a:pt x="368" y="331"/>
                  </a:cubicBezTo>
                  <a:cubicBezTo>
                    <a:pt x="277" y="392"/>
                    <a:pt x="277" y="392"/>
                    <a:pt x="277" y="392"/>
                  </a:cubicBezTo>
                  <a:cubicBezTo>
                    <a:pt x="269" y="397"/>
                    <a:pt x="263" y="398"/>
                    <a:pt x="257" y="387"/>
                  </a:cubicBezTo>
                  <a:cubicBezTo>
                    <a:pt x="241" y="361"/>
                    <a:pt x="223" y="337"/>
                    <a:pt x="206" y="312"/>
                  </a:cubicBezTo>
                  <a:cubicBezTo>
                    <a:pt x="199" y="303"/>
                    <a:pt x="192" y="295"/>
                    <a:pt x="184" y="287"/>
                  </a:cubicBezTo>
                  <a:cubicBezTo>
                    <a:pt x="175" y="277"/>
                    <a:pt x="164" y="276"/>
                    <a:pt x="151" y="280"/>
                  </a:cubicBezTo>
                  <a:cubicBezTo>
                    <a:pt x="139" y="284"/>
                    <a:pt x="136" y="294"/>
                    <a:pt x="135" y="304"/>
                  </a:cubicBezTo>
                  <a:cubicBezTo>
                    <a:pt x="135" y="327"/>
                    <a:pt x="136" y="350"/>
                    <a:pt x="136" y="373"/>
                  </a:cubicBezTo>
                  <a:cubicBezTo>
                    <a:pt x="136" y="378"/>
                    <a:pt x="137" y="382"/>
                    <a:pt x="137" y="389"/>
                  </a:cubicBezTo>
                  <a:cubicBezTo>
                    <a:pt x="131" y="387"/>
                    <a:pt x="127" y="385"/>
                    <a:pt x="123" y="383"/>
                  </a:cubicBezTo>
                  <a:cubicBezTo>
                    <a:pt x="97" y="373"/>
                    <a:pt x="72" y="361"/>
                    <a:pt x="46" y="352"/>
                  </a:cubicBezTo>
                  <a:cubicBezTo>
                    <a:pt x="36" y="349"/>
                    <a:pt x="24" y="352"/>
                    <a:pt x="13" y="354"/>
                  </a:cubicBezTo>
                  <a:cubicBezTo>
                    <a:pt x="3" y="356"/>
                    <a:pt x="0" y="364"/>
                    <a:pt x="8" y="372"/>
                  </a:cubicBezTo>
                  <a:cubicBezTo>
                    <a:pt x="18" y="382"/>
                    <a:pt x="27" y="392"/>
                    <a:pt x="38" y="400"/>
                  </a:cubicBezTo>
                  <a:cubicBezTo>
                    <a:pt x="64" y="420"/>
                    <a:pt x="89" y="439"/>
                    <a:pt x="116" y="458"/>
                  </a:cubicBezTo>
                  <a:cubicBezTo>
                    <a:pt x="138" y="473"/>
                    <a:pt x="146" y="495"/>
                    <a:pt x="146" y="521"/>
                  </a:cubicBezTo>
                  <a:cubicBezTo>
                    <a:pt x="146" y="532"/>
                    <a:pt x="151" y="534"/>
                    <a:pt x="160" y="533"/>
                  </a:cubicBezTo>
                  <a:cubicBezTo>
                    <a:pt x="217" y="529"/>
                    <a:pt x="272" y="518"/>
                    <a:pt x="326" y="500"/>
                  </a:cubicBezTo>
                  <a:cubicBezTo>
                    <a:pt x="368" y="486"/>
                    <a:pt x="410" y="472"/>
                    <a:pt x="452" y="458"/>
                  </a:cubicBezTo>
                  <a:cubicBezTo>
                    <a:pt x="479" y="448"/>
                    <a:pt x="507" y="438"/>
                    <a:pt x="533" y="427"/>
                  </a:cubicBezTo>
                  <a:cubicBezTo>
                    <a:pt x="547" y="421"/>
                    <a:pt x="560" y="424"/>
                    <a:pt x="573" y="426"/>
                  </a:cubicBezTo>
                  <a:cubicBezTo>
                    <a:pt x="619" y="434"/>
                    <a:pt x="664" y="443"/>
                    <a:pt x="710" y="452"/>
                  </a:cubicBezTo>
                  <a:cubicBezTo>
                    <a:pt x="782" y="465"/>
                    <a:pt x="854" y="479"/>
                    <a:pt x="927" y="493"/>
                  </a:cubicBezTo>
                  <a:cubicBezTo>
                    <a:pt x="940" y="495"/>
                    <a:pt x="954" y="498"/>
                    <a:pt x="968" y="499"/>
                  </a:cubicBezTo>
                  <a:cubicBezTo>
                    <a:pt x="990" y="501"/>
                    <a:pt x="1007" y="490"/>
                    <a:pt x="1023" y="477"/>
                  </a:cubicBezTo>
                  <a:cubicBezTo>
                    <a:pt x="1030" y="470"/>
                    <a:pt x="1025" y="465"/>
                    <a:pt x="1018" y="461"/>
                  </a:cubicBezTo>
                  <a:cubicBezTo>
                    <a:pt x="988" y="446"/>
                    <a:pt x="959" y="431"/>
                    <a:pt x="929" y="416"/>
                  </a:cubicBezTo>
                  <a:cubicBezTo>
                    <a:pt x="924" y="414"/>
                    <a:pt x="919" y="410"/>
                    <a:pt x="913" y="407"/>
                  </a:cubicBezTo>
                  <a:cubicBezTo>
                    <a:pt x="919" y="402"/>
                    <a:pt x="924" y="397"/>
                    <a:pt x="930" y="393"/>
                  </a:cubicBezTo>
                  <a:cubicBezTo>
                    <a:pt x="943" y="399"/>
                    <a:pt x="957" y="397"/>
                    <a:pt x="964" y="387"/>
                  </a:cubicBezTo>
                  <a:cubicBezTo>
                    <a:pt x="974" y="373"/>
                    <a:pt x="969" y="348"/>
                    <a:pt x="951" y="332"/>
                  </a:cubicBezTo>
                  <a:cubicBezTo>
                    <a:pt x="934" y="316"/>
                    <a:pt x="912" y="314"/>
                    <a:pt x="902" y="328"/>
                  </a:cubicBezTo>
                  <a:cubicBezTo>
                    <a:pt x="899" y="332"/>
                    <a:pt x="898" y="337"/>
                    <a:pt x="897" y="343"/>
                  </a:cubicBezTo>
                  <a:cubicBezTo>
                    <a:pt x="883" y="348"/>
                    <a:pt x="869" y="354"/>
                    <a:pt x="854" y="359"/>
                  </a:cubicBezTo>
                  <a:cubicBezTo>
                    <a:pt x="859" y="354"/>
                    <a:pt x="865" y="348"/>
                    <a:pt x="870" y="343"/>
                  </a:cubicBezTo>
                  <a:cubicBezTo>
                    <a:pt x="880" y="345"/>
                    <a:pt x="889" y="342"/>
                    <a:pt x="895" y="334"/>
                  </a:cubicBezTo>
                  <a:cubicBezTo>
                    <a:pt x="905" y="320"/>
                    <a:pt x="899" y="296"/>
                    <a:pt x="882" y="279"/>
                  </a:cubicBezTo>
                  <a:cubicBezTo>
                    <a:pt x="879" y="276"/>
                    <a:pt x="875" y="274"/>
                    <a:pt x="871" y="271"/>
                  </a:cubicBezTo>
                  <a:cubicBezTo>
                    <a:pt x="928" y="243"/>
                    <a:pt x="982" y="209"/>
                    <a:pt x="1027" y="164"/>
                  </a:cubicBezTo>
                  <a:cubicBezTo>
                    <a:pt x="1039" y="152"/>
                    <a:pt x="1049" y="138"/>
                    <a:pt x="1057" y="123"/>
                  </a:cubicBezTo>
                  <a:cubicBezTo>
                    <a:pt x="1073" y="92"/>
                    <a:pt x="1062" y="65"/>
                    <a:pt x="1028" y="57"/>
                  </a:cubicBezTo>
                  <a:close/>
                  <a:moveTo>
                    <a:pt x="752" y="102"/>
                  </a:moveTo>
                  <a:cubicBezTo>
                    <a:pt x="802" y="78"/>
                    <a:pt x="851" y="55"/>
                    <a:pt x="906" y="47"/>
                  </a:cubicBezTo>
                  <a:cubicBezTo>
                    <a:pt x="917" y="45"/>
                    <a:pt x="927" y="46"/>
                    <a:pt x="938" y="47"/>
                  </a:cubicBezTo>
                  <a:cubicBezTo>
                    <a:pt x="938" y="52"/>
                    <a:pt x="940" y="60"/>
                    <a:pt x="952" y="61"/>
                  </a:cubicBezTo>
                  <a:cubicBezTo>
                    <a:pt x="963" y="61"/>
                    <a:pt x="976" y="58"/>
                    <a:pt x="985" y="55"/>
                  </a:cubicBezTo>
                  <a:cubicBezTo>
                    <a:pt x="988" y="56"/>
                    <a:pt x="990" y="56"/>
                    <a:pt x="992" y="57"/>
                  </a:cubicBezTo>
                  <a:cubicBezTo>
                    <a:pt x="999" y="58"/>
                    <a:pt x="1006" y="60"/>
                    <a:pt x="1012" y="62"/>
                  </a:cubicBezTo>
                  <a:cubicBezTo>
                    <a:pt x="974" y="74"/>
                    <a:pt x="935" y="83"/>
                    <a:pt x="899" y="97"/>
                  </a:cubicBezTo>
                  <a:cubicBezTo>
                    <a:pt x="805" y="133"/>
                    <a:pt x="718" y="182"/>
                    <a:pt x="632" y="232"/>
                  </a:cubicBezTo>
                  <a:cubicBezTo>
                    <a:pt x="619" y="239"/>
                    <a:pt x="619" y="239"/>
                    <a:pt x="609" y="230"/>
                  </a:cubicBezTo>
                  <a:cubicBezTo>
                    <a:pt x="628" y="216"/>
                    <a:pt x="647" y="202"/>
                    <a:pt x="665" y="187"/>
                  </a:cubicBezTo>
                  <a:cubicBezTo>
                    <a:pt x="683" y="194"/>
                    <a:pt x="701" y="191"/>
                    <a:pt x="710" y="177"/>
                  </a:cubicBezTo>
                  <a:cubicBezTo>
                    <a:pt x="714" y="172"/>
                    <a:pt x="716" y="166"/>
                    <a:pt x="717" y="159"/>
                  </a:cubicBezTo>
                  <a:cubicBezTo>
                    <a:pt x="721" y="159"/>
                    <a:pt x="725" y="156"/>
                    <a:pt x="725" y="151"/>
                  </a:cubicBezTo>
                  <a:cubicBezTo>
                    <a:pt x="725" y="147"/>
                    <a:pt x="721" y="143"/>
                    <a:pt x="717" y="143"/>
                  </a:cubicBezTo>
                  <a:cubicBezTo>
                    <a:pt x="717" y="143"/>
                    <a:pt x="716" y="143"/>
                    <a:pt x="716" y="143"/>
                  </a:cubicBezTo>
                  <a:cubicBezTo>
                    <a:pt x="715" y="137"/>
                    <a:pt x="713" y="131"/>
                    <a:pt x="710" y="124"/>
                  </a:cubicBezTo>
                  <a:cubicBezTo>
                    <a:pt x="725" y="117"/>
                    <a:pt x="738" y="109"/>
                    <a:pt x="752" y="102"/>
                  </a:cubicBezTo>
                  <a:close/>
                  <a:moveTo>
                    <a:pt x="616" y="250"/>
                  </a:moveTo>
                  <a:cubicBezTo>
                    <a:pt x="611" y="252"/>
                    <a:pt x="605" y="256"/>
                    <a:pt x="600" y="256"/>
                  </a:cubicBezTo>
                  <a:cubicBezTo>
                    <a:pt x="594" y="255"/>
                    <a:pt x="588" y="251"/>
                    <a:pt x="580" y="248"/>
                  </a:cubicBezTo>
                  <a:cubicBezTo>
                    <a:pt x="586" y="244"/>
                    <a:pt x="591" y="241"/>
                    <a:pt x="595" y="238"/>
                  </a:cubicBezTo>
                  <a:cubicBezTo>
                    <a:pt x="603" y="231"/>
                    <a:pt x="609" y="239"/>
                    <a:pt x="615" y="242"/>
                  </a:cubicBezTo>
                  <a:cubicBezTo>
                    <a:pt x="616" y="243"/>
                    <a:pt x="617" y="249"/>
                    <a:pt x="616" y="250"/>
                  </a:cubicBezTo>
                  <a:close/>
                  <a:moveTo>
                    <a:pt x="660" y="154"/>
                  </a:moveTo>
                  <a:cubicBezTo>
                    <a:pt x="656" y="160"/>
                    <a:pt x="650" y="166"/>
                    <a:pt x="643" y="172"/>
                  </a:cubicBezTo>
                  <a:cubicBezTo>
                    <a:pt x="642" y="172"/>
                    <a:pt x="641" y="171"/>
                    <a:pt x="640" y="170"/>
                  </a:cubicBezTo>
                  <a:cubicBezTo>
                    <a:pt x="627" y="158"/>
                    <a:pt x="619" y="142"/>
                    <a:pt x="616" y="127"/>
                  </a:cubicBezTo>
                  <a:cubicBezTo>
                    <a:pt x="627" y="123"/>
                    <a:pt x="636" y="121"/>
                    <a:pt x="643" y="120"/>
                  </a:cubicBezTo>
                  <a:cubicBezTo>
                    <a:pt x="638" y="132"/>
                    <a:pt x="644" y="146"/>
                    <a:pt x="660" y="154"/>
                  </a:cubicBezTo>
                  <a:close/>
                  <a:moveTo>
                    <a:pt x="692" y="134"/>
                  </a:moveTo>
                  <a:cubicBezTo>
                    <a:pt x="698" y="131"/>
                    <a:pt x="704" y="128"/>
                    <a:pt x="709" y="125"/>
                  </a:cubicBezTo>
                  <a:cubicBezTo>
                    <a:pt x="712" y="131"/>
                    <a:pt x="714" y="137"/>
                    <a:pt x="715" y="143"/>
                  </a:cubicBezTo>
                  <a:cubicBezTo>
                    <a:pt x="711" y="144"/>
                    <a:pt x="709" y="147"/>
                    <a:pt x="709" y="151"/>
                  </a:cubicBezTo>
                  <a:cubicBezTo>
                    <a:pt x="709" y="155"/>
                    <a:pt x="711" y="158"/>
                    <a:pt x="715" y="159"/>
                  </a:cubicBezTo>
                  <a:cubicBezTo>
                    <a:pt x="714" y="165"/>
                    <a:pt x="712" y="170"/>
                    <a:pt x="708" y="175"/>
                  </a:cubicBezTo>
                  <a:cubicBezTo>
                    <a:pt x="699" y="188"/>
                    <a:pt x="683" y="191"/>
                    <a:pt x="666" y="186"/>
                  </a:cubicBezTo>
                  <a:cubicBezTo>
                    <a:pt x="667" y="185"/>
                    <a:pt x="669" y="184"/>
                    <a:pt x="670" y="182"/>
                  </a:cubicBezTo>
                  <a:cubicBezTo>
                    <a:pt x="685" y="170"/>
                    <a:pt x="704" y="158"/>
                    <a:pt x="692" y="134"/>
                  </a:cubicBezTo>
                  <a:close/>
                  <a:moveTo>
                    <a:pt x="623" y="94"/>
                  </a:moveTo>
                  <a:cubicBezTo>
                    <a:pt x="637" y="74"/>
                    <a:pt x="667" y="76"/>
                    <a:pt x="691" y="99"/>
                  </a:cubicBezTo>
                  <a:cubicBezTo>
                    <a:pt x="696" y="104"/>
                    <a:pt x="701" y="110"/>
                    <a:pt x="705" y="116"/>
                  </a:cubicBezTo>
                  <a:cubicBezTo>
                    <a:pt x="704" y="117"/>
                    <a:pt x="703" y="117"/>
                    <a:pt x="702" y="117"/>
                  </a:cubicBezTo>
                  <a:cubicBezTo>
                    <a:pt x="684" y="126"/>
                    <a:pt x="687" y="129"/>
                    <a:pt x="674" y="116"/>
                  </a:cubicBezTo>
                  <a:cubicBezTo>
                    <a:pt x="668" y="110"/>
                    <a:pt x="654" y="109"/>
                    <a:pt x="644" y="111"/>
                  </a:cubicBezTo>
                  <a:cubicBezTo>
                    <a:pt x="634" y="113"/>
                    <a:pt x="625" y="116"/>
                    <a:pt x="616" y="120"/>
                  </a:cubicBezTo>
                  <a:cubicBezTo>
                    <a:pt x="615" y="110"/>
                    <a:pt x="617" y="101"/>
                    <a:pt x="623" y="94"/>
                  </a:cubicBezTo>
                  <a:close/>
                  <a:moveTo>
                    <a:pt x="616" y="128"/>
                  </a:moveTo>
                  <a:cubicBezTo>
                    <a:pt x="619" y="143"/>
                    <a:pt x="627" y="159"/>
                    <a:pt x="640" y="172"/>
                  </a:cubicBezTo>
                  <a:cubicBezTo>
                    <a:pt x="641" y="172"/>
                    <a:pt x="641" y="173"/>
                    <a:pt x="642" y="173"/>
                  </a:cubicBezTo>
                  <a:cubicBezTo>
                    <a:pt x="594" y="216"/>
                    <a:pt x="490" y="270"/>
                    <a:pt x="453" y="266"/>
                  </a:cubicBezTo>
                  <a:cubicBezTo>
                    <a:pt x="464" y="259"/>
                    <a:pt x="474" y="254"/>
                    <a:pt x="483" y="247"/>
                  </a:cubicBezTo>
                  <a:cubicBezTo>
                    <a:pt x="495" y="240"/>
                    <a:pt x="504" y="231"/>
                    <a:pt x="516" y="225"/>
                  </a:cubicBezTo>
                  <a:cubicBezTo>
                    <a:pt x="541" y="215"/>
                    <a:pt x="546" y="198"/>
                    <a:pt x="528" y="180"/>
                  </a:cubicBezTo>
                  <a:cubicBezTo>
                    <a:pt x="543" y="163"/>
                    <a:pt x="584" y="140"/>
                    <a:pt x="616" y="128"/>
                  </a:cubicBezTo>
                  <a:close/>
                  <a:moveTo>
                    <a:pt x="525" y="186"/>
                  </a:moveTo>
                  <a:cubicBezTo>
                    <a:pt x="534" y="192"/>
                    <a:pt x="535" y="200"/>
                    <a:pt x="527" y="210"/>
                  </a:cubicBezTo>
                  <a:cubicBezTo>
                    <a:pt x="515" y="203"/>
                    <a:pt x="503" y="197"/>
                    <a:pt x="491" y="191"/>
                  </a:cubicBezTo>
                  <a:cubicBezTo>
                    <a:pt x="503" y="174"/>
                    <a:pt x="508" y="176"/>
                    <a:pt x="525" y="186"/>
                  </a:cubicBezTo>
                  <a:close/>
                  <a:moveTo>
                    <a:pt x="514" y="32"/>
                  </a:moveTo>
                  <a:cubicBezTo>
                    <a:pt x="528" y="13"/>
                    <a:pt x="559" y="15"/>
                    <a:pt x="582" y="37"/>
                  </a:cubicBezTo>
                  <a:cubicBezTo>
                    <a:pt x="606" y="60"/>
                    <a:pt x="614" y="94"/>
                    <a:pt x="600" y="113"/>
                  </a:cubicBezTo>
                  <a:cubicBezTo>
                    <a:pt x="592" y="125"/>
                    <a:pt x="578" y="129"/>
                    <a:pt x="564" y="126"/>
                  </a:cubicBezTo>
                  <a:cubicBezTo>
                    <a:pt x="567" y="122"/>
                    <a:pt x="571" y="118"/>
                    <a:pt x="575" y="114"/>
                  </a:cubicBezTo>
                  <a:cubicBezTo>
                    <a:pt x="586" y="103"/>
                    <a:pt x="586" y="89"/>
                    <a:pt x="580" y="76"/>
                  </a:cubicBezTo>
                  <a:cubicBezTo>
                    <a:pt x="569" y="53"/>
                    <a:pt x="547" y="40"/>
                    <a:pt x="523" y="48"/>
                  </a:cubicBezTo>
                  <a:cubicBezTo>
                    <a:pt x="518" y="50"/>
                    <a:pt x="512" y="52"/>
                    <a:pt x="507" y="54"/>
                  </a:cubicBezTo>
                  <a:cubicBezTo>
                    <a:pt x="507" y="46"/>
                    <a:pt x="510" y="38"/>
                    <a:pt x="514" y="32"/>
                  </a:cubicBezTo>
                  <a:close/>
                  <a:moveTo>
                    <a:pt x="537" y="114"/>
                  </a:moveTo>
                  <a:cubicBezTo>
                    <a:pt x="535" y="112"/>
                    <a:pt x="533" y="110"/>
                    <a:pt x="531" y="109"/>
                  </a:cubicBezTo>
                  <a:cubicBezTo>
                    <a:pt x="517" y="95"/>
                    <a:pt x="509" y="78"/>
                    <a:pt x="507" y="62"/>
                  </a:cubicBezTo>
                  <a:cubicBezTo>
                    <a:pt x="513" y="60"/>
                    <a:pt x="519" y="60"/>
                    <a:pt x="522" y="61"/>
                  </a:cubicBezTo>
                  <a:cubicBezTo>
                    <a:pt x="521" y="80"/>
                    <a:pt x="534" y="96"/>
                    <a:pt x="548" y="105"/>
                  </a:cubicBezTo>
                  <a:cubicBezTo>
                    <a:pt x="545" y="108"/>
                    <a:pt x="541" y="111"/>
                    <a:pt x="537" y="114"/>
                  </a:cubicBezTo>
                  <a:close/>
                  <a:moveTo>
                    <a:pt x="136" y="18"/>
                  </a:moveTo>
                  <a:cubicBezTo>
                    <a:pt x="137" y="17"/>
                    <a:pt x="137" y="15"/>
                    <a:pt x="137" y="14"/>
                  </a:cubicBezTo>
                  <a:cubicBezTo>
                    <a:pt x="142" y="15"/>
                    <a:pt x="148" y="13"/>
                    <a:pt x="152" y="15"/>
                  </a:cubicBezTo>
                  <a:cubicBezTo>
                    <a:pt x="237" y="53"/>
                    <a:pt x="322" y="91"/>
                    <a:pt x="407" y="128"/>
                  </a:cubicBezTo>
                  <a:cubicBezTo>
                    <a:pt x="418" y="133"/>
                    <a:pt x="428" y="139"/>
                    <a:pt x="439" y="144"/>
                  </a:cubicBezTo>
                  <a:cubicBezTo>
                    <a:pt x="429" y="164"/>
                    <a:pt x="422" y="166"/>
                    <a:pt x="404" y="157"/>
                  </a:cubicBezTo>
                  <a:cubicBezTo>
                    <a:pt x="344" y="126"/>
                    <a:pt x="285" y="95"/>
                    <a:pt x="225" y="64"/>
                  </a:cubicBezTo>
                  <a:cubicBezTo>
                    <a:pt x="196" y="48"/>
                    <a:pt x="166" y="33"/>
                    <a:pt x="136" y="18"/>
                  </a:cubicBezTo>
                  <a:close/>
                  <a:moveTo>
                    <a:pt x="363" y="215"/>
                  </a:moveTo>
                  <a:cubicBezTo>
                    <a:pt x="366" y="212"/>
                    <a:pt x="369" y="209"/>
                    <a:pt x="373" y="207"/>
                  </a:cubicBezTo>
                  <a:cubicBezTo>
                    <a:pt x="394" y="192"/>
                    <a:pt x="415" y="178"/>
                    <a:pt x="436" y="162"/>
                  </a:cubicBezTo>
                  <a:cubicBezTo>
                    <a:pt x="451" y="150"/>
                    <a:pt x="449" y="144"/>
                    <a:pt x="433" y="134"/>
                  </a:cubicBezTo>
                  <a:cubicBezTo>
                    <a:pt x="423" y="128"/>
                    <a:pt x="413" y="123"/>
                    <a:pt x="402" y="117"/>
                  </a:cubicBezTo>
                  <a:cubicBezTo>
                    <a:pt x="430" y="96"/>
                    <a:pt x="480" y="69"/>
                    <a:pt x="507" y="62"/>
                  </a:cubicBezTo>
                  <a:cubicBezTo>
                    <a:pt x="508" y="78"/>
                    <a:pt x="517" y="96"/>
                    <a:pt x="532" y="110"/>
                  </a:cubicBezTo>
                  <a:cubicBezTo>
                    <a:pt x="533" y="111"/>
                    <a:pt x="535" y="113"/>
                    <a:pt x="536" y="114"/>
                  </a:cubicBezTo>
                  <a:cubicBezTo>
                    <a:pt x="483" y="153"/>
                    <a:pt x="435" y="203"/>
                    <a:pt x="363" y="215"/>
                  </a:cubicBezTo>
                  <a:close/>
                  <a:moveTo>
                    <a:pt x="922" y="372"/>
                  </a:moveTo>
                  <a:cubicBezTo>
                    <a:pt x="919" y="374"/>
                    <a:pt x="915" y="377"/>
                    <a:pt x="912" y="379"/>
                  </a:cubicBezTo>
                  <a:cubicBezTo>
                    <a:pt x="904" y="370"/>
                    <a:pt x="899" y="360"/>
                    <a:pt x="898" y="351"/>
                  </a:cubicBezTo>
                  <a:cubicBezTo>
                    <a:pt x="902" y="349"/>
                    <a:pt x="905" y="348"/>
                    <a:pt x="909" y="346"/>
                  </a:cubicBezTo>
                  <a:cubicBezTo>
                    <a:pt x="905" y="360"/>
                    <a:pt x="908" y="369"/>
                    <a:pt x="922" y="372"/>
                  </a:cubicBezTo>
                  <a:close/>
                  <a:moveTo>
                    <a:pt x="903" y="328"/>
                  </a:moveTo>
                  <a:cubicBezTo>
                    <a:pt x="912" y="315"/>
                    <a:pt x="934" y="316"/>
                    <a:pt x="951" y="332"/>
                  </a:cubicBezTo>
                  <a:cubicBezTo>
                    <a:pt x="967" y="348"/>
                    <a:pt x="973" y="372"/>
                    <a:pt x="963" y="386"/>
                  </a:cubicBezTo>
                  <a:cubicBezTo>
                    <a:pt x="956" y="395"/>
                    <a:pt x="943" y="397"/>
                    <a:pt x="930" y="392"/>
                  </a:cubicBezTo>
                  <a:cubicBezTo>
                    <a:pt x="934" y="389"/>
                    <a:pt x="938" y="386"/>
                    <a:pt x="942" y="383"/>
                  </a:cubicBezTo>
                  <a:cubicBezTo>
                    <a:pt x="952" y="374"/>
                    <a:pt x="954" y="365"/>
                    <a:pt x="947" y="352"/>
                  </a:cubicBezTo>
                  <a:cubicBezTo>
                    <a:pt x="939" y="339"/>
                    <a:pt x="926" y="332"/>
                    <a:pt x="914" y="336"/>
                  </a:cubicBezTo>
                  <a:cubicBezTo>
                    <a:pt x="909" y="338"/>
                    <a:pt x="903" y="340"/>
                    <a:pt x="898" y="343"/>
                  </a:cubicBezTo>
                  <a:cubicBezTo>
                    <a:pt x="898" y="337"/>
                    <a:pt x="900" y="332"/>
                    <a:pt x="903" y="328"/>
                  </a:cubicBezTo>
                  <a:close/>
                  <a:moveTo>
                    <a:pt x="854" y="370"/>
                  </a:moveTo>
                  <a:cubicBezTo>
                    <a:pt x="869" y="364"/>
                    <a:pt x="884" y="357"/>
                    <a:pt x="898" y="351"/>
                  </a:cubicBezTo>
                  <a:cubicBezTo>
                    <a:pt x="899" y="360"/>
                    <a:pt x="904" y="371"/>
                    <a:pt x="911" y="379"/>
                  </a:cubicBezTo>
                  <a:cubicBezTo>
                    <a:pt x="884" y="397"/>
                    <a:pt x="856" y="412"/>
                    <a:pt x="823" y="418"/>
                  </a:cubicBezTo>
                  <a:cubicBezTo>
                    <a:pt x="828" y="413"/>
                    <a:pt x="834" y="410"/>
                    <a:pt x="840" y="406"/>
                  </a:cubicBezTo>
                  <a:cubicBezTo>
                    <a:pt x="859" y="397"/>
                    <a:pt x="862" y="391"/>
                    <a:pt x="854" y="370"/>
                  </a:cubicBezTo>
                  <a:close/>
                  <a:moveTo>
                    <a:pt x="827" y="378"/>
                  </a:moveTo>
                  <a:cubicBezTo>
                    <a:pt x="845" y="371"/>
                    <a:pt x="852" y="375"/>
                    <a:pt x="852" y="391"/>
                  </a:cubicBezTo>
                  <a:cubicBezTo>
                    <a:pt x="844" y="387"/>
                    <a:pt x="837" y="383"/>
                    <a:pt x="827" y="378"/>
                  </a:cubicBezTo>
                  <a:close/>
                  <a:moveTo>
                    <a:pt x="702" y="407"/>
                  </a:moveTo>
                  <a:cubicBezTo>
                    <a:pt x="706" y="405"/>
                    <a:pt x="710" y="403"/>
                    <a:pt x="713" y="401"/>
                  </a:cubicBezTo>
                  <a:cubicBezTo>
                    <a:pt x="730" y="391"/>
                    <a:pt x="747" y="382"/>
                    <a:pt x="762" y="371"/>
                  </a:cubicBezTo>
                  <a:cubicBezTo>
                    <a:pt x="775" y="362"/>
                    <a:pt x="786" y="351"/>
                    <a:pt x="776" y="331"/>
                  </a:cubicBezTo>
                  <a:cubicBezTo>
                    <a:pt x="795" y="324"/>
                    <a:pt x="813" y="317"/>
                    <a:pt x="831" y="310"/>
                  </a:cubicBezTo>
                  <a:cubicBezTo>
                    <a:pt x="834" y="317"/>
                    <a:pt x="839" y="324"/>
                    <a:pt x="845" y="330"/>
                  </a:cubicBezTo>
                  <a:cubicBezTo>
                    <a:pt x="846" y="331"/>
                    <a:pt x="846" y="331"/>
                    <a:pt x="847" y="331"/>
                  </a:cubicBezTo>
                  <a:cubicBezTo>
                    <a:pt x="808" y="374"/>
                    <a:pt x="761" y="401"/>
                    <a:pt x="702" y="407"/>
                  </a:cubicBezTo>
                  <a:close/>
                  <a:moveTo>
                    <a:pt x="744" y="345"/>
                  </a:moveTo>
                  <a:cubicBezTo>
                    <a:pt x="745" y="343"/>
                    <a:pt x="745" y="341"/>
                    <a:pt x="745" y="339"/>
                  </a:cubicBezTo>
                  <a:cubicBezTo>
                    <a:pt x="752" y="340"/>
                    <a:pt x="759" y="339"/>
                    <a:pt x="766" y="341"/>
                  </a:cubicBezTo>
                  <a:cubicBezTo>
                    <a:pt x="768" y="341"/>
                    <a:pt x="769" y="346"/>
                    <a:pt x="770" y="350"/>
                  </a:cubicBezTo>
                  <a:cubicBezTo>
                    <a:pt x="767" y="350"/>
                    <a:pt x="764" y="353"/>
                    <a:pt x="761" y="352"/>
                  </a:cubicBezTo>
                  <a:cubicBezTo>
                    <a:pt x="755" y="350"/>
                    <a:pt x="750" y="347"/>
                    <a:pt x="744" y="345"/>
                  </a:cubicBezTo>
                  <a:close/>
                  <a:moveTo>
                    <a:pt x="854" y="323"/>
                  </a:moveTo>
                  <a:cubicBezTo>
                    <a:pt x="852" y="326"/>
                    <a:pt x="849" y="328"/>
                    <a:pt x="847" y="331"/>
                  </a:cubicBezTo>
                  <a:cubicBezTo>
                    <a:pt x="846" y="330"/>
                    <a:pt x="846" y="330"/>
                    <a:pt x="845" y="329"/>
                  </a:cubicBezTo>
                  <a:cubicBezTo>
                    <a:pt x="839" y="324"/>
                    <a:pt x="835" y="317"/>
                    <a:pt x="832" y="310"/>
                  </a:cubicBezTo>
                  <a:cubicBezTo>
                    <a:pt x="836" y="308"/>
                    <a:pt x="841" y="306"/>
                    <a:pt x="845" y="304"/>
                  </a:cubicBezTo>
                  <a:cubicBezTo>
                    <a:pt x="841" y="314"/>
                    <a:pt x="845" y="320"/>
                    <a:pt x="854" y="323"/>
                  </a:cubicBezTo>
                  <a:close/>
                  <a:moveTo>
                    <a:pt x="881" y="279"/>
                  </a:moveTo>
                  <a:cubicBezTo>
                    <a:pt x="898" y="295"/>
                    <a:pt x="903" y="319"/>
                    <a:pt x="893" y="333"/>
                  </a:cubicBezTo>
                  <a:cubicBezTo>
                    <a:pt x="888" y="340"/>
                    <a:pt x="881" y="343"/>
                    <a:pt x="872" y="342"/>
                  </a:cubicBezTo>
                  <a:cubicBezTo>
                    <a:pt x="873" y="341"/>
                    <a:pt x="873" y="341"/>
                    <a:pt x="874" y="340"/>
                  </a:cubicBezTo>
                  <a:cubicBezTo>
                    <a:pt x="885" y="332"/>
                    <a:pt x="886" y="321"/>
                    <a:pt x="881" y="310"/>
                  </a:cubicBezTo>
                  <a:cubicBezTo>
                    <a:pt x="876" y="299"/>
                    <a:pt x="869" y="290"/>
                    <a:pt x="855" y="292"/>
                  </a:cubicBezTo>
                  <a:cubicBezTo>
                    <a:pt x="847" y="292"/>
                    <a:pt x="840" y="294"/>
                    <a:pt x="831" y="293"/>
                  </a:cubicBezTo>
                  <a:cubicBezTo>
                    <a:pt x="841" y="287"/>
                    <a:pt x="851" y="282"/>
                    <a:pt x="861" y="277"/>
                  </a:cubicBezTo>
                  <a:cubicBezTo>
                    <a:pt x="864" y="275"/>
                    <a:pt x="868" y="273"/>
                    <a:pt x="871" y="272"/>
                  </a:cubicBezTo>
                  <a:cubicBezTo>
                    <a:pt x="875" y="273"/>
                    <a:pt x="878" y="276"/>
                    <a:pt x="881" y="279"/>
                  </a:cubicBezTo>
                  <a:close/>
                  <a:moveTo>
                    <a:pt x="723" y="293"/>
                  </a:moveTo>
                  <a:cubicBezTo>
                    <a:pt x="580" y="362"/>
                    <a:pt x="437" y="429"/>
                    <a:pt x="287" y="482"/>
                  </a:cubicBezTo>
                  <a:cubicBezTo>
                    <a:pt x="249" y="495"/>
                    <a:pt x="210" y="506"/>
                    <a:pt x="171" y="516"/>
                  </a:cubicBezTo>
                  <a:cubicBezTo>
                    <a:pt x="155" y="520"/>
                    <a:pt x="150" y="514"/>
                    <a:pt x="153" y="496"/>
                  </a:cubicBezTo>
                  <a:cubicBezTo>
                    <a:pt x="197" y="497"/>
                    <a:pt x="239" y="487"/>
                    <a:pt x="281" y="465"/>
                  </a:cubicBezTo>
                  <a:cubicBezTo>
                    <a:pt x="270" y="460"/>
                    <a:pt x="263" y="456"/>
                    <a:pt x="255" y="452"/>
                  </a:cubicBezTo>
                  <a:cubicBezTo>
                    <a:pt x="221" y="435"/>
                    <a:pt x="188" y="417"/>
                    <a:pt x="154" y="400"/>
                  </a:cubicBezTo>
                  <a:cubicBezTo>
                    <a:pt x="150" y="397"/>
                    <a:pt x="144" y="393"/>
                    <a:pt x="144" y="389"/>
                  </a:cubicBezTo>
                  <a:cubicBezTo>
                    <a:pt x="142" y="362"/>
                    <a:pt x="141" y="334"/>
                    <a:pt x="141" y="306"/>
                  </a:cubicBezTo>
                  <a:cubicBezTo>
                    <a:pt x="142" y="300"/>
                    <a:pt x="148" y="289"/>
                    <a:pt x="154" y="287"/>
                  </a:cubicBezTo>
                  <a:cubicBezTo>
                    <a:pt x="160" y="284"/>
                    <a:pt x="171" y="287"/>
                    <a:pt x="178" y="290"/>
                  </a:cubicBezTo>
                  <a:cubicBezTo>
                    <a:pt x="184" y="292"/>
                    <a:pt x="188" y="299"/>
                    <a:pt x="192" y="304"/>
                  </a:cubicBezTo>
                  <a:cubicBezTo>
                    <a:pt x="214" y="335"/>
                    <a:pt x="236" y="366"/>
                    <a:pt x="258" y="397"/>
                  </a:cubicBezTo>
                  <a:cubicBezTo>
                    <a:pt x="264" y="406"/>
                    <a:pt x="269" y="405"/>
                    <a:pt x="277" y="399"/>
                  </a:cubicBezTo>
                  <a:cubicBezTo>
                    <a:pt x="278" y="399"/>
                    <a:pt x="279" y="398"/>
                    <a:pt x="280" y="397"/>
                  </a:cubicBezTo>
                  <a:cubicBezTo>
                    <a:pt x="281" y="397"/>
                    <a:pt x="319" y="371"/>
                    <a:pt x="351" y="350"/>
                  </a:cubicBezTo>
                  <a:cubicBezTo>
                    <a:pt x="367" y="342"/>
                    <a:pt x="381" y="333"/>
                    <a:pt x="397" y="326"/>
                  </a:cubicBezTo>
                  <a:cubicBezTo>
                    <a:pt x="415" y="318"/>
                    <a:pt x="418" y="319"/>
                    <a:pt x="429" y="337"/>
                  </a:cubicBezTo>
                  <a:cubicBezTo>
                    <a:pt x="382" y="364"/>
                    <a:pt x="334" y="392"/>
                    <a:pt x="286" y="419"/>
                  </a:cubicBezTo>
                  <a:cubicBezTo>
                    <a:pt x="287" y="420"/>
                    <a:pt x="287" y="421"/>
                    <a:pt x="288" y="422"/>
                  </a:cubicBezTo>
                  <a:cubicBezTo>
                    <a:pt x="290" y="422"/>
                    <a:pt x="292" y="421"/>
                    <a:pt x="294" y="420"/>
                  </a:cubicBezTo>
                  <a:cubicBezTo>
                    <a:pt x="392" y="373"/>
                    <a:pt x="490" y="327"/>
                    <a:pt x="589" y="279"/>
                  </a:cubicBezTo>
                  <a:cubicBezTo>
                    <a:pt x="600" y="274"/>
                    <a:pt x="614" y="267"/>
                    <a:pt x="620" y="257"/>
                  </a:cubicBezTo>
                  <a:cubicBezTo>
                    <a:pt x="627" y="244"/>
                    <a:pt x="636" y="238"/>
                    <a:pt x="647" y="231"/>
                  </a:cubicBezTo>
                  <a:cubicBezTo>
                    <a:pt x="665" y="220"/>
                    <a:pt x="684" y="210"/>
                    <a:pt x="702" y="199"/>
                  </a:cubicBezTo>
                  <a:cubicBezTo>
                    <a:pt x="789" y="152"/>
                    <a:pt x="877" y="108"/>
                    <a:pt x="972" y="81"/>
                  </a:cubicBezTo>
                  <a:cubicBezTo>
                    <a:pt x="992" y="75"/>
                    <a:pt x="1012" y="69"/>
                    <a:pt x="1033" y="74"/>
                  </a:cubicBezTo>
                  <a:cubicBezTo>
                    <a:pt x="1039" y="75"/>
                    <a:pt x="1043" y="77"/>
                    <a:pt x="1045" y="80"/>
                  </a:cubicBezTo>
                  <a:cubicBezTo>
                    <a:pt x="1041" y="83"/>
                    <a:pt x="1034" y="87"/>
                    <a:pt x="1026" y="93"/>
                  </a:cubicBezTo>
                  <a:cubicBezTo>
                    <a:pt x="1022" y="95"/>
                    <a:pt x="1019" y="98"/>
                    <a:pt x="1015" y="100"/>
                  </a:cubicBezTo>
                  <a:cubicBezTo>
                    <a:pt x="1011" y="103"/>
                    <a:pt x="1007" y="106"/>
                    <a:pt x="1002" y="109"/>
                  </a:cubicBezTo>
                  <a:cubicBezTo>
                    <a:pt x="993" y="114"/>
                    <a:pt x="984" y="120"/>
                    <a:pt x="975" y="126"/>
                  </a:cubicBezTo>
                  <a:cubicBezTo>
                    <a:pt x="937" y="149"/>
                    <a:pt x="899" y="173"/>
                    <a:pt x="899" y="173"/>
                  </a:cubicBezTo>
                  <a:cubicBezTo>
                    <a:pt x="899" y="173"/>
                    <a:pt x="939" y="152"/>
                    <a:pt x="978" y="131"/>
                  </a:cubicBezTo>
                  <a:cubicBezTo>
                    <a:pt x="987" y="126"/>
                    <a:pt x="997" y="120"/>
                    <a:pt x="1006" y="115"/>
                  </a:cubicBezTo>
                  <a:cubicBezTo>
                    <a:pt x="1011" y="113"/>
                    <a:pt x="1015" y="110"/>
                    <a:pt x="1019" y="108"/>
                  </a:cubicBezTo>
                  <a:cubicBezTo>
                    <a:pt x="1020" y="108"/>
                    <a:pt x="1020" y="108"/>
                    <a:pt x="1020" y="108"/>
                  </a:cubicBezTo>
                  <a:cubicBezTo>
                    <a:pt x="1013" y="112"/>
                    <a:pt x="1006" y="117"/>
                    <a:pt x="998" y="122"/>
                  </a:cubicBezTo>
                  <a:cubicBezTo>
                    <a:pt x="988" y="129"/>
                    <a:pt x="977" y="136"/>
                    <a:pt x="966" y="143"/>
                  </a:cubicBezTo>
                  <a:cubicBezTo>
                    <a:pt x="955" y="150"/>
                    <a:pt x="945" y="157"/>
                    <a:pt x="934" y="163"/>
                  </a:cubicBezTo>
                  <a:cubicBezTo>
                    <a:pt x="924" y="169"/>
                    <a:pt x="914" y="175"/>
                    <a:pt x="906" y="180"/>
                  </a:cubicBezTo>
                  <a:cubicBezTo>
                    <a:pt x="890" y="190"/>
                    <a:pt x="879" y="197"/>
                    <a:pt x="879" y="197"/>
                  </a:cubicBezTo>
                  <a:cubicBezTo>
                    <a:pt x="879" y="197"/>
                    <a:pt x="890" y="191"/>
                    <a:pt x="907" y="182"/>
                  </a:cubicBezTo>
                  <a:cubicBezTo>
                    <a:pt x="916" y="177"/>
                    <a:pt x="926" y="172"/>
                    <a:pt x="936" y="166"/>
                  </a:cubicBezTo>
                  <a:cubicBezTo>
                    <a:pt x="947" y="161"/>
                    <a:pt x="958" y="154"/>
                    <a:pt x="969" y="148"/>
                  </a:cubicBezTo>
                  <a:cubicBezTo>
                    <a:pt x="981" y="141"/>
                    <a:pt x="992" y="135"/>
                    <a:pt x="1002" y="129"/>
                  </a:cubicBezTo>
                  <a:cubicBezTo>
                    <a:pt x="1013" y="123"/>
                    <a:pt x="1023" y="117"/>
                    <a:pt x="1031" y="112"/>
                  </a:cubicBezTo>
                  <a:cubicBezTo>
                    <a:pt x="1031" y="112"/>
                    <a:pt x="1031" y="112"/>
                    <a:pt x="1032" y="112"/>
                  </a:cubicBezTo>
                  <a:cubicBezTo>
                    <a:pt x="1032" y="112"/>
                    <a:pt x="1032" y="112"/>
                    <a:pt x="1032" y="112"/>
                  </a:cubicBezTo>
                  <a:cubicBezTo>
                    <a:pt x="1027" y="115"/>
                    <a:pt x="1023" y="118"/>
                    <a:pt x="1017" y="121"/>
                  </a:cubicBezTo>
                  <a:cubicBezTo>
                    <a:pt x="1008" y="127"/>
                    <a:pt x="998" y="134"/>
                    <a:pt x="987" y="141"/>
                  </a:cubicBezTo>
                  <a:cubicBezTo>
                    <a:pt x="981" y="145"/>
                    <a:pt x="975" y="148"/>
                    <a:pt x="969" y="152"/>
                  </a:cubicBezTo>
                  <a:cubicBezTo>
                    <a:pt x="963" y="156"/>
                    <a:pt x="957" y="159"/>
                    <a:pt x="951" y="163"/>
                  </a:cubicBezTo>
                  <a:cubicBezTo>
                    <a:pt x="903" y="193"/>
                    <a:pt x="855" y="223"/>
                    <a:pt x="855" y="223"/>
                  </a:cubicBezTo>
                  <a:cubicBezTo>
                    <a:pt x="855" y="223"/>
                    <a:pt x="905" y="195"/>
                    <a:pt x="954" y="168"/>
                  </a:cubicBezTo>
                  <a:cubicBezTo>
                    <a:pt x="961" y="165"/>
                    <a:pt x="967" y="161"/>
                    <a:pt x="973" y="158"/>
                  </a:cubicBezTo>
                  <a:cubicBezTo>
                    <a:pt x="978" y="155"/>
                    <a:pt x="984" y="152"/>
                    <a:pt x="989" y="149"/>
                  </a:cubicBezTo>
                  <a:cubicBezTo>
                    <a:pt x="972" y="162"/>
                    <a:pt x="955" y="174"/>
                    <a:pt x="936" y="184"/>
                  </a:cubicBezTo>
                  <a:cubicBezTo>
                    <a:pt x="866" y="222"/>
                    <a:pt x="795" y="258"/>
                    <a:pt x="723" y="29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60" name="组合 442"/>
          <p:cNvGrpSpPr>
            <a:grpSpLocks noChangeAspect="1"/>
          </p:cNvGrpSpPr>
          <p:nvPr/>
        </p:nvGrpSpPr>
        <p:grpSpPr>
          <a:xfrm>
            <a:off x="4800015" y="4586378"/>
            <a:ext cx="468000" cy="401221"/>
            <a:chOff x="275846" y="2938263"/>
            <a:chExt cx="520991" cy="46850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61" name="Freeform 12"/>
            <p:cNvSpPr>
              <a:spLocks noEditPoints="1"/>
            </p:cNvSpPr>
            <p:nvPr/>
          </p:nvSpPr>
          <p:spPr bwMode="auto">
            <a:xfrm>
              <a:off x="644864" y="3014301"/>
              <a:ext cx="96240" cy="97086"/>
            </a:xfrm>
            <a:custGeom>
              <a:avLst/>
              <a:gdLst>
                <a:gd name="T0" fmla="*/ 37 w 82"/>
                <a:gd name="T1" fmla="*/ 152 h 152"/>
                <a:gd name="T2" fmla="*/ 37 w 82"/>
                <a:gd name="T3" fmla="*/ 137 h 152"/>
                <a:gd name="T4" fmla="*/ 19 w 82"/>
                <a:gd name="T5" fmla="*/ 132 h 152"/>
                <a:gd name="T6" fmla="*/ 6 w 82"/>
                <a:gd name="T7" fmla="*/ 120 h 152"/>
                <a:gd name="T8" fmla="*/ 0 w 82"/>
                <a:gd name="T9" fmla="*/ 100 h 152"/>
                <a:gd name="T10" fmla="*/ 16 w 82"/>
                <a:gd name="T11" fmla="*/ 97 h 152"/>
                <a:gd name="T12" fmla="*/ 22 w 82"/>
                <a:gd name="T13" fmla="*/ 115 h 152"/>
                <a:gd name="T14" fmla="*/ 37 w 82"/>
                <a:gd name="T15" fmla="*/ 124 h 152"/>
                <a:gd name="T16" fmla="*/ 37 w 82"/>
                <a:gd name="T17" fmla="*/ 76 h 152"/>
                <a:gd name="T18" fmla="*/ 18 w 82"/>
                <a:gd name="T19" fmla="*/ 69 h 152"/>
                <a:gd name="T20" fmla="*/ 7 w 82"/>
                <a:gd name="T21" fmla="*/ 58 h 152"/>
                <a:gd name="T22" fmla="*/ 3 w 82"/>
                <a:gd name="T23" fmla="*/ 42 h 152"/>
                <a:gd name="T24" fmla="*/ 14 w 82"/>
                <a:gd name="T25" fmla="*/ 16 h 152"/>
                <a:gd name="T26" fmla="*/ 37 w 82"/>
                <a:gd name="T27" fmla="*/ 8 h 152"/>
                <a:gd name="T28" fmla="*/ 37 w 82"/>
                <a:gd name="T29" fmla="*/ 0 h 152"/>
                <a:gd name="T30" fmla="*/ 46 w 82"/>
                <a:gd name="T31" fmla="*/ 0 h 152"/>
                <a:gd name="T32" fmla="*/ 46 w 82"/>
                <a:gd name="T33" fmla="*/ 8 h 152"/>
                <a:gd name="T34" fmla="*/ 67 w 82"/>
                <a:gd name="T35" fmla="*/ 15 h 152"/>
                <a:gd name="T36" fmla="*/ 79 w 82"/>
                <a:gd name="T37" fmla="*/ 38 h 152"/>
                <a:gd name="T38" fmla="*/ 63 w 82"/>
                <a:gd name="T39" fmla="*/ 40 h 152"/>
                <a:gd name="T40" fmla="*/ 57 w 82"/>
                <a:gd name="T41" fmla="*/ 27 h 152"/>
                <a:gd name="T42" fmla="*/ 46 w 82"/>
                <a:gd name="T43" fmla="*/ 20 h 152"/>
                <a:gd name="T44" fmla="*/ 46 w 82"/>
                <a:gd name="T45" fmla="*/ 64 h 152"/>
                <a:gd name="T46" fmla="*/ 61 w 82"/>
                <a:gd name="T47" fmla="*/ 68 h 152"/>
                <a:gd name="T48" fmla="*/ 72 w 82"/>
                <a:gd name="T49" fmla="*/ 76 h 152"/>
                <a:gd name="T50" fmla="*/ 79 w 82"/>
                <a:gd name="T51" fmla="*/ 86 h 152"/>
                <a:gd name="T52" fmla="*/ 82 w 82"/>
                <a:gd name="T53" fmla="*/ 99 h 152"/>
                <a:gd name="T54" fmla="*/ 72 w 82"/>
                <a:gd name="T55" fmla="*/ 126 h 152"/>
                <a:gd name="T56" fmla="*/ 46 w 82"/>
                <a:gd name="T57" fmla="*/ 137 h 152"/>
                <a:gd name="T58" fmla="*/ 46 w 82"/>
                <a:gd name="T59" fmla="*/ 152 h 152"/>
                <a:gd name="T60" fmla="*/ 37 w 82"/>
                <a:gd name="T61" fmla="*/ 152 h 152"/>
                <a:gd name="T62" fmla="*/ 37 w 82"/>
                <a:gd name="T63" fmla="*/ 20 h 152"/>
                <a:gd name="T64" fmla="*/ 23 w 82"/>
                <a:gd name="T65" fmla="*/ 27 h 152"/>
                <a:gd name="T66" fmla="*/ 18 w 82"/>
                <a:gd name="T67" fmla="*/ 41 h 152"/>
                <a:gd name="T68" fmla="*/ 22 w 82"/>
                <a:gd name="T69" fmla="*/ 54 h 152"/>
                <a:gd name="T70" fmla="*/ 37 w 82"/>
                <a:gd name="T71" fmla="*/ 62 h 152"/>
                <a:gd name="T72" fmla="*/ 37 w 82"/>
                <a:gd name="T73" fmla="*/ 20 h 152"/>
                <a:gd name="T74" fmla="*/ 46 w 82"/>
                <a:gd name="T75" fmla="*/ 124 h 152"/>
                <a:gd name="T76" fmla="*/ 60 w 82"/>
                <a:gd name="T77" fmla="*/ 117 h 152"/>
                <a:gd name="T78" fmla="*/ 66 w 82"/>
                <a:gd name="T79" fmla="*/ 100 h 152"/>
                <a:gd name="T80" fmla="*/ 62 w 82"/>
                <a:gd name="T81" fmla="*/ 87 h 152"/>
                <a:gd name="T82" fmla="*/ 46 w 82"/>
                <a:gd name="T83" fmla="*/ 78 h 152"/>
                <a:gd name="T84" fmla="*/ 46 w 82"/>
                <a:gd name="T85" fmla="*/ 1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" h="152">
                  <a:moveTo>
                    <a:pt x="37" y="152"/>
                  </a:moveTo>
                  <a:cubicBezTo>
                    <a:pt x="37" y="137"/>
                    <a:pt x="37" y="137"/>
                    <a:pt x="37" y="137"/>
                  </a:cubicBezTo>
                  <a:cubicBezTo>
                    <a:pt x="29" y="136"/>
                    <a:pt x="23" y="134"/>
                    <a:pt x="19" y="132"/>
                  </a:cubicBezTo>
                  <a:cubicBezTo>
                    <a:pt x="14" y="129"/>
                    <a:pt x="10" y="126"/>
                    <a:pt x="6" y="120"/>
                  </a:cubicBezTo>
                  <a:cubicBezTo>
                    <a:pt x="3" y="115"/>
                    <a:pt x="1" y="108"/>
                    <a:pt x="0" y="10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106"/>
                    <a:pt x="19" y="112"/>
                    <a:pt x="22" y="115"/>
                  </a:cubicBezTo>
                  <a:cubicBezTo>
                    <a:pt x="26" y="121"/>
                    <a:pt x="31" y="124"/>
                    <a:pt x="37" y="12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1" y="75"/>
                    <a:pt x="24" y="73"/>
                    <a:pt x="18" y="69"/>
                  </a:cubicBezTo>
                  <a:cubicBezTo>
                    <a:pt x="13" y="66"/>
                    <a:pt x="10" y="63"/>
                    <a:pt x="7" y="58"/>
                  </a:cubicBezTo>
                  <a:cubicBezTo>
                    <a:pt x="4" y="53"/>
                    <a:pt x="3" y="48"/>
                    <a:pt x="3" y="42"/>
                  </a:cubicBezTo>
                  <a:cubicBezTo>
                    <a:pt x="3" y="31"/>
                    <a:pt x="7" y="22"/>
                    <a:pt x="14" y="16"/>
                  </a:cubicBezTo>
                  <a:cubicBezTo>
                    <a:pt x="20" y="11"/>
                    <a:pt x="27" y="9"/>
                    <a:pt x="37" y="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5" y="8"/>
                    <a:pt x="62" y="11"/>
                    <a:pt x="67" y="15"/>
                  </a:cubicBezTo>
                  <a:cubicBezTo>
                    <a:pt x="73" y="21"/>
                    <a:pt x="77" y="28"/>
                    <a:pt x="79" y="38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2" y="34"/>
                    <a:pt x="60" y="30"/>
                    <a:pt x="57" y="27"/>
                  </a:cubicBezTo>
                  <a:cubicBezTo>
                    <a:pt x="55" y="23"/>
                    <a:pt x="51" y="21"/>
                    <a:pt x="46" y="2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53" y="66"/>
                    <a:pt x="58" y="67"/>
                    <a:pt x="61" y="68"/>
                  </a:cubicBezTo>
                  <a:cubicBezTo>
                    <a:pt x="66" y="70"/>
                    <a:pt x="69" y="73"/>
                    <a:pt x="72" y="76"/>
                  </a:cubicBezTo>
                  <a:cubicBezTo>
                    <a:pt x="75" y="79"/>
                    <a:pt x="78" y="82"/>
                    <a:pt x="79" y="86"/>
                  </a:cubicBezTo>
                  <a:cubicBezTo>
                    <a:pt x="81" y="90"/>
                    <a:pt x="82" y="95"/>
                    <a:pt x="82" y="99"/>
                  </a:cubicBezTo>
                  <a:cubicBezTo>
                    <a:pt x="82" y="110"/>
                    <a:pt x="78" y="119"/>
                    <a:pt x="72" y="126"/>
                  </a:cubicBezTo>
                  <a:cubicBezTo>
                    <a:pt x="65" y="133"/>
                    <a:pt x="56" y="136"/>
                    <a:pt x="46" y="137"/>
                  </a:cubicBezTo>
                  <a:cubicBezTo>
                    <a:pt x="46" y="152"/>
                    <a:pt x="46" y="152"/>
                    <a:pt x="46" y="152"/>
                  </a:cubicBezTo>
                  <a:lnTo>
                    <a:pt x="37" y="152"/>
                  </a:lnTo>
                  <a:close/>
                  <a:moveTo>
                    <a:pt x="37" y="20"/>
                  </a:moveTo>
                  <a:cubicBezTo>
                    <a:pt x="31" y="21"/>
                    <a:pt x="27" y="23"/>
                    <a:pt x="23" y="27"/>
                  </a:cubicBezTo>
                  <a:cubicBezTo>
                    <a:pt x="20" y="31"/>
                    <a:pt x="18" y="35"/>
                    <a:pt x="18" y="41"/>
                  </a:cubicBezTo>
                  <a:cubicBezTo>
                    <a:pt x="18" y="46"/>
                    <a:pt x="20" y="50"/>
                    <a:pt x="22" y="54"/>
                  </a:cubicBezTo>
                  <a:cubicBezTo>
                    <a:pt x="25" y="57"/>
                    <a:pt x="30" y="60"/>
                    <a:pt x="37" y="62"/>
                  </a:cubicBezTo>
                  <a:lnTo>
                    <a:pt x="37" y="20"/>
                  </a:lnTo>
                  <a:close/>
                  <a:moveTo>
                    <a:pt x="46" y="124"/>
                  </a:moveTo>
                  <a:cubicBezTo>
                    <a:pt x="52" y="124"/>
                    <a:pt x="57" y="121"/>
                    <a:pt x="60" y="117"/>
                  </a:cubicBezTo>
                  <a:cubicBezTo>
                    <a:pt x="64" y="112"/>
                    <a:pt x="66" y="107"/>
                    <a:pt x="66" y="100"/>
                  </a:cubicBezTo>
                  <a:cubicBezTo>
                    <a:pt x="66" y="95"/>
                    <a:pt x="65" y="91"/>
                    <a:pt x="62" y="87"/>
                  </a:cubicBezTo>
                  <a:cubicBezTo>
                    <a:pt x="59" y="84"/>
                    <a:pt x="54" y="81"/>
                    <a:pt x="46" y="78"/>
                  </a:cubicBezTo>
                  <a:lnTo>
                    <a:pt x="46" y="1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2" name="Freeform 11"/>
            <p:cNvSpPr>
              <a:spLocks noEditPoints="1"/>
            </p:cNvSpPr>
            <p:nvPr/>
          </p:nvSpPr>
          <p:spPr bwMode="auto">
            <a:xfrm>
              <a:off x="579891" y="2938263"/>
              <a:ext cx="216946" cy="240012"/>
            </a:xfrm>
            <a:custGeom>
              <a:avLst/>
              <a:gdLst>
                <a:gd name="T0" fmla="*/ 128 w 256"/>
                <a:gd name="T1" fmla="*/ 0 h 256"/>
                <a:gd name="T2" fmla="*/ 0 w 256"/>
                <a:gd name="T3" fmla="*/ 128 h 256"/>
                <a:gd name="T4" fmla="*/ 128 w 256"/>
                <a:gd name="T5" fmla="*/ 256 h 256"/>
                <a:gd name="T6" fmla="*/ 256 w 256"/>
                <a:gd name="T7" fmla="*/ 128 h 256"/>
                <a:gd name="T8" fmla="*/ 128 w 256"/>
                <a:gd name="T9" fmla="*/ 0 h 256"/>
                <a:gd name="T10" fmla="*/ 128 w 256"/>
                <a:gd name="T11" fmla="*/ 229 h 256"/>
                <a:gd name="T12" fmla="*/ 27 w 256"/>
                <a:gd name="T13" fmla="*/ 128 h 256"/>
                <a:gd name="T14" fmla="*/ 128 w 256"/>
                <a:gd name="T15" fmla="*/ 27 h 256"/>
                <a:gd name="T16" fmla="*/ 229 w 256"/>
                <a:gd name="T17" fmla="*/ 128 h 256"/>
                <a:gd name="T18" fmla="*/ 128 w 256"/>
                <a:gd name="T19" fmla="*/ 22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256">
                  <a:moveTo>
                    <a:pt x="128" y="0"/>
                  </a:moveTo>
                  <a:cubicBezTo>
                    <a:pt x="57" y="0"/>
                    <a:pt x="0" y="57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  <a:moveTo>
                    <a:pt x="128" y="229"/>
                  </a:moveTo>
                  <a:cubicBezTo>
                    <a:pt x="72" y="229"/>
                    <a:pt x="27" y="183"/>
                    <a:pt x="27" y="128"/>
                  </a:cubicBezTo>
                  <a:cubicBezTo>
                    <a:pt x="27" y="72"/>
                    <a:pt x="72" y="27"/>
                    <a:pt x="128" y="27"/>
                  </a:cubicBezTo>
                  <a:cubicBezTo>
                    <a:pt x="184" y="27"/>
                    <a:pt x="229" y="72"/>
                    <a:pt x="229" y="128"/>
                  </a:cubicBezTo>
                  <a:cubicBezTo>
                    <a:pt x="229" y="183"/>
                    <a:pt x="184" y="229"/>
                    <a:pt x="128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3" name="Freeform 13"/>
            <p:cNvSpPr>
              <a:spLocks noEditPoints="1"/>
            </p:cNvSpPr>
            <p:nvPr/>
          </p:nvSpPr>
          <p:spPr bwMode="auto">
            <a:xfrm>
              <a:off x="275846" y="2939375"/>
              <a:ext cx="217674" cy="238899"/>
            </a:xfrm>
            <a:custGeom>
              <a:avLst/>
              <a:gdLst>
                <a:gd name="T0" fmla="*/ 127 w 253"/>
                <a:gd name="T1" fmla="*/ 0 h 253"/>
                <a:gd name="T2" fmla="*/ 0 w 253"/>
                <a:gd name="T3" fmla="*/ 127 h 253"/>
                <a:gd name="T4" fmla="*/ 127 w 253"/>
                <a:gd name="T5" fmla="*/ 253 h 253"/>
                <a:gd name="T6" fmla="*/ 253 w 253"/>
                <a:gd name="T7" fmla="*/ 127 h 253"/>
                <a:gd name="T8" fmla="*/ 127 w 253"/>
                <a:gd name="T9" fmla="*/ 0 h 253"/>
                <a:gd name="T10" fmla="*/ 127 w 253"/>
                <a:gd name="T11" fmla="*/ 226 h 253"/>
                <a:gd name="T12" fmla="*/ 27 w 253"/>
                <a:gd name="T13" fmla="*/ 127 h 253"/>
                <a:gd name="T14" fmla="*/ 127 w 253"/>
                <a:gd name="T15" fmla="*/ 27 h 253"/>
                <a:gd name="T16" fmla="*/ 226 w 253"/>
                <a:gd name="T17" fmla="*/ 127 h 253"/>
                <a:gd name="T18" fmla="*/ 127 w 253"/>
                <a:gd name="T19" fmla="*/ 22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253"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3"/>
                    <a:pt x="127" y="253"/>
                  </a:cubicBezTo>
                  <a:cubicBezTo>
                    <a:pt x="197" y="253"/>
                    <a:pt x="253" y="197"/>
                    <a:pt x="253" y="127"/>
                  </a:cubicBezTo>
                  <a:cubicBezTo>
                    <a:pt x="253" y="57"/>
                    <a:pt x="197" y="0"/>
                    <a:pt x="127" y="0"/>
                  </a:cubicBezTo>
                  <a:close/>
                  <a:moveTo>
                    <a:pt x="127" y="226"/>
                  </a:moveTo>
                  <a:cubicBezTo>
                    <a:pt x="72" y="226"/>
                    <a:pt x="27" y="182"/>
                    <a:pt x="27" y="127"/>
                  </a:cubicBezTo>
                  <a:cubicBezTo>
                    <a:pt x="27" y="72"/>
                    <a:pt x="72" y="27"/>
                    <a:pt x="127" y="27"/>
                  </a:cubicBezTo>
                  <a:cubicBezTo>
                    <a:pt x="182" y="27"/>
                    <a:pt x="226" y="72"/>
                    <a:pt x="226" y="127"/>
                  </a:cubicBezTo>
                  <a:cubicBezTo>
                    <a:pt x="226" y="182"/>
                    <a:pt x="182" y="226"/>
                    <a:pt x="127" y="2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4" name="Freeform 17"/>
            <p:cNvSpPr>
              <a:spLocks noEditPoints="1"/>
            </p:cNvSpPr>
            <p:nvPr/>
          </p:nvSpPr>
          <p:spPr bwMode="auto">
            <a:xfrm>
              <a:off x="296101" y="3097950"/>
              <a:ext cx="474422" cy="308817"/>
            </a:xfrm>
            <a:custGeom>
              <a:avLst/>
              <a:gdLst>
                <a:gd name="T0" fmla="*/ 51 w 440"/>
                <a:gd name="T1" fmla="*/ 130 h 317"/>
                <a:gd name="T2" fmla="*/ 51 w 440"/>
                <a:gd name="T3" fmla="*/ 163 h 317"/>
                <a:gd name="T4" fmla="*/ 125 w 440"/>
                <a:gd name="T5" fmla="*/ 225 h 317"/>
                <a:gd name="T6" fmla="*/ 150 w 440"/>
                <a:gd name="T7" fmla="*/ 206 h 317"/>
                <a:gd name="T8" fmla="*/ 144 w 440"/>
                <a:gd name="T9" fmla="*/ 282 h 317"/>
                <a:gd name="T10" fmla="*/ 144 w 440"/>
                <a:gd name="T11" fmla="*/ 317 h 317"/>
                <a:gd name="T12" fmla="*/ 315 w 440"/>
                <a:gd name="T13" fmla="*/ 301 h 317"/>
                <a:gd name="T14" fmla="*/ 309 w 440"/>
                <a:gd name="T15" fmla="*/ 241 h 317"/>
                <a:gd name="T16" fmla="*/ 309 w 440"/>
                <a:gd name="T17" fmla="*/ 200 h 317"/>
                <a:gd name="T18" fmla="*/ 338 w 440"/>
                <a:gd name="T19" fmla="*/ 218 h 317"/>
                <a:gd name="T20" fmla="*/ 359 w 440"/>
                <a:gd name="T21" fmla="*/ 209 h 317"/>
                <a:gd name="T22" fmla="*/ 395 w 440"/>
                <a:gd name="T23" fmla="*/ 151 h 317"/>
                <a:gd name="T24" fmla="*/ 386 w 440"/>
                <a:gd name="T25" fmla="*/ 136 h 317"/>
                <a:gd name="T26" fmla="*/ 394 w 440"/>
                <a:gd name="T27" fmla="*/ 127 h 317"/>
                <a:gd name="T28" fmla="*/ 431 w 440"/>
                <a:gd name="T29" fmla="*/ 116 h 317"/>
                <a:gd name="T30" fmla="*/ 438 w 440"/>
                <a:gd name="T31" fmla="*/ 108 h 317"/>
                <a:gd name="T32" fmla="*/ 431 w 440"/>
                <a:gd name="T33" fmla="*/ 106 h 317"/>
                <a:gd name="T34" fmla="*/ 412 w 440"/>
                <a:gd name="T35" fmla="*/ 113 h 317"/>
                <a:gd name="T36" fmla="*/ 406 w 440"/>
                <a:gd name="T37" fmla="*/ 106 h 317"/>
                <a:gd name="T38" fmla="*/ 389 w 440"/>
                <a:gd name="T39" fmla="*/ 110 h 317"/>
                <a:gd name="T40" fmla="*/ 367 w 440"/>
                <a:gd name="T41" fmla="*/ 123 h 317"/>
                <a:gd name="T42" fmla="*/ 346 w 440"/>
                <a:gd name="T43" fmla="*/ 159 h 317"/>
                <a:gd name="T44" fmla="*/ 336 w 440"/>
                <a:gd name="T45" fmla="*/ 169 h 317"/>
                <a:gd name="T46" fmla="*/ 329 w 440"/>
                <a:gd name="T47" fmla="*/ 152 h 317"/>
                <a:gd name="T48" fmla="*/ 319 w 440"/>
                <a:gd name="T49" fmla="*/ 130 h 317"/>
                <a:gd name="T50" fmla="*/ 267 w 440"/>
                <a:gd name="T51" fmla="*/ 96 h 317"/>
                <a:gd name="T52" fmla="*/ 262 w 440"/>
                <a:gd name="T53" fmla="*/ 65 h 317"/>
                <a:gd name="T54" fmla="*/ 262 w 440"/>
                <a:gd name="T55" fmla="*/ 46 h 317"/>
                <a:gd name="T56" fmla="*/ 261 w 440"/>
                <a:gd name="T57" fmla="*/ 20 h 317"/>
                <a:gd name="T58" fmla="*/ 236 w 440"/>
                <a:gd name="T59" fmla="*/ 2 h 317"/>
                <a:gd name="T60" fmla="*/ 203 w 440"/>
                <a:gd name="T61" fmla="*/ 17 h 317"/>
                <a:gd name="T62" fmla="*/ 205 w 440"/>
                <a:gd name="T63" fmla="*/ 50 h 317"/>
                <a:gd name="T64" fmla="*/ 211 w 440"/>
                <a:gd name="T65" fmla="*/ 71 h 317"/>
                <a:gd name="T66" fmla="*/ 201 w 440"/>
                <a:gd name="T67" fmla="*/ 96 h 317"/>
                <a:gd name="T68" fmla="*/ 152 w 440"/>
                <a:gd name="T69" fmla="*/ 107 h 317"/>
                <a:gd name="T70" fmla="*/ 132 w 440"/>
                <a:gd name="T71" fmla="*/ 150 h 317"/>
                <a:gd name="T72" fmla="*/ 123 w 440"/>
                <a:gd name="T73" fmla="*/ 173 h 317"/>
                <a:gd name="T74" fmla="*/ 118 w 440"/>
                <a:gd name="T75" fmla="*/ 179 h 317"/>
                <a:gd name="T76" fmla="*/ 102 w 440"/>
                <a:gd name="T77" fmla="*/ 159 h 317"/>
                <a:gd name="T78" fmla="*/ 83 w 440"/>
                <a:gd name="T79" fmla="*/ 134 h 317"/>
                <a:gd name="T80" fmla="*/ 79 w 440"/>
                <a:gd name="T81" fmla="*/ 131 h 317"/>
                <a:gd name="T82" fmla="*/ 67 w 440"/>
                <a:gd name="T83" fmla="*/ 110 h 317"/>
                <a:gd name="T84" fmla="*/ 56 w 440"/>
                <a:gd name="T85" fmla="*/ 94 h 317"/>
                <a:gd name="T86" fmla="*/ 49 w 440"/>
                <a:gd name="T87" fmla="*/ 113 h 317"/>
                <a:gd name="T88" fmla="*/ 20 w 440"/>
                <a:gd name="T89" fmla="*/ 102 h 317"/>
                <a:gd name="T90" fmla="*/ 28 w 440"/>
                <a:gd name="T91" fmla="*/ 118 h 317"/>
                <a:gd name="T92" fmla="*/ 215 w 440"/>
                <a:gd name="T93" fmla="*/ 189 h 317"/>
                <a:gd name="T94" fmla="*/ 212 w 440"/>
                <a:gd name="T95" fmla="*/ 88 h 317"/>
                <a:gd name="T96" fmla="*/ 228 w 440"/>
                <a:gd name="T97" fmla="*/ 119 h 317"/>
                <a:gd name="T98" fmla="*/ 233 w 440"/>
                <a:gd name="T99" fmla="*/ 149 h 317"/>
                <a:gd name="T100" fmla="*/ 254 w 440"/>
                <a:gd name="T101" fmla="*/ 273 h 317"/>
                <a:gd name="T102" fmla="*/ 245 w 440"/>
                <a:gd name="T103" fmla="*/ 136 h 317"/>
                <a:gd name="T104" fmla="*/ 240 w 440"/>
                <a:gd name="T105" fmla="*/ 113 h 317"/>
                <a:gd name="T106" fmla="*/ 256 w 440"/>
                <a:gd name="T107" fmla="*/ 91 h 317"/>
                <a:gd name="T108" fmla="*/ 266 w 440"/>
                <a:gd name="T109" fmla="*/ 195 h 317"/>
                <a:gd name="T110" fmla="*/ 275 w 440"/>
                <a:gd name="T111" fmla="*/ 263 h 317"/>
                <a:gd name="T112" fmla="*/ 250 w 440"/>
                <a:gd name="T113" fmla="*/ 276 h 317"/>
                <a:gd name="T114" fmla="*/ 200 w 440"/>
                <a:gd name="T115" fmla="*/ 27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0" h="317">
                  <a:moveTo>
                    <a:pt x="28" y="118"/>
                  </a:moveTo>
                  <a:cubicBezTo>
                    <a:pt x="31" y="118"/>
                    <a:pt x="51" y="130"/>
                    <a:pt x="51" y="130"/>
                  </a:cubicBezTo>
                  <a:cubicBezTo>
                    <a:pt x="58" y="131"/>
                    <a:pt x="67" y="143"/>
                    <a:pt x="67" y="143"/>
                  </a:cubicBezTo>
                  <a:cubicBezTo>
                    <a:pt x="63" y="145"/>
                    <a:pt x="51" y="163"/>
                    <a:pt x="51" y="163"/>
                  </a:cubicBezTo>
                  <a:cubicBezTo>
                    <a:pt x="55" y="166"/>
                    <a:pt x="89" y="207"/>
                    <a:pt x="96" y="217"/>
                  </a:cubicBezTo>
                  <a:cubicBezTo>
                    <a:pt x="103" y="228"/>
                    <a:pt x="121" y="226"/>
                    <a:pt x="125" y="225"/>
                  </a:cubicBezTo>
                  <a:cubicBezTo>
                    <a:pt x="129" y="223"/>
                    <a:pt x="135" y="218"/>
                    <a:pt x="137" y="215"/>
                  </a:cubicBezTo>
                  <a:cubicBezTo>
                    <a:pt x="140" y="211"/>
                    <a:pt x="150" y="206"/>
                    <a:pt x="150" y="206"/>
                  </a:cubicBezTo>
                  <a:cubicBezTo>
                    <a:pt x="153" y="240"/>
                    <a:pt x="147" y="264"/>
                    <a:pt x="147" y="264"/>
                  </a:cubicBezTo>
                  <a:cubicBezTo>
                    <a:pt x="144" y="282"/>
                    <a:pt x="144" y="282"/>
                    <a:pt x="144" y="282"/>
                  </a:cubicBezTo>
                  <a:cubicBezTo>
                    <a:pt x="146" y="285"/>
                    <a:pt x="146" y="285"/>
                    <a:pt x="146" y="285"/>
                  </a:cubicBezTo>
                  <a:cubicBezTo>
                    <a:pt x="145" y="287"/>
                    <a:pt x="145" y="302"/>
                    <a:pt x="144" y="317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6" y="313"/>
                    <a:pt x="315" y="311"/>
                    <a:pt x="315" y="301"/>
                  </a:cubicBezTo>
                  <a:cubicBezTo>
                    <a:pt x="315" y="290"/>
                    <a:pt x="315" y="274"/>
                    <a:pt x="313" y="267"/>
                  </a:cubicBezTo>
                  <a:cubicBezTo>
                    <a:pt x="312" y="260"/>
                    <a:pt x="311" y="252"/>
                    <a:pt x="309" y="241"/>
                  </a:cubicBezTo>
                  <a:cubicBezTo>
                    <a:pt x="306" y="231"/>
                    <a:pt x="308" y="202"/>
                    <a:pt x="308" y="200"/>
                  </a:cubicBezTo>
                  <a:cubicBezTo>
                    <a:pt x="308" y="200"/>
                    <a:pt x="308" y="200"/>
                    <a:pt x="309" y="200"/>
                  </a:cubicBezTo>
                  <a:cubicBezTo>
                    <a:pt x="312" y="199"/>
                    <a:pt x="314" y="202"/>
                    <a:pt x="316" y="205"/>
                  </a:cubicBezTo>
                  <a:cubicBezTo>
                    <a:pt x="319" y="209"/>
                    <a:pt x="331" y="218"/>
                    <a:pt x="338" y="218"/>
                  </a:cubicBezTo>
                  <a:cubicBezTo>
                    <a:pt x="344" y="219"/>
                    <a:pt x="348" y="220"/>
                    <a:pt x="351" y="218"/>
                  </a:cubicBezTo>
                  <a:cubicBezTo>
                    <a:pt x="354" y="216"/>
                    <a:pt x="356" y="212"/>
                    <a:pt x="359" y="209"/>
                  </a:cubicBezTo>
                  <a:cubicBezTo>
                    <a:pt x="361" y="205"/>
                    <a:pt x="361" y="203"/>
                    <a:pt x="363" y="200"/>
                  </a:cubicBezTo>
                  <a:cubicBezTo>
                    <a:pt x="365" y="196"/>
                    <a:pt x="395" y="158"/>
                    <a:pt x="395" y="151"/>
                  </a:cubicBezTo>
                  <a:cubicBezTo>
                    <a:pt x="395" y="151"/>
                    <a:pt x="395" y="151"/>
                    <a:pt x="395" y="150"/>
                  </a:cubicBezTo>
                  <a:cubicBezTo>
                    <a:pt x="395" y="144"/>
                    <a:pt x="386" y="136"/>
                    <a:pt x="386" y="136"/>
                  </a:cubicBezTo>
                  <a:cubicBezTo>
                    <a:pt x="387" y="135"/>
                    <a:pt x="387" y="129"/>
                    <a:pt x="387" y="129"/>
                  </a:cubicBezTo>
                  <a:cubicBezTo>
                    <a:pt x="388" y="128"/>
                    <a:pt x="394" y="127"/>
                    <a:pt x="394" y="127"/>
                  </a:cubicBezTo>
                  <a:cubicBezTo>
                    <a:pt x="401" y="127"/>
                    <a:pt x="420" y="123"/>
                    <a:pt x="420" y="123"/>
                  </a:cubicBezTo>
                  <a:cubicBezTo>
                    <a:pt x="425" y="121"/>
                    <a:pt x="431" y="116"/>
                    <a:pt x="431" y="116"/>
                  </a:cubicBezTo>
                  <a:cubicBezTo>
                    <a:pt x="434" y="114"/>
                    <a:pt x="434" y="112"/>
                    <a:pt x="434" y="112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40" y="106"/>
                    <a:pt x="436" y="106"/>
                    <a:pt x="436" y="106"/>
                  </a:cubicBezTo>
                  <a:cubicBezTo>
                    <a:pt x="436" y="104"/>
                    <a:pt x="431" y="106"/>
                    <a:pt x="431" y="106"/>
                  </a:cubicBezTo>
                  <a:cubicBezTo>
                    <a:pt x="431" y="104"/>
                    <a:pt x="426" y="107"/>
                    <a:pt x="423" y="110"/>
                  </a:cubicBezTo>
                  <a:cubicBezTo>
                    <a:pt x="420" y="112"/>
                    <a:pt x="416" y="112"/>
                    <a:pt x="412" y="113"/>
                  </a:cubicBezTo>
                  <a:cubicBezTo>
                    <a:pt x="409" y="114"/>
                    <a:pt x="402" y="113"/>
                    <a:pt x="402" y="113"/>
                  </a:cubicBezTo>
                  <a:cubicBezTo>
                    <a:pt x="404" y="112"/>
                    <a:pt x="406" y="106"/>
                    <a:pt x="406" y="106"/>
                  </a:cubicBezTo>
                  <a:cubicBezTo>
                    <a:pt x="406" y="103"/>
                    <a:pt x="401" y="106"/>
                    <a:pt x="399" y="107"/>
                  </a:cubicBezTo>
                  <a:cubicBezTo>
                    <a:pt x="396" y="108"/>
                    <a:pt x="389" y="110"/>
                    <a:pt x="389" y="110"/>
                  </a:cubicBezTo>
                  <a:cubicBezTo>
                    <a:pt x="382" y="109"/>
                    <a:pt x="371" y="122"/>
                    <a:pt x="371" y="122"/>
                  </a:cubicBezTo>
                  <a:cubicBezTo>
                    <a:pt x="371" y="122"/>
                    <a:pt x="369" y="122"/>
                    <a:pt x="367" y="123"/>
                  </a:cubicBezTo>
                  <a:cubicBezTo>
                    <a:pt x="365" y="124"/>
                    <a:pt x="361" y="133"/>
                    <a:pt x="359" y="138"/>
                  </a:cubicBezTo>
                  <a:cubicBezTo>
                    <a:pt x="356" y="143"/>
                    <a:pt x="350" y="155"/>
                    <a:pt x="346" y="159"/>
                  </a:cubicBezTo>
                  <a:cubicBezTo>
                    <a:pt x="342" y="163"/>
                    <a:pt x="343" y="161"/>
                    <a:pt x="340" y="162"/>
                  </a:cubicBezTo>
                  <a:cubicBezTo>
                    <a:pt x="338" y="164"/>
                    <a:pt x="337" y="171"/>
                    <a:pt x="336" y="169"/>
                  </a:cubicBezTo>
                  <a:cubicBezTo>
                    <a:pt x="335" y="167"/>
                    <a:pt x="329" y="163"/>
                    <a:pt x="328" y="160"/>
                  </a:cubicBezTo>
                  <a:cubicBezTo>
                    <a:pt x="327" y="157"/>
                    <a:pt x="329" y="156"/>
                    <a:pt x="329" y="152"/>
                  </a:cubicBezTo>
                  <a:cubicBezTo>
                    <a:pt x="329" y="147"/>
                    <a:pt x="328" y="149"/>
                    <a:pt x="326" y="144"/>
                  </a:cubicBezTo>
                  <a:cubicBezTo>
                    <a:pt x="324" y="140"/>
                    <a:pt x="319" y="130"/>
                    <a:pt x="319" y="130"/>
                  </a:cubicBezTo>
                  <a:cubicBezTo>
                    <a:pt x="315" y="115"/>
                    <a:pt x="305" y="104"/>
                    <a:pt x="305" y="104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5" y="95"/>
                    <a:pt x="257" y="89"/>
                    <a:pt x="257" y="89"/>
                  </a:cubicBezTo>
                  <a:cubicBezTo>
                    <a:pt x="259" y="86"/>
                    <a:pt x="262" y="65"/>
                    <a:pt x="262" y="65"/>
                  </a:cubicBezTo>
                  <a:cubicBezTo>
                    <a:pt x="264" y="62"/>
                    <a:pt x="265" y="44"/>
                    <a:pt x="265" y="44"/>
                  </a:cubicBezTo>
                  <a:cubicBezTo>
                    <a:pt x="264" y="40"/>
                    <a:pt x="262" y="46"/>
                    <a:pt x="262" y="46"/>
                  </a:cubicBezTo>
                  <a:cubicBezTo>
                    <a:pt x="262" y="46"/>
                    <a:pt x="263" y="40"/>
                    <a:pt x="263" y="37"/>
                  </a:cubicBezTo>
                  <a:cubicBezTo>
                    <a:pt x="263" y="33"/>
                    <a:pt x="264" y="24"/>
                    <a:pt x="261" y="20"/>
                  </a:cubicBezTo>
                  <a:cubicBezTo>
                    <a:pt x="259" y="15"/>
                    <a:pt x="254" y="12"/>
                    <a:pt x="252" y="10"/>
                  </a:cubicBezTo>
                  <a:cubicBezTo>
                    <a:pt x="249" y="8"/>
                    <a:pt x="243" y="2"/>
                    <a:pt x="236" y="2"/>
                  </a:cubicBezTo>
                  <a:cubicBezTo>
                    <a:pt x="229" y="1"/>
                    <a:pt x="225" y="0"/>
                    <a:pt x="219" y="3"/>
                  </a:cubicBezTo>
                  <a:cubicBezTo>
                    <a:pt x="212" y="7"/>
                    <a:pt x="207" y="11"/>
                    <a:pt x="203" y="17"/>
                  </a:cubicBezTo>
                  <a:cubicBezTo>
                    <a:pt x="198" y="22"/>
                    <a:pt x="199" y="32"/>
                    <a:pt x="201" y="37"/>
                  </a:cubicBezTo>
                  <a:cubicBezTo>
                    <a:pt x="203" y="41"/>
                    <a:pt x="205" y="50"/>
                    <a:pt x="205" y="50"/>
                  </a:cubicBezTo>
                  <a:cubicBezTo>
                    <a:pt x="197" y="44"/>
                    <a:pt x="203" y="63"/>
                    <a:pt x="203" y="63"/>
                  </a:cubicBezTo>
                  <a:cubicBezTo>
                    <a:pt x="205" y="74"/>
                    <a:pt x="211" y="71"/>
                    <a:pt x="211" y="71"/>
                  </a:cubicBezTo>
                  <a:cubicBezTo>
                    <a:pt x="210" y="73"/>
                    <a:pt x="213" y="86"/>
                    <a:pt x="213" y="86"/>
                  </a:cubicBezTo>
                  <a:cubicBezTo>
                    <a:pt x="211" y="86"/>
                    <a:pt x="201" y="96"/>
                    <a:pt x="201" y="96"/>
                  </a:cubicBezTo>
                  <a:cubicBezTo>
                    <a:pt x="198" y="98"/>
                    <a:pt x="195" y="98"/>
                    <a:pt x="195" y="98"/>
                  </a:cubicBezTo>
                  <a:cubicBezTo>
                    <a:pt x="187" y="100"/>
                    <a:pt x="160" y="106"/>
                    <a:pt x="152" y="107"/>
                  </a:cubicBezTo>
                  <a:cubicBezTo>
                    <a:pt x="145" y="108"/>
                    <a:pt x="142" y="123"/>
                    <a:pt x="140" y="131"/>
                  </a:cubicBezTo>
                  <a:cubicBezTo>
                    <a:pt x="137" y="138"/>
                    <a:pt x="135" y="145"/>
                    <a:pt x="132" y="150"/>
                  </a:cubicBezTo>
                  <a:cubicBezTo>
                    <a:pt x="129" y="155"/>
                    <a:pt x="130" y="157"/>
                    <a:pt x="128" y="163"/>
                  </a:cubicBezTo>
                  <a:cubicBezTo>
                    <a:pt x="126" y="169"/>
                    <a:pt x="128" y="169"/>
                    <a:pt x="123" y="173"/>
                  </a:cubicBezTo>
                  <a:cubicBezTo>
                    <a:pt x="119" y="176"/>
                    <a:pt x="119" y="179"/>
                    <a:pt x="119" y="179"/>
                  </a:cubicBezTo>
                  <a:cubicBezTo>
                    <a:pt x="119" y="179"/>
                    <a:pt x="119" y="182"/>
                    <a:pt x="118" y="179"/>
                  </a:cubicBezTo>
                  <a:cubicBezTo>
                    <a:pt x="117" y="175"/>
                    <a:pt x="115" y="175"/>
                    <a:pt x="111" y="170"/>
                  </a:cubicBezTo>
                  <a:cubicBezTo>
                    <a:pt x="106" y="165"/>
                    <a:pt x="105" y="161"/>
                    <a:pt x="102" y="159"/>
                  </a:cubicBezTo>
                  <a:cubicBezTo>
                    <a:pt x="100" y="157"/>
                    <a:pt x="99" y="157"/>
                    <a:pt x="96" y="153"/>
                  </a:cubicBezTo>
                  <a:cubicBezTo>
                    <a:pt x="94" y="150"/>
                    <a:pt x="83" y="134"/>
                    <a:pt x="83" y="134"/>
                  </a:cubicBezTo>
                  <a:cubicBezTo>
                    <a:pt x="80" y="134"/>
                    <a:pt x="80" y="134"/>
                    <a:pt x="80" y="134"/>
                  </a:cubicBezTo>
                  <a:cubicBezTo>
                    <a:pt x="80" y="134"/>
                    <a:pt x="81" y="133"/>
                    <a:pt x="79" y="131"/>
                  </a:cubicBezTo>
                  <a:cubicBezTo>
                    <a:pt x="77" y="129"/>
                    <a:pt x="76" y="127"/>
                    <a:pt x="74" y="123"/>
                  </a:cubicBezTo>
                  <a:cubicBezTo>
                    <a:pt x="73" y="119"/>
                    <a:pt x="67" y="110"/>
                    <a:pt x="67" y="110"/>
                  </a:cubicBezTo>
                  <a:cubicBezTo>
                    <a:pt x="65" y="107"/>
                    <a:pt x="63" y="103"/>
                    <a:pt x="63" y="103"/>
                  </a:cubicBezTo>
                  <a:cubicBezTo>
                    <a:pt x="60" y="95"/>
                    <a:pt x="56" y="94"/>
                    <a:pt x="56" y="94"/>
                  </a:cubicBezTo>
                  <a:cubicBezTo>
                    <a:pt x="46" y="94"/>
                    <a:pt x="55" y="106"/>
                    <a:pt x="55" y="106"/>
                  </a:cubicBezTo>
                  <a:cubicBezTo>
                    <a:pt x="57" y="109"/>
                    <a:pt x="53" y="113"/>
                    <a:pt x="49" y="113"/>
                  </a:cubicBezTo>
                  <a:cubicBezTo>
                    <a:pt x="45" y="112"/>
                    <a:pt x="39" y="112"/>
                    <a:pt x="36" y="111"/>
                  </a:cubicBezTo>
                  <a:cubicBezTo>
                    <a:pt x="32" y="110"/>
                    <a:pt x="20" y="102"/>
                    <a:pt x="20" y="102"/>
                  </a:cubicBezTo>
                  <a:cubicBezTo>
                    <a:pt x="17" y="99"/>
                    <a:pt x="13" y="101"/>
                    <a:pt x="13" y="101"/>
                  </a:cubicBezTo>
                  <a:cubicBezTo>
                    <a:pt x="0" y="102"/>
                    <a:pt x="28" y="118"/>
                    <a:pt x="28" y="118"/>
                  </a:cubicBezTo>
                  <a:close/>
                  <a:moveTo>
                    <a:pt x="212" y="228"/>
                  </a:moveTo>
                  <a:cubicBezTo>
                    <a:pt x="212" y="228"/>
                    <a:pt x="216" y="210"/>
                    <a:pt x="215" y="189"/>
                  </a:cubicBezTo>
                  <a:cubicBezTo>
                    <a:pt x="215" y="189"/>
                    <a:pt x="211" y="118"/>
                    <a:pt x="210" y="112"/>
                  </a:cubicBezTo>
                  <a:cubicBezTo>
                    <a:pt x="210" y="112"/>
                    <a:pt x="206" y="93"/>
                    <a:pt x="212" y="88"/>
                  </a:cubicBezTo>
                  <a:cubicBezTo>
                    <a:pt x="212" y="88"/>
                    <a:pt x="230" y="112"/>
                    <a:pt x="238" y="113"/>
                  </a:cubicBezTo>
                  <a:cubicBezTo>
                    <a:pt x="238" y="113"/>
                    <a:pt x="230" y="115"/>
                    <a:pt x="228" y="119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8" y="128"/>
                    <a:pt x="232" y="142"/>
                    <a:pt x="233" y="149"/>
                  </a:cubicBezTo>
                  <a:cubicBezTo>
                    <a:pt x="233" y="149"/>
                    <a:pt x="242" y="234"/>
                    <a:pt x="235" y="257"/>
                  </a:cubicBezTo>
                  <a:cubicBezTo>
                    <a:pt x="254" y="273"/>
                    <a:pt x="254" y="273"/>
                    <a:pt x="254" y="273"/>
                  </a:cubicBezTo>
                  <a:cubicBezTo>
                    <a:pt x="266" y="255"/>
                    <a:pt x="266" y="255"/>
                    <a:pt x="266" y="255"/>
                  </a:cubicBezTo>
                  <a:cubicBezTo>
                    <a:pt x="266" y="255"/>
                    <a:pt x="269" y="167"/>
                    <a:pt x="245" y="136"/>
                  </a:cubicBezTo>
                  <a:cubicBezTo>
                    <a:pt x="245" y="136"/>
                    <a:pt x="242" y="119"/>
                    <a:pt x="249" y="116"/>
                  </a:cubicBezTo>
                  <a:cubicBezTo>
                    <a:pt x="249" y="116"/>
                    <a:pt x="244" y="111"/>
                    <a:pt x="240" y="113"/>
                  </a:cubicBezTo>
                  <a:cubicBezTo>
                    <a:pt x="240" y="113"/>
                    <a:pt x="253" y="102"/>
                    <a:pt x="254" y="94"/>
                  </a:cubicBezTo>
                  <a:cubicBezTo>
                    <a:pt x="256" y="91"/>
                    <a:pt x="256" y="91"/>
                    <a:pt x="256" y="91"/>
                  </a:cubicBezTo>
                  <a:cubicBezTo>
                    <a:pt x="256" y="91"/>
                    <a:pt x="260" y="117"/>
                    <a:pt x="261" y="130"/>
                  </a:cubicBezTo>
                  <a:cubicBezTo>
                    <a:pt x="261" y="130"/>
                    <a:pt x="265" y="189"/>
                    <a:pt x="266" y="195"/>
                  </a:cubicBezTo>
                  <a:cubicBezTo>
                    <a:pt x="268" y="201"/>
                    <a:pt x="273" y="228"/>
                    <a:pt x="273" y="234"/>
                  </a:cubicBezTo>
                  <a:cubicBezTo>
                    <a:pt x="274" y="239"/>
                    <a:pt x="277" y="258"/>
                    <a:pt x="275" y="263"/>
                  </a:cubicBezTo>
                  <a:cubicBezTo>
                    <a:pt x="274" y="269"/>
                    <a:pt x="275" y="274"/>
                    <a:pt x="275" y="274"/>
                  </a:cubicBezTo>
                  <a:cubicBezTo>
                    <a:pt x="275" y="274"/>
                    <a:pt x="258" y="278"/>
                    <a:pt x="250" y="276"/>
                  </a:cubicBezTo>
                  <a:cubicBezTo>
                    <a:pt x="250" y="276"/>
                    <a:pt x="232" y="275"/>
                    <a:pt x="228" y="276"/>
                  </a:cubicBezTo>
                  <a:cubicBezTo>
                    <a:pt x="228" y="276"/>
                    <a:pt x="202" y="273"/>
                    <a:pt x="200" y="270"/>
                  </a:cubicBezTo>
                  <a:cubicBezTo>
                    <a:pt x="200" y="270"/>
                    <a:pt x="206" y="238"/>
                    <a:pt x="212" y="228"/>
                  </a:cubicBezTo>
                  <a:close/>
                </a:path>
              </a:pathLst>
            </a:custGeom>
            <a:solidFill>
              <a:srgbClr val="85C1E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5" name="Freeform 14"/>
            <p:cNvSpPr/>
            <p:nvPr/>
          </p:nvSpPr>
          <p:spPr bwMode="auto">
            <a:xfrm>
              <a:off x="352246" y="3084612"/>
              <a:ext cx="24060" cy="22257"/>
            </a:xfrm>
            <a:custGeom>
              <a:avLst/>
              <a:gdLst>
                <a:gd name="T0" fmla="*/ 22 w 22"/>
                <a:gd name="T1" fmla="*/ 12 h 23"/>
                <a:gd name="T2" fmla="*/ 11 w 22"/>
                <a:gd name="T3" fmla="*/ 23 h 23"/>
                <a:gd name="T4" fmla="*/ 0 w 22"/>
                <a:gd name="T5" fmla="*/ 11 h 23"/>
                <a:gd name="T6" fmla="*/ 11 w 22"/>
                <a:gd name="T7" fmla="*/ 0 h 23"/>
                <a:gd name="T8" fmla="*/ 22 w 22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22" y="12"/>
                  </a:moveTo>
                  <a:cubicBezTo>
                    <a:pt x="22" y="18"/>
                    <a:pt x="17" y="23"/>
                    <a:pt x="11" y="23"/>
                  </a:cubicBezTo>
                  <a:cubicBezTo>
                    <a:pt x="5" y="23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6" name="Freeform 15"/>
            <p:cNvSpPr/>
            <p:nvPr/>
          </p:nvSpPr>
          <p:spPr bwMode="auto">
            <a:xfrm>
              <a:off x="379391" y="3092401"/>
              <a:ext cx="60459" cy="8903"/>
            </a:xfrm>
            <a:custGeom>
              <a:avLst/>
              <a:gdLst>
                <a:gd name="T0" fmla="*/ 4 w 56"/>
                <a:gd name="T1" fmla="*/ 8 h 9"/>
                <a:gd name="T2" fmla="*/ 0 w 56"/>
                <a:gd name="T3" fmla="*/ 4 h 9"/>
                <a:gd name="T4" fmla="*/ 0 w 56"/>
                <a:gd name="T5" fmla="*/ 4 h 9"/>
                <a:gd name="T6" fmla="*/ 4 w 56"/>
                <a:gd name="T7" fmla="*/ 0 h 9"/>
                <a:gd name="T8" fmla="*/ 52 w 56"/>
                <a:gd name="T9" fmla="*/ 0 h 9"/>
                <a:gd name="T10" fmla="*/ 56 w 56"/>
                <a:gd name="T11" fmla="*/ 5 h 9"/>
                <a:gd name="T12" fmla="*/ 56 w 56"/>
                <a:gd name="T13" fmla="*/ 5 h 9"/>
                <a:gd name="T14" fmla="*/ 52 w 56"/>
                <a:gd name="T15" fmla="*/ 9 h 9"/>
                <a:gd name="T16" fmla="*/ 4 w 56"/>
                <a:gd name="T1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9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6" y="2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7"/>
                    <a:pt x="54" y="9"/>
                    <a:pt x="52" y="9"/>
                  </a:cubicBez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7" name="Freeform 16"/>
            <p:cNvSpPr/>
            <p:nvPr/>
          </p:nvSpPr>
          <p:spPr bwMode="auto">
            <a:xfrm>
              <a:off x="360267" y="3011718"/>
              <a:ext cx="10488" cy="70666"/>
            </a:xfrm>
            <a:custGeom>
              <a:avLst/>
              <a:gdLst>
                <a:gd name="T0" fmla="*/ 9 w 10"/>
                <a:gd name="T1" fmla="*/ 68 h 73"/>
                <a:gd name="T2" fmla="*/ 4 w 10"/>
                <a:gd name="T3" fmla="*/ 73 h 73"/>
                <a:gd name="T4" fmla="*/ 4 w 10"/>
                <a:gd name="T5" fmla="*/ 73 h 73"/>
                <a:gd name="T6" fmla="*/ 0 w 10"/>
                <a:gd name="T7" fmla="*/ 68 h 73"/>
                <a:gd name="T8" fmla="*/ 1 w 10"/>
                <a:gd name="T9" fmla="*/ 4 h 73"/>
                <a:gd name="T10" fmla="*/ 5 w 10"/>
                <a:gd name="T11" fmla="*/ 0 h 73"/>
                <a:gd name="T12" fmla="*/ 5 w 10"/>
                <a:gd name="T13" fmla="*/ 0 h 73"/>
                <a:gd name="T14" fmla="*/ 9 w 10"/>
                <a:gd name="T15" fmla="*/ 5 h 73"/>
                <a:gd name="T16" fmla="*/ 9 w 10"/>
                <a:gd name="T17" fmla="*/ 6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3">
                  <a:moveTo>
                    <a:pt x="9" y="68"/>
                  </a:moveTo>
                  <a:cubicBezTo>
                    <a:pt x="9" y="71"/>
                    <a:pt x="7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3"/>
                    <a:pt x="0" y="71"/>
                    <a:pt x="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9" y="5"/>
                  </a:cubicBezTo>
                  <a:lnTo>
                    <a:pt x="9" y="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68" name="组 218"/>
          <p:cNvGrpSpPr>
            <a:grpSpLocks noChangeAspect="1"/>
          </p:cNvGrpSpPr>
          <p:nvPr/>
        </p:nvGrpSpPr>
        <p:grpSpPr>
          <a:xfrm>
            <a:off x="4764059" y="4010314"/>
            <a:ext cx="468000" cy="293787"/>
            <a:chOff x="360263" y="1941679"/>
            <a:chExt cx="1026602" cy="89129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69" name="Freeform 5"/>
            <p:cNvSpPr/>
            <p:nvPr/>
          </p:nvSpPr>
          <p:spPr bwMode="auto">
            <a:xfrm>
              <a:off x="1182833" y="2064814"/>
              <a:ext cx="204032" cy="103805"/>
            </a:xfrm>
            <a:custGeom>
              <a:avLst/>
              <a:gdLst>
                <a:gd name="T0" fmla="*/ 56 w 285"/>
                <a:gd name="T1" fmla="*/ 143 h 145"/>
                <a:gd name="T2" fmla="*/ 30 w 285"/>
                <a:gd name="T3" fmla="*/ 132 h 145"/>
                <a:gd name="T4" fmla="*/ 13 w 285"/>
                <a:gd name="T5" fmla="*/ 113 h 145"/>
                <a:gd name="T6" fmla="*/ 3 w 285"/>
                <a:gd name="T7" fmla="*/ 86 h 145"/>
                <a:gd name="T8" fmla="*/ 3 w 285"/>
                <a:gd name="T9" fmla="*/ 59 h 145"/>
                <a:gd name="T10" fmla="*/ 13 w 285"/>
                <a:gd name="T11" fmla="*/ 33 h 145"/>
                <a:gd name="T12" fmla="*/ 32 w 285"/>
                <a:gd name="T13" fmla="*/ 14 h 145"/>
                <a:gd name="T14" fmla="*/ 59 w 285"/>
                <a:gd name="T15" fmla="*/ 3 h 145"/>
                <a:gd name="T16" fmla="*/ 97 w 285"/>
                <a:gd name="T17" fmla="*/ 0 h 145"/>
                <a:gd name="T18" fmla="*/ 137 w 285"/>
                <a:gd name="T19" fmla="*/ 0 h 145"/>
                <a:gd name="T20" fmla="*/ 167 w 285"/>
                <a:gd name="T21" fmla="*/ 0 h 145"/>
                <a:gd name="T22" fmla="*/ 188 w 285"/>
                <a:gd name="T23" fmla="*/ 0 h 145"/>
                <a:gd name="T24" fmla="*/ 201 w 285"/>
                <a:gd name="T25" fmla="*/ 0 h 145"/>
                <a:gd name="T26" fmla="*/ 207 w 285"/>
                <a:gd name="T27" fmla="*/ 0 h 145"/>
                <a:gd name="T28" fmla="*/ 212 w 285"/>
                <a:gd name="T29" fmla="*/ 0 h 145"/>
                <a:gd name="T30" fmla="*/ 226 w 285"/>
                <a:gd name="T31" fmla="*/ 3 h 145"/>
                <a:gd name="T32" fmla="*/ 252 w 285"/>
                <a:gd name="T33" fmla="*/ 14 h 145"/>
                <a:gd name="T34" fmla="*/ 271 w 285"/>
                <a:gd name="T35" fmla="*/ 33 h 145"/>
                <a:gd name="T36" fmla="*/ 282 w 285"/>
                <a:gd name="T37" fmla="*/ 59 h 145"/>
                <a:gd name="T38" fmla="*/ 282 w 285"/>
                <a:gd name="T39" fmla="*/ 89 h 145"/>
                <a:gd name="T40" fmla="*/ 271 w 285"/>
                <a:gd name="T41" fmla="*/ 113 h 145"/>
                <a:gd name="T42" fmla="*/ 252 w 285"/>
                <a:gd name="T43" fmla="*/ 135 h 145"/>
                <a:gd name="T44" fmla="*/ 226 w 285"/>
                <a:gd name="T45" fmla="*/ 145 h 145"/>
                <a:gd name="T46" fmla="*/ 199 w 285"/>
                <a:gd name="T47" fmla="*/ 145 h 145"/>
                <a:gd name="T48" fmla="*/ 175 w 285"/>
                <a:gd name="T49" fmla="*/ 145 h 145"/>
                <a:gd name="T50" fmla="*/ 156 w 285"/>
                <a:gd name="T51" fmla="*/ 145 h 145"/>
                <a:gd name="T52" fmla="*/ 142 w 285"/>
                <a:gd name="T53" fmla="*/ 145 h 145"/>
                <a:gd name="T54" fmla="*/ 134 w 285"/>
                <a:gd name="T55" fmla="*/ 145 h 145"/>
                <a:gd name="T56" fmla="*/ 129 w 285"/>
                <a:gd name="T57" fmla="*/ 145 h 145"/>
                <a:gd name="T58" fmla="*/ 129 w 285"/>
                <a:gd name="T59" fmla="*/ 145 h 145"/>
                <a:gd name="T60" fmla="*/ 110 w 285"/>
                <a:gd name="T61" fmla="*/ 145 h 145"/>
                <a:gd name="T62" fmla="*/ 97 w 285"/>
                <a:gd name="T63" fmla="*/ 145 h 145"/>
                <a:gd name="T64" fmla="*/ 86 w 285"/>
                <a:gd name="T65" fmla="*/ 145 h 145"/>
                <a:gd name="T66" fmla="*/ 75 w 285"/>
                <a:gd name="T67" fmla="*/ 145 h 145"/>
                <a:gd name="T68" fmla="*/ 73 w 285"/>
                <a:gd name="T69" fmla="*/ 145 h 145"/>
                <a:gd name="T70" fmla="*/ 73 w 285"/>
                <a:gd name="T71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5" h="145">
                  <a:moveTo>
                    <a:pt x="70" y="145"/>
                  </a:moveTo>
                  <a:lnTo>
                    <a:pt x="56" y="143"/>
                  </a:lnTo>
                  <a:lnTo>
                    <a:pt x="43" y="137"/>
                  </a:lnTo>
                  <a:lnTo>
                    <a:pt x="30" y="132"/>
                  </a:lnTo>
                  <a:lnTo>
                    <a:pt x="22" y="124"/>
                  </a:lnTo>
                  <a:lnTo>
                    <a:pt x="13" y="113"/>
                  </a:lnTo>
                  <a:lnTo>
                    <a:pt x="5" y="100"/>
                  </a:lnTo>
                  <a:lnTo>
                    <a:pt x="3" y="86"/>
                  </a:lnTo>
                  <a:lnTo>
                    <a:pt x="0" y="73"/>
                  </a:lnTo>
                  <a:lnTo>
                    <a:pt x="3" y="59"/>
                  </a:lnTo>
                  <a:lnTo>
                    <a:pt x="8" y="46"/>
                  </a:lnTo>
                  <a:lnTo>
                    <a:pt x="13" y="33"/>
                  </a:lnTo>
                  <a:lnTo>
                    <a:pt x="22" y="22"/>
                  </a:lnTo>
                  <a:lnTo>
                    <a:pt x="32" y="14"/>
                  </a:lnTo>
                  <a:lnTo>
                    <a:pt x="46" y="6"/>
                  </a:lnTo>
                  <a:lnTo>
                    <a:pt x="59" y="3"/>
                  </a:lnTo>
                  <a:lnTo>
                    <a:pt x="73" y="0"/>
                  </a:lnTo>
                  <a:lnTo>
                    <a:pt x="97" y="0"/>
                  </a:lnTo>
                  <a:lnTo>
                    <a:pt x="118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7" y="0"/>
                  </a:lnTo>
                  <a:lnTo>
                    <a:pt x="177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26" y="3"/>
                  </a:lnTo>
                  <a:lnTo>
                    <a:pt x="242" y="6"/>
                  </a:lnTo>
                  <a:lnTo>
                    <a:pt x="252" y="14"/>
                  </a:lnTo>
                  <a:lnTo>
                    <a:pt x="263" y="22"/>
                  </a:lnTo>
                  <a:lnTo>
                    <a:pt x="271" y="33"/>
                  </a:lnTo>
                  <a:lnTo>
                    <a:pt x="279" y="46"/>
                  </a:lnTo>
                  <a:lnTo>
                    <a:pt x="282" y="59"/>
                  </a:lnTo>
                  <a:lnTo>
                    <a:pt x="285" y="73"/>
                  </a:lnTo>
                  <a:lnTo>
                    <a:pt x="282" y="89"/>
                  </a:lnTo>
                  <a:lnTo>
                    <a:pt x="279" y="102"/>
                  </a:lnTo>
                  <a:lnTo>
                    <a:pt x="271" y="113"/>
                  </a:lnTo>
                  <a:lnTo>
                    <a:pt x="263" y="124"/>
                  </a:lnTo>
                  <a:lnTo>
                    <a:pt x="252" y="135"/>
                  </a:lnTo>
                  <a:lnTo>
                    <a:pt x="242" y="140"/>
                  </a:lnTo>
                  <a:lnTo>
                    <a:pt x="226" y="145"/>
                  </a:lnTo>
                  <a:lnTo>
                    <a:pt x="212" y="145"/>
                  </a:lnTo>
                  <a:lnTo>
                    <a:pt x="199" y="145"/>
                  </a:lnTo>
                  <a:lnTo>
                    <a:pt x="185" y="145"/>
                  </a:lnTo>
                  <a:lnTo>
                    <a:pt x="175" y="145"/>
                  </a:lnTo>
                  <a:lnTo>
                    <a:pt x="164" y="145"/>
                  </a:lnTo>
                  <a:lnTo>
                    <a:pt x="156" y="145"/>
                  </a:lnTo>
                  <a:lnTo>
                    <a:pt x="148" y="145"/>
                  </a:lnTo>
                  <a:lnTo>
                    <a:pt x="142" y="145"/>
                  </a:lnTo>
                  <a:lnTo>
                    <a:pt x="140" y="145"/>
                  </a:lnTo>
                  <a:lnTo>
                    <a:pt x="134" y="145"/>
                  </a:lnTo>
                  <a:lnTo>
                    <a:pt x="132" y="145"/>
                  </a:lnTo>
                  <a:lnTo>
                    <a:pt x="129" y="145"/>
                  </a:lnTo>
                  <a:lnTo>
                    <a:pt x="129" y="145"/>
                  </a:lnTo>
                  <a:lnTo>
                    <a:pt x="129" y="145"/>
                  </a:lnTo>
                  <a:lnTo>
                    <a:pt x="118" y="145"/>
                  </a:lnTo>
                  <a:lnTo>
                    <a:pt x="110" y="145"/>
                  </a:lnTo>
                  <a:lnTo>
                    <a:pt x="102" y="145"/>
                  </a:lnTo>
                  <a:lnTo>
                    <a:pt x="97" y="145"/>
                  </a:lnTo>
                  <a:lnTo>
                    <a:pt x="91" y="145"/>
                  </a:lnTo>
                  <a:lnTo>
                    <a:pt x="86" y="145"/>
                  </a:lnTo>
                  <a:lnTo>
                    <a:pt x="81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70" name="Freeform 6"/>
            <p:cNvSpPr/>
            <p:nvPr/>
          </p:nvSpPr>
          <p:spPr bwMode="auto">
            <a:xfrm>
              <a:off x="1092630" y="2240210"/>
              <a:ext cx="213339" cy="211907"/>
            </a:xfrm>
            <a:custGeom>
              <a:avLst/>
              <a:gdLst>
                <a:gd name="T0" fmla="*/ 0 w 298"/>
                <a:gd name="T1" fmla="*/ 132 h 296"/>
                <a:gd name="T2" fmla="*/ 8 w 298"/>
                <a:gd name="T3" fmla="*/ 102 h 296"/>
                <a:gd name="T4" fmla="*/ 19 w 298"/>
                <a:gd name="T5" fmla="*/ 78 h 296"/>
                <a:gd name="T6" fmla="*/ 35 w 298"/>
                <a:gd name="T7" fmla="*/ 54 h 296"/>
                <a:gd name="T8" fmla="*/ 54 w 298"/>
                <a:gd name="T9" fmla="*/ 32 h 296"/>
                <a:gd name="T10" fmla="*/ 78 w 298"/>
                <a:gd name="T11" fmla="*/ 16 h 296"/>
                <a:gd name="T12" fmla="*/ 105 w 298"/>
                <a:gd name="T13" fmla="*/ 5 h 296"/>
                <a:gd name="T14" fmla="*/ 134 w 298"/>
                <a:gd name="T15" fmla="*/ 0 h 296"/>
                <a:gd name="T16" fmla="*/ 164 w 298"/>
                <a:gd name="T17" fmla="*/ 0 h 296"/>
                <a:gd name="T18" fmla="*/ 193 w 298"/>
                <a:gd name="T19" fmla="*/ 5 h 296"/>
                <a:gd name="T20" fmla="*/ 220 w 298"/>
                <a:gd name="T21" fmla="*/ 16 h 296"/>
                <a:gd name="T22" fmla="*/ 244 w 298"/>
                <a:gd name="T23" fmla="*/ 32 h 296"/>
                <a:gd name="T24" fmla="*/ 263 w 298"/>
                <a:gd name="T25" fmla="*/ 54 h 296"/>
                <a:gd name="T26" fmla="*/ 279 w 298"/>
                <a:gd name="T27" fmla="*/ 78 h 296"/>
                <a:gd name="T28" fmla="*/ 293 w 298"/>
                <a:gd name="T29" fmla="*/ 102 h 296"/>
                <a:gd name="T30" fmla="*/ 298 w 298"/>
                <a:gd name="T31" fmla="*/ 132 h 296"/>
                <a:gd name="T32" fmla="*/ 298 w 298"/>
                <a:gd name="T33" fmla="*/ 164 h 296"/>
                <a:gd name="T34" fmla="*/ 293 w 298"/>
                <a:gd name="T35" fmla="*/ 191 h 296"/>
                <a:gd name="T36" fmla="*/ 279 w 298"/>
                <a:gd name="T37" fmla="*/ 218 h 296"/>
                <a:gd name="T38" fmla="*/ 263 w 298"/>
                <a:gd name="T39" fmla="*/ 242 h 296"/>
                <a:gd name="T40" fmla="*/ 244 w 298"/>
                <a:gd name="T41" fmla="*/ 263 h 296"/>
                <a:gd name="T42" fmla="*/ 220 w 298"/>
                <a:gd name="T43" fmla="*/ 279 h 296"/>
                <a:gd name="T44" fmla="*/ 193 w 298"/>
                <a:gd name="T45" fmla="*/ 290 h 296"/>
                <a:gd name="T46" fmla="*/ 164 w 298"/>
                <a:gd name="T47" fmla="*/ 296 h 296"/>
                <a:gd name="T48" fmla="*/ 134 w 298"/>
                <a:gd name="T49" fmla="*/ 296 h 296"/>
                <a:gd name="T50" fmla="*/ 105 w 298"/>
                <a:gd name="T51" fmla="*/ 290 h 296"/>
                <a:gd name="T52" fmla="*/ 78 w 298"/>
                <a:gd name="T53" fmla="*/ 279 h 296"/>
                <a:gd name="T54" fmla="*/ 54 w 298"/>
                <a:gd name="T55" fmla="*/ 263 h 296"/>
                <a:gd name="T56" fmla="*/ 35 w 298"/>
                <a:gd name="T57" fmla="*/ 242 h 296"/>
                <a:gd name="T58" fmla="*/ 19 w 298"/>
                <a:gd name="T59" fmla="*/ 218 h 296"/>
                <a:gd name="T60" fmla="*/ 8 w 298"/>
                <a:gd name="T61" fmla="*/ 191 h 296"/>
                <a:gd name="T62" fmla="*/ 0 w 298"/>
                <a:gd name="T63" fmla="*/ 16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8" h="296">
                  <a:moveTo>
                    <a:pt x="0" y="148"/>
                  </a:moveTo>
                  <a:lnTo>
                    <a:pt x="0" y="132"/>
                  </a:lnTo>
                  <a:lnTo>
                    <a:pt x="3" y="118"/>
                  </a:lnTo>
                  <a:lnTo>
                    <a:pt x="8" y="102"/>
                  </a:lnTo>
                  <a:lnTo>
                    <a:pt x="11" y="89"/>
                  </a:lnTo>
                  <a:lnTo>
                    <a:pt x="19" y="78"/>
                  </a:lnTo>
                  <a:lnTo>
                    <a:pt x="27" y="64"/>
                  </a:lnTo>
                  <a:lnTo>
                    <a:pt x="35" y="54"/>
                  </a:lnTo>
                  <a:lnTo>
                    <a:pt x="43" y="43"/>
                  </a:lnTo>
                  <a:lnTo>
                    <a:pt x="54" y="32"/>
                  </a:lnTo>
                  <a:lnTo>
                    <a:pt x="67" y="24"/>
                  </a:lnTo>
                  <a:lnTo>
                    <a:pt x="78" y="16"/>
                  </a:lnTo>
                  <a:lnTo>
                    <a:pt x="91" y="11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4" y="0"/>
                  </a:lnTo>
                  <a:lnTo>
                    <a:pt x="150" y="0"/>
                  </a:lnTo>
                  <a:lnTo>
                    <a:pt x="164" y="0"/>
                  </a:lnTo>
                  <a:lnTo>
                    <a:pt x="180" y="3"/>
                  </a:lnTo>
                  <a:lnTo>
                    <a:pt x="193" y="5"/>
                  </a:lnTo>
                  <a:lnTo>
                    <a:pt x="207" y="11"/>
                  </a:lnTo>
                  <a:lnTo>
                    <a:pt x="220" y="16"/>
                  </a:lnTo>
                  <a:lnTo>
                    <a:pt x="233" y="24"/>
                  </a:lnTo>
                  <a:lnTo>
                    <a:pt x="244" y="32"/>
                  </a:lnTo>
                  <a:lnTo>
                    <a:pt x="255" y="43"/>
                  </a:lnTo>
                  <a:lnTo>
                    <a:pt x="263" y="54"/>
                  </a:lnTo>
                  <a:lnTo>
                    <a:pt x="274" y="64"/>
                  </a:lnTo>
                  <a:lnTo>
                    <a:pt x="279" y="78"/>
                  </a:lnTo>
                  <a:lnTo>
                    <a:pt x="287" y="89"/>
                  </a:lnTo>
                  <a:lnTo>
                    <a:pt x="293" y="102"/>
                  </a:lnTo>
                  <a:lnTo>
                    <a:pt x="295" y="118"/>
                  </a:lnTo>
                  <a:lnTo>
                    <a:pt x="298" y="132"/>
                  </a:lnTo>
                  <a:lnTo>
                    <a:pt x="298" y="148"/>
                  </a:lnTo>
                  <a:lnTo>
                    <a:pt x="298" y="164"/>
                  </a:lnTo>
                  <a:lnTo>
                    <a:pt x="295" y="177"/>
                  </a:lnTo>
                  <a:lnTo>
                    <a:pt x="293" y="191"/>
                  </a:lnTo>
                  <a:lnTo>
                    <a:pt x="287" y="204"/>
                  </a:lnTo>
                  <a:lnTo>
                    <a:pt x="279" y="218"/>
                  </a:lnTo>
                  <a:lnTo>
                    <a:pt x="274" y="231"/>
                  </a:lnTo>
                  <a:lnTo>
                    <a:pt x="263" y="242"/>
                  </a:lnTo>
                  <a:lnTo>
                    <a:pt x="255" y="253"/>
                  </a:lnTo>
                  <a:lnTo>
                    <a:pt x="244" y="263"/>
                  </a:lnTo>
                  <a:lnTo>
                    <a:pt x="233" y="271"/>
                  </a:lnTo>
                  <a:lnTo>
                    <a:pt x="220" y="279"/>
                  </a:lnTo>
                  <a:lnTo>
                    <a:pt x="207" y="285"/>
                  </a:lnTo>
                  <a:lnTo>
                    <a:pt x="193" y="290"/>
                  </a:lnTo>
                  <a:lnTo>
                    <a:pt x="180" y="293"/>
                  </a:lnTo>
                  <a:lnTo>
                    <a:pt x="164" y="296"/>
                  </a:lnTo>
                  <a:lnTo>
                    <a:pt x="150" y="296"/>
                  </a:lnTo>
                  <a:lnTo>
                    <a:pt x="134" y="296"/>
                  </a:lnTo>
                  <a:lnTo>
                    <a:pt x="118" y="293"/>
                  </a:lnTo>
                  <a:lnTo>
                    <a:pt x="105" y="290"/>
                  </a:lnTo>
                  <a:lnTo>
                    <a:pt x="91" y="285"/>
                  </a:lnTo>
                  <a:lnTo>
                    <a:pt x="78" y="279"/>
                  </a:lnTo>
                  <a:lnTo>
                    <a:pt x="67" y="271"/>
                  </a:lnTo>
                  <a:lnTo>
                    <a:pt x="54" y="263"/>
                  </a:lnTo>
                  <a:lnTo>
                    <a:pt x="43" y="253"/>
                  </a:lnTo>
                  <a:lnTo>
                    <a:pt x="35" y="242"/>
                  </a:lnTo>
                  <a:lnTo>
                    <a:pt x="27" y="231"/>
                  </a:lnTo>
                  <a:lnTo>
                    <a:pt x="19" y="218"/>
                  </a:lnTo>
                  <a:lnTo>
                    <a:pt x="11" y="204"/>
                  </a:lnTo>
                  <a:lnTo>
                    <a:pt x="8" y="191"/>
                  </a:lnTo>
                  <a:lnTo>
                    <a:pt x="3" y="177"/>
                  </a:lnTo>
                  <a:lnTo>
                    <a:pt x="0" y="164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71" name="Freeform 7"/>
            <p:cNvSpPr/>
            <p:nvPr/>
          </p:nvSpPr>
          <p:spPr bwMode="auto">
            <a:xfrm>
              <a:off x="1202163" y="2168620"/>
              <a:ext cx="73022" cy="54409"/>
            </a:xfrm>
            <a:custGeom>
              <a:avLst/>
              <a:gdLst>
                <a:gd name="T0" fmla="*/ 102 w 102"/>
                <a:gd name="T1" fmla="*/ 0 h 76"/>
                <a:gd name="T2" fmla="*/ 83 w 102"/>
                <a:gd name="T3" fmla="*/ 14 h 76"/>
                <a:gd name="T4" fmla="*/ 67 w 102"/>
                <a:gd name="T5" fmla="*/ 27 h 76"/>
                <a:gd name="T6" fmla="*/ 54 w 102"/>
                <a:gd name="T7" fmla="*/ 35 h 76"/>
                <a:gd name="T8" fmla="*/ 43 w 102"/>
                <a:gd name="T9" fmla="*/ 46 h 76"/>
                <a:gd name="T10" fmla="*/ 32 w 102"/>
                <a:gd name="T11" fmla="*/ 52 h 76"/>
                <a:gd name="T12" fmla="*/ 24 w 102"/>
                <a:gd name="T13" fmla="*/ 60 h 76"/>
                <a:gd name="T14" fmla="*/ 16 w 102"/>
                <a:gd name="T15" fmla="*/ 62 h 76"/>
                <a:gd name="T16" fmla="*/ 11 w 102"/>
                <a:gd name="T17" fmla="*/ 68 h 76"/>
                <a:gd name="T18" fmla="*/ 8 w 102"/>
                <a:gd name="T19" fmla="*/ 70 h 76"/>
                <a:gd name="T20" fmla="*/ 5 w 102"/>
                <a:gd name="T21" fmla="*/ 73 h 76"/>
                <a:gd name="T22" fmla="*/ 3 w 102"/>
                <a:gd name="T23" fmla="*/ 76 h 76"/>
                <a:gd name="T24" fmla="*/ 0 w 102"/>
                <a:gd name="T25" fmla="*/ 76 h 76"/>
                <a:gd name="T26" fmla="*/ 0 w 102"/>
                <a:gd name="T27" fmla="*/ 76 h 76"/>
                <a:gd name="T28" fmla="*/ 0 w 102"/>
                <a:gd name="T29" fmla="*/ 76 h 76"/>
                <a:gd name="T30" fmla="*/ 5 w 102"/>
                <a:gd name="T31" fmla="*/ 62 h 76"/>
                <a:gd name="T32" fmla="*/ 13 w 102"/>
                <a:gd name="T33" fmla="*/ 52 h 76"/>
                <a:gd name="T34" fmla="*/ 19 w 102"/>
                <a:gd name="T35" fmla="*/ 41 h 76"/>
                <a:gd name="T36" fmla="*/ 24 w 102"/>
                <a:gd name="T37" fmla="*/ 33 h 76"/>
                <a:gd name="T38" fmla="*/ 27 w 102"/>
                <a:gd name="T39" fmla="*/ 25 h 76"/>
                <a:gd name="T40" fmla="*/ 32 w 102"/>
                <a:gd name="T41" fmla="*/ 19 h 76"/>
                <a:gd name="T42" fmla="*/ 35 w 102"/>
                <a:gd name="T43" fmla="*/ 14 h 76"/>
                <a:gd name="T44" fmla="*/ 37 w 102"/>
                <a:gd name="T45" fmla="*/ 9 h 76"/>
                <a:gd name="T46" fmla="*/ 37 w 102"/>
                <a:gd name="T47" fmla="*/ 6 h 76"/>
                <a:gd name="T48" fmla="*/ 40 w 102"/>
                <a:gd name="T49" fmla="*/ 3 h 76"/>
                <a:gd name="T50" fmla="*/ 40 w 102"/>
                <a:gd name="T51" fmla="*/ 0 h 76"/>
                <a:gd name="T52" fmla="*/ 43 w 102"/>
                <a:gd name="T53" fmla="*/ 0 h 76"/>
                <a:gd name="T54" fmla="*/ 43 w 102"/>
                <a:gd name="T55" fmla="*/ 0 h 76"/>
                <a:gd name="T56" fmla="*/ 43 w 102"/>
                <a:gd name="T57" fmla="*/ 0 h 76"/>
                <a:gd name="T58" fmla="*/ 46 w 102"/>
                <a:gd name="T59" fmla="*/ 0 h 76"/>
                <a:gd name="T60" fmla="*/ 102 w 102"/>
                <a:gd name="T61" fmla="*/ 0 h 76"/>
                <a:gd name="T62" fmla="*/ 102 w 102"/>
                <a:gd name="T6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76">
                  <a:moveTo>
                    <a:pt x="102" y="0"/>
                  </a:moveTo>
                  <a:lnTo>
                    <a:pt x="83" y="14"/>
                  </a:lnTo>
                  <a:lnTo>
                    <a:pt x="67" y="27"/>
                  </a:lnTo>
                  <a:lnTo>
                    <a:pt x="54" y="35"/>
                  </a:lnTo>
                  <a:lnTo>
                    <a:pt x="43" y="46"/>
                  </a:lnTo>
                  <a:lnTo>
                    <a:pt x="32" y="52"/>
                  </a:lnTo>
                  <a:lnTo>
                    <a:pt x="24" y="60"/>
                  </a:lnTo>
                  <a:lnTo>
                    <a:pt x="16" y="62"/>
                  </a:lnTo>
                  <a:lnTo>
                    <a:pt x="11" y="68"/>
                  </a:lnTo>
                  <a:lnTo>
                    <a:pt x="8" y="70"/>
                  </a:lnTo>
                  <a:lnTo>
                    <a:pt x="5" y="73"/>
                  </a:lnTo>
                  <a:lnTo>
                    <a:pt x="3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5" y="62"/>
                  </a:lnTo>
                  <a:lnTo>
                    <a:pt x="13" y="52"/>
                  </a:lnTo>
                  <a:lnTo>
                    <a:pt x="19" y="41"/>
                  </a:lnTo>
                  <a:lnTo>
                    <a:pt x="24" y="33"/>
                  </a:lnTo>
                  <a:lnTo>
                    <a:pt x="27" y="25"/>
                  </a:lnTo>
                  <a:lnTo>
                    <a:pt x="32" y="19"/>
                  </a:lnTo>
                  <a:lnTo>
                    <a:pt x="35" y="14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72" name="Freeform 8"/>
            <p:cNvSpPr/>
            <p:nvPr/>
          </p:nvSpPr>
          <p:spPr bwMode="auto">
            <a:xfrm>
              <a:off x="387467" y="2686216"/>
              <a:ext cx="843332" cy="146760"/>
            </a:xfrm>
            <a:custGeom>
              <a:avLst/>
              <a:gdLst>
                <a:gd name="T0" fmla="*/ 1122 w 1178"/>
                <a:gd name="T1" fmla="*/ 205 h 205"/>
                <a:gd name="T2" fmla="*/ 1020 w 1178"/>
                <a:gd name="T3" fmla="*/ 205 h 205"/>
                <a:gd name="T4" fmla="*/ 923 w 1178"/>
                <a:gd name="T5" fmla="*/ 205 h 205"/>
                <a:gd name="T6" fmla="*/ 832 w 1178"/>
                <a:gd name="T7" fmla="*/ 205 h 205"/>
                <a:gd name="T8" fmla="*/ 746 w 1178"/>
                <a:gd name="T9" fmla="*/ 205 h 205"/>
                <a:gd name="T10" fmla="*/ 668 w 1178"/>
                <a:gd name="T11" fmla="*/ 205 h 205"/>
                <a:gd name="T12" fmla="*/ 596 w 1178"/>
                <a:gd name="T13" fmla="*/ 205 h 205"/>
                <a:gd name="T14" fmla="*/ 528 w 1178"/>
                <a:gd name="T15" fmla="*/ 205 h 205"/>
                <a:gd name="T16" fmla="*/ 467 w 1178"/>
                <a:gd name="T17" fmla="*/ 205 h 205"/>
                <a:gd name="T18" fmla="*/ 410 w 1178"/>
                <a:gd name="T19" fmla="*/ 205 h 205"/>
                <a:gd name="T20" fmla="*/ 357 w 1178"/>
                <a:gd name="T21" fmla="*/ 205 h 205"/>
                <a:gd name="T22" fmla="*/ 311 w 1178"/>
                <a:gd name="T23" fmla="*/ 205 h 205"/>
                <a:gd name="T24" fmla="*/ 268 w 1178"/>
                <a:gd name="T25" fmla="*/ 205 h 205"/>
                <a:gd name="T26" fmla="*/ 228 w 1178"/>
                <a:gd name="T27" fmla="*/ 205 h 205"/>
                <a:gd name="T28" fmla="*/ 193 w 1178"/>
                <a:gd name="T29" fmla="*/ 205 h 205"/>
                <a:gd name="T30" fmla="*/ 161 w 1178"/>
                <a:gd name="T31" fmla="*/ 205 h 205"/>
                <a:gd name="T32" fmla="*/ 123 w 1178"/>
                <a:gd name="T33" fmla="*/ 205 h 205"/>
                <a:gd name="T34" fmla="*/ 80 w 1178"/>
                <a:gd name="T35" fmla="*/ 205 h 205"/>
                <a:gd name="T36" fmla="*/ 48 w 1178"/>
                <a:gd name="T37" fmla="*/ 205 h 205"/>
                <a:gd name="T38" fmla="*/ 26 w 1178"/>
                <a:gd name="T39" fmla="*/ 205 h 205"/>
                <a:gd name="T40" fmla="*/ 13 w 1178"/>
                <a:gd name="T41" fmla="*/ 205 h 205"/>
                <a:gd name="T42" fmla="*/ 5 w 1178"/>
                <a:gd name="T43" fmla="*/ 205 h 205"/>
                <a:gd name="T44" fmla="*/ 0 w 1178"/>
                <a:gd name="T45" fmla="*/ 205 h 205"/>
                <a:gd name="T46" fmla="*/ 2 w 1178"/>
                <a:gd name="T47" fmla="*/ 194 h 205"/>
                <a:gd name="T48" fmla="*/ 8 w 1178"/>
                <a:gd name="T49" fmla="*/ 172 h 205"/>
                <a:gd name="T50" fmla="*/ 18 w 1178"/>
                <a:gd name="T51" fmla="*/ 154 h 205"/>
                <a:gd name="T52" fmla="*/ 37 w 1178"/>
                <a:gd name="T53" fmla="*/ 135 h 205"/>
                <a:gd name="T54" fmla="*/ 59 w 1178"/>
                <a:gd name="T55" fmla="*/ 116 h 205"/>
                <a:gd name="T56" fmla="*/ 85 w 1178"/>
                <a:gd name="T57" fmla="*/ 100 h 205"/>
                <a:gd name="T58" fmla="*/ 118 w 1178"/>
                <a:gd name="T59" fmla="*/ 84 h 205"/>
                <a:gd name="T60" fmla="*/ 153 w 1178"/>
                <a:gd name="T61" fmla="*/ 68 h 205"/>
                <a:gd name="T62" fmla="*/ 193 w 1178"/>
                <a:gd name="T63" fmla="*/ 54 h 205"/>
                <a:gd name="T64" fmla="*/ 236 w 1178"/>
                <a:gd name="T65" fmla="*/ 41 h 205"/>
                <a:gd name="T66" fmla="*/ 308 w 1178"/>
                <a:gd name="T67" fmla="*/ 25 h 205"/>
                <a:gd name="T68" fmla="*/ 413 w 1178"/>
                <a:gd name="T69" fmla="*/ 11 h 205"/>
                <a:gd name="T70" fmla="*/ 528 w 1178"/>
                <a:gd name="T71" fmla="*/ 3 h 205"/>
                <a:gd name="T72" fmla="*/ 649 w 1178"/>
                <a:gd name="T73" fmla="*/ 3 h 205"/>
                <a:gd name="T74" fmla="*/ 762 w 1178"/>
                <a:gd name="T75" fmla="*/ 11 h 205"/>
                <a:gd name="T76" fmla="*/ 869 w 1178"/>
                <a:gd name="T77" fmla="*/ 25 h 205"/>
                <a:gd name="T78" fmla="*/ 939 w 1178"/>
                <a:gd name="T79" fmla="*/ 41 h 205"/>
                <a:gd name="T80" fmla="*/ 985 w 1178"/>
                <a:gd name="T81" fmla="*/ 54 h 205"/>
                <a:gd name="T82" fmla="*/ 1025 w 1178"/>
                <a:gd name="T83" fmla="*/ 68 h 205"/>
                <a:gd name="T84" fmla="*/ 1060 w 1178"/>
                <a:gd name="T85" fmla="*/ 84 h 205"/>
                <a:gd name="T86" fmla="*/ 1092 w 1178"/>
                <a:gd name="T87" fmla="*/ 100 h 205"/>
                <a:gd name="T88" fmla="*/ 1119 w 1178"/>
                <a:gd name="T89" fmla="*/ 116 h 205"/>
                <a:gd name="T90" fmla="*/ 1141 w 1178"/>
                <a:gd name="T91" fmla="*/ 135 h 205"/>
                <a:gd name="T92" fmla="*/ 1159 w 1178"/>
                <a:gd name="T93" fmla="*/ 154 h 205"/>
                <a:gd name="T94" fmla="*/ 1170 w 1178"/>
                <a:gd name="T95" fmla="*/ 172 h 205"/>
                <a:gd name="T96" fmla="*/ 1175 w 1178"/>
                <a:gd name="T97" fmla="*/ 19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8" h="205">
                  <a:moveTo>
                    <a:pt x="1178" y="205"/>
                  </a:moveTo>
                  <a:lnTo>
                    <a:pt x="1122" y="205"/>
                  </a:lnTo>
                  <a:lnTo>
                    <a:pt x="1071" y="205"/>
                  </a:lnTo>
                  <a:lnTo>
                    <a:pt x="1020" y="205"/>
                  </a:lnTo>
                  <a:lnTo>
                    <a:pt x="969" y="205"/>
                  </a:lnTo>
                  <a:lnTo>
                    <a:pt x="923" y="205"/>
                  </a:lnTo>
                  <a:lnTo>
                    <a:pt x="877" y="205"/>
                  </a:lnTo>
                  <a:lnTo>
                    <a:pt x="832" y="205"/>
                  </a:lnTo>
                  <a:lnTo>
                    <a:pt x="789" y="205"/>
                  </a:lnTo>
                  <a:lnTo>
                    <a:pt x="746" y="205"/>
                  </a:lnTo>
                  <a:lnTo>
                    <a:pt x="708" y="205"/>
                  </a:lnTo>
                  <a:lnTo>
                    <a:pt x="668" y="205"/>
                  </a:lnTo>
                  <a:lnTo>
                    <a:pt x="630" y="205"/>
                  </a:lnTo>
                  <a:lnTo>
                    <a:pt x="596" y="205"/>
                  </a:lnTo>
                  <a:lnTo>
                    <a:pt x="561" y="205"/>
                  </a:lnTo>
                  <a:lnTo>
                    <a:pt x="528" y="205"/>
                  </a:lnTo>
                  <a:lnTo>
                    <a:pt x="496" y="205"/>
                  </a:lnTo>
                  <a:lnTo>
                    <a:pt x="467" y="205"/>
                  </a:lnTo>
                  <a:lnTo>
                    <a:pt x="437" y="205"/>
                  </a:lnTo>
                  <a:lnTo>
                    <a:pt x="410" y="205"/>
                  </a:lnTo>
                  <a:lnTo>
                    <a:pt x="383" y="205"/>
                  </a:lnTo>
                  <a:lnTo>
                    <a:pt x="357" y="205"/>
                  </a:lnTo>
                  <a:lnTo>
                    <a:pt x="332" y="205"/>
                  </a:lnTo>
                  <a:lnTo>
                    <a:pt x="311" y="205"/>
                  </a:lnTo>
                  <a:lnTo>
                    <a:pt x="287" y="205"/>
                  </a:lnTo>
                  <a:lnTo>
                    <a:pt x="268" y="205"/>
                  </a:lnTo>
                  <a:lnTo>
                    <a:pt x="247" y="205"/>
                  </a:lnTo>
                  <a:lnTo>
                    <a:pt x="228" y="205"/>
                  </a:lnTo>
                  <a:lnTo>
                    <a:pt x="209" y="205"/>
                  </a:lnTo>
                  <a:lnTo>
                    <a:pt x="193" y="205"/>
                  </a:lnTo>
                  <a:lnTo>
                    <a:pt x="177" y="205"/>
                  </a:lnTo>
                  <a:lnTo>
                    <a:pt x="161" y="205"/>
                  </a:lnTo>
                  <a:lnTo>
                    <a:pt x="147" y="205"/>
                  </a:lnTo>
                  <a:lnTo>
                    <a:pt x="123" y="205"/>
                  </a:lnTo>
                  <a:lnTo>
                    <a:pt x="99" y="205"/>
                  </a:lnTo>
                  <a:lnTo>
                    <a:pt x="80" y="205"/>
                  </a:lnTo>
                  <a:lnTo>
                    <a:pt x="61" y="205"/>
                  </a:lnTo>
                  <a:lnTo>
                    <a:pt x="48" y="205"/>
                  </a:lnTo>
                  <a:lnTo>
                    <a:pt x="37" y="205"/>
                  </a:lnTo>
                  <a:lnTo>
                    <a:pt x="26" y="205"/>
                  </a:lnTo>
                  <a:lnTo>
                    <a:pt x="18" y="205"/>
                  </a:lnTo>
                  <a:lnTo>
                    <a:pt x="13" y="205"/>
                  </a:lnTo>
                  <a:lnTo>
                    <a:pt x="8" y="205"/>
                  </a:lnTo>
                  <a:lnTo>
                    <a:pt x="5" y="205"/>
                  </a:lnTo>
                  <a:lnTo>
                    <a:pt x="2" y="205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2" y="194"/>
                  </a:lnTo>
                  <a:lnTo>
                    <a:pt x="2" y="183"/>
                  </a:lnTo>
                  <a:lnTo>
                    <a:pt x="8" y="172"/>
                  </a:lnTo>
                  <a:lnTo>
                    <a:pt x="13" y="164"/>
                  </a:lnTo>
                  <a:lnTo>
                    <a:pt x="18" y="154"/>
                  </a:lnTo>
                  <a:lnTo>
                    <a:pt x="26" y="143"/>
                  </a:lnTo>
                  <a:lnTo>
                    <a:pt x="37" y="135"/>
                  </a:lnTo>
                  <a:lnTo>
                    <a:pt x="48" y="124"/>
                  </a:lnTo>
                  <a:lnTo>
                    <a:pt x="59" y="116"/>
                  </a:lnTo>
                  <a:lnTo>
                    <a:pt x="72" y="108"/>
                  </a:lnTo>
                  <a:lnTo>
                    <a:pt x="85" y="100"/>
                  </a:lnTo>
                  <a:lnTo>
                    <a:pt x="102" y="92"/>
                  </a:lnTo>
                  <a:lnTo>
                    <a:pt x="118" y="84"/>
                  </a:lnTo>
                  <a:lnTo>
                    <a:pt x="134" y="76"/>
                  </a:lnTo>
                  <a:lnTo>
                    <a:pt x="153" y="68"/>
                  </a:lnTo>
                  <a:lnTo>
                    <a:pt x="174" y="60"/>
                  </a:lnTo>
                  <a:lnTo>
                    <a:pt x="193" y="54"/>
                  </a:lnTo>
                  <a:lnTo>
                    <a:pt x="214" y="49"/>
                  </a:lnTo>
                  <a:lnTo>
                    <a:pt x="236" y="41"/>
                  </a:lnTo>
                  <a:lnTo>
                    <a:pt x="260" y="35"/>
                  </a:lnTo>
                  <a:lnTo>
                    <a:pt x="308" y="25"/>
                  </a:lnTo>
                  <a:lnTo>
                    <a:pt x="359" y="17"/>
                  </a:lnTo>
                  <a:lnTo>
                    <a:pt x="413" y="11"/>
                  </a:lnTo>
                  <a:lnTo>
                    <a:pt x="469" y="6"/>
                  </a:lnTo>
                  <a:lnTo>
                    <a:pt x="528" y="3"/>
                  </a:lnTo>
                  <a:lnTo>
                    <a:pt x="588" y="0"/>
                  </a:lnTo>
                  <a:lnTo>
                    <a:pt x="649" y="3"/>
                  </a:lnTo>
                  <a:lnTo>
                    <a:pt x="706" y="6"/>
                  </a:lnTo>
                  <a:lnTo>
                    <a:pt x="762" y="11"/>
                  </a:lnTo>
                  <a:lnTo>
                    <a:pt x="816" y="17"/>
                  </a:lnTo>
                  <a:lnTo>
                    <a:pt x="869" y="25"/>
                  </a:lnTo>
                  <a:lnTo>
                    <a:pt x="918" y="35"/>
                  </a:lnTo>
                  <a:lnTo>
                    <a:pt x="939" y="41"/>
                  </a:lnTo>
                  <a:lnTo>
                    <a:pt x="963" y="49"/>
                  </a:lnTo>
                  <a:lnTo>
                    <a:pt x="985" y="54"/>
                  </a:lnTo>
                  <a:lnTo>
                    <a:pt x="1004" y="60"/>
                  </a:lnTo>
                  <a:lnTo>
                    <a:pt x="1025" y="68"/>
                  </a:lnTo>
                  <a:lnTo>
                    <a:pt x="1041" y="76"/>
                  </a:lnTo>
                  <a:lnTo>
                    <a:pt x="1060" y="84"/>
                  </a:lnTo>
                  <a:lnTo>
                    <a:pt x="1076" y="92"/>
                  </a:lnTo>
                  <a:lnTo>
                    <a:pt x="1092" y="100"/>
                  </a:lnTo>
                  <a:lnTo>
                    <a:pt x="1106" y="108"/>
                  </a:lnTo>
                  <a:lnTo>
                    <a:pt x="1119" y="116"/>
                  </a:lnTo>
                  <a:lnTo>
                    <a:pt x="1130" y="124"/>
                  </a:lnTo>
                  <a:lnTo>
                    <a:pt x="1141" y="135"/>
                  </a:lnTo>
                  <a:lnTo>
                    <a:pt x="1151" y="143"/>
                  </a:lnTo>
                  <a:lnTo>
                    <a:pt x="1159" y="154"/>
                  </a:lnTo>
                  <a:lnTo>
                    <a:pt x="1165" y="164"/>
                  </a:lnTo>
                  <a:lnTo>
                    <a:pt x="1170" y="172"/>
                  </a:lnTo>
                  <a:lnTo>
                    <a:pt x="1173" y="183"/>
                  </a:lnTo>
                  <a:lnTo>
                    <a:pt x="1175" y="194"/>
                  </a:lnTo>
                  <a:lnTo>
                    <a:pt x="1178" y="20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73" name="Freeform 9"/>
            <p:cNvSpPr/>
            <p:nvPr/>
          </p:nvSpPr>
          <p:spPr bwMode="auto">
            <a:xfrm>
              <a:off x="1092630" y="2459275"/>
              <a:ext cx="213339" cy="373701"/>
            </a:xfrm>
            <a:custGeom>
              <a:avLst/>
              <a:gdLst>
                <a:gd name="T0" fmla="*/ 40 w 298"/>
                <a:gd name="T1" fmla="*/ 242 h 522"/>
                <a:gd name="T2" fmla="*/ 56 w 298"/>
                <a:gd name="T3" fmla="*/ 266 h 522"/>
                <a:gd name="T4" fmla="*/ 64 w 298"/>
                <a:gd name="T5" fmla="*/ 282 h 522"/>
                <a:gd name="T6" fmla="*/ 70 w 298"/>
                <a:gd name="T7" fmla="*/ 291 h 522"/>
                <a:gd name="T8" fmla="*/ 78 w 298"/>
                <a:gd name="T9" fmla="*/ 277 h 522"/>
                <a:gd name="T10" fmla="*/ 94 w 298"/>
                <a:gd name="T11" fmla="*/ 248 h 522"/>
                <a:gd name="T12" fmla="*/ 105 w 298"/>
                <a:gd name="T13" fmla="*/ 231 h 522"/>
                <a:gd name="T14" fmla="*/ 107 w 298"/>
                <a:gd name="T15" fmla="*/ 221 h 522"/>
                <a:gd name="T16" fmla="*/ 110 w 298"/>
                <a:gd name="T17" fmla="*/ 218 h 522"/>
                <a:gd name="T18" fmla="*/ 105 w 298"/>
                <a:gd name="T19" fmla="*/ 164 h 522"/>
                <a:gd name="T20" fmla="*/ 99 w 298"/>
                <a:gd name="T21" fmla="*/ 124 h 522"/>
                <a:gd name="T22" fmla="*/ 97 w 298"/>
                <a:gd name="T23" fmla="*/ 89 h 522"/>
                <a:gd name="T24" fmla="*/ 91 w 298"/>
                <a:gd name="T25" fmla="*/ 51 h 522"/>
                <a:gd name="T26" fmla="*/ 88 w 298"/>
                <a:gd name="T27" fmla="*/ 24 h 522"/>
                <a:gd name="T28" fmla="*/ 88 w 298"/>
                <a:gd name="T29" fmla="*/ 16 h 522"/>
                <a:gd name="T30" fmla="*/ 105 w 298"/>
                <a:gd name="T31" fmla="*/ 6 h 522"/>
                <a:gd name="T32" fmla="*/ 123 w 298"/>
                <a:gd name="T33" fmla="*/ 0 h 522"/>
                <a:gd name="T34" fmla="*/ 131 w 298"/>
                <a:gd name="T35" fmla="*/ 0 h 522"/>
                <a:gd name="T36" fmla="*/ 139 w 298"/>
                <a:gd name="T37" fmla="*/ 0 h 522"/>
                <a:gd name="T38" fmla="*/ 169 w 298"/>
                <a:gd name="T39" fmla="*/ 6 h 522"/>
                <a:gd name="T40" fmla="*/ 215 w 298"/>
                <a:gd name="T41" fmla="*/ 22 h 522"/>
                <a:gd name="T42" fmla="*/ 260 w 298"/>
                <a:gd name="T43" fmla="*/ 54 h 522"/>
                <a:gd name="T44" fmla="*/ 287 w 298"/>
                <a:gd name="T45" fmla="*/ 102 h 522"/>
                <a:gd name="T46" fmla="*/ 295 w 298"/>
                <a:gd name="T47" fmla="*/ 140 h 522"/>
                <a:gd name="T48" fmla="*/ 298 w 298"/>
                <a:gd name="T49" fmla="*/ 231 h 522"/>
                <a:gd name="T50" fmla="*/ 298 w 298"/>
                <a:gd name="T51" fmla="*/ 355 h 522"/>
                <a:gd name="T52" fmla="*/ 295 w 298"/>
                <a:gd name="T53" fmla="*/ 433 h 522"/>
                <a:gd name="T54" fmla="*/ 295 w 298"/>
                <a:gd name="T55" fmla="*/ 489 h 522"/>
                <a:gd name="T56" fmla="*/ 295 w 298"/>
                <a:gd name="T57" fmla="*/ 514 h 522"/>
                <a:gd name="T58" fmla="*/ 293 w 298"/>
                <a:gd name="T59" fmla="*/ 522 h 522"/>
                <a:gd name="T60" fmla="*/ 287 w 298"/>
                <a:gd name="T61" fmla="*/ 489 h 522"/>
                <a:gd name="T62" fmla="*/ 260 w 298"/>
                <a:gd name="T63" fmla="*/ 446 h 522"/>
                <a:gd name="T64" fmla="*/ 212 w 298"/>
                <a:gd name="T65" fmla="*/ 406 h 522"/>
                <a:gd name="T66" fmla="*/ 148 w 298"/>
                <a:gd name="T67" fmla="*/ 368 h 522"/>
                <a:gd name="T68" fmla="*/ 64 w 298"/>
                <a:gd name="T69" fmla="*/ 336 h 522"/>
                <a:gd name="T70" fmla="*/ 0 w 298"/>
                <a:gd name="T71" fmla="*/ 307 h 522"/>
                <a:gd name="T72" fmla="*/ 0 w 298"/>
                <a:gd name="T73" fmla="*/ 250 h 522"/>
                <a:gd name="T74" fmla="*/ 0 w 298"/>
                <a:gd name="T75" fmla="*/ 205 h 522"/>
                <a:gd name="T76" fmla="*/ 0 w 298"/>
                <a:gd name="T77" fmla="*/ 180 h 522"/>
                <a:gd name="T78" fmla="*/ 0 w 298"/>
                <a:gd name="T79" fmla="*/ 172 h 522"/>
                <a:gd name="T80" fmla="*/ 0 w 298"/>
                <a:gd name="T81" fmla="*/ 170 h 522"/>
                <a:gd name="T82" fmla="*/ 5 w 298"/>
                <a:gd name="T83" fmla="*/ 121 h 522"/>
                <a:gd name="T84" fmla="*/ 19 w 298"/>
                <a:gd name="T85" fmla="*/ 84 h 522"/>
                <a:gd name="T86" fmla="*/ 35 w 298"/>
                <a:gd name="T87" fmla="*/ 54 h 522"/>
                <a:gd name="T88" fmla="*/ 72 w 298"/>
                <a:gd name="T89" fmla="*/ 22 h 522"/>
                <a:gd name="T90" fmla="*/ 24 w 298"/>
                <a:gd name="T91" fmla="*/ 21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8" h="522">
                  <a:moveTo>
                    <a:pt x="24" y="218"/>
                  </a:moveTo>
                  <a:lnTo>
                    <a:pt x="32" y="231"/>
                  </a:lnTo>
                  <a:lnTo>
                    <a:pt x="40" y="242"/>
                  </a:lnTo>
                  <a:lnTo>
                    <a:pt x="46" y="253"/>
                  </a:lnTo>
                  <a:lnTo>
                    <a:pt x="51" y="261"/>
                  </a:lnTo>
                  <a:lnTo>
                    <a:pt x="56" y="266"/>
                  </a:lnTo>
                  <a:lnTo>
                    <a:pt x="59" y="274"/>
                  </a:lnTo>
                  <a:lnTo>
                    <a:pt x="62" y="277"/>
                  </a:lnTo>
                  <a:lnTo>
                    <a:pt x="64" y="282"/>
                  </a:lnTo>
                  <a:lnTo>
                    <a:pt x="64" y="285"/>
                  </a:lnTo>
                  <a:lnTo>
                    <a:pt x="67" y="288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78" y="277"/>
                  </a:lnTo>
                  <a:lnTo>
                    <a:pt x="83" y="266"/>
                  </a:lnTo>
                  <a:lnTo>
                    <a:pt x="88" y="258"/>
                  </a:lnTo>
                  <a:lnTo>
                    <a:pt x="94" y="248"/>
                  </a:lnTo>
                  <a:lnTo>
                    <a:pt x="97" y="242"/>
                  </a:lnTo>
                  <a:lnTo>
                    <a:pt x="102" y="237"/>
                  </a:lnTo>
                  <a:lnTo>
                    <a:pt x="105" y="231"/>
                  </a:lnTo>
                  <a:lnTo>
                    <a:pt x="105" y="226"/>
                  </a:lnTo>
                  <a:lnTo>
                    <a:pt x="107" y="223"/>
                  </a:lnTo>
                  <a:lnTo>
                    <a:pt x="107" y="221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07" y="199"/>
                  </a:lnTo>
                  <a:lnTo>
                    <a:pt x="107" y="180"/>
                  </a:lnTo>
                  <a:lnTo>
                    <a:pt x="105" y="164"/>
                  </a:lnTo>
                  <a:lnTo>
                    <a:pt x="102" y="151"/>
                  </a:lnTo>
                  <a:lnTo>
                    <a:pt x="102" y="137"/>
                  </a:lnTo>
                  <a:lnTo>
                    <a:pt x="99" y="124"/>
                  </a:lnTo>
                  <a:lnTo>
                    <a:pt x="99" y="110"/>
                  </a:lnTo>
                  <a:lnTo>
                    <a:pt x="97" y="100"/>
                  </a:lnTo>
                  <a:lnTo>
                    <a:pt x="97" y="89"/>
                  </a:lnTo>
                  <a:lnTo>
                    <a:pt x="94" y="81"/>
                  </a:lnTo>
                  <a:lnTo>
                    <a:pt x="94" y="65"/>
                  </a:lnTo>
                  <a:lnTo>
                    <a:pt x="91" y="51"/>
                  </a:lnTo>
                  <a:lnTo>
                    <a:pt x="91" y="41"/>
                  </a:lnTo>
                  <a:lnTo>
                    <a:pt x="88" y="30"/>
                  </a:lnTo>
                  <a:lnTo>
                    <a:pt x="88" y="24"/>
                  </a:lnTo>
                  <a:lnTo>
                    <a:pt x="88" y="19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6" y="14"/>
                  </a:lnTo>
                  <a:lnTo>
                    <a:pt x="105" y="6"/>
                  </a:lnTo>
                  <a:lnTo>
                    <a:pt x="113" y="3"/>
                  </a:lnTo>
                  <a:lnTo>
                    <a:pt x="118" y="3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4" y="0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8" y="3"/>
                  </a:lnTo>
                  <a:lnTo>
                    <a:pt x="169" y="6"/>
                  </a:lnTo>
                  <a:lnTo>
                    <a:pt x="185" y="8"/>
                  </a:lnTo>
                  <a:lnTo>
                    <a:pt x="199" y="14"/>
                  </a:lnTo>
                  <a:lnTo>
                    <a:pt x="215" y="22"/>
                  </a:lnTo>
                  <a:lnTo>
                    <a:pt x="231" y="30"/>
                  </a:lnTo>
                  <a:lnTo>
                    <a:pt x="244" y="41"/>
                  </a:lnTo>
                  <a:lnTo>
                    <a:pt x="260" y="54"/>
                  </a:lnTo>
                  <a:lnTo>
                    <a:pt x="271" y="70"/>
                  </a:lnTo>
                  <a:lnTo>
                    <a:pt x="282" y="89"/>
                  </a:lnTo>
                  <a:lnTo>
                    <a:pt x="287" y="102"/>
                  </a:lnTo>
                  <a:lnTo>
                    <a:pt x="290" y="113"/>
                  </a:lnTo>
                  <a:lnTo>
                    <a:pt x="295" y="127"/>
                  </a:lnTo>
                  <a:lnTo>
                    <a:pt x="295" y="140"/>
                  </a:lnTo>
                  <a:lnTo>
                    <a:pt x="298" y="153"/>
                  </a:lnTo>
                  <a:lnTo>
                    <a:pt x="298" y="170"/>
                  </a:lnTo>
                  <a:lnTo>
                    <a:pt x="298" y="231"/>
                  </a:lnTo>
                  <a:lnTo>
                    <a:pt x="298" y="296"/>
                  </a:lnTo>
                  <a:lnTo>
                    <a:pt x="298" y="325"/>
                  </a:lnTo>
                  <a:lnTo>
                    <a:pt x="298" y="355"/>
                  </a:lnTo>
                  <a:lnTo>
                    <a:pt x="295" y="382"/>
                  </a:lnTo>
                  <a:lnTo>
                    <a:pt x="295" y="409"/>
                  </a:lnTo>
                  <a:lnTo>
                    <a:pt x="295" y="433"/>
                  </a:lnTo>
                  <a:lnTo>
                    <a:pt x="295" y="454"/>
                  </a:lnTo>
                  <a:lnTo>
                    <a:pt x="295" y="473"/>
                  </a:lnTo>
                  <a:lnTo>
                    <a:pt x="295" y="489"/>
                  </a:lnTo>
                  <a:lnTo>
                    <a:pt x="295" y="503"/>
                  </a:lnTo>
                  <a:lnTo>
                    <a:pt x="295" y="508"/>
                  </a:lnTo>
                  <a:lnTo>
                    <a:pt x="295" y="514"/>
                  </a:lnTo>
                  <a:lnTo>
                    <a:pt x="293" y="516"/>
                  </a:lnTo>
                  <a:lnTo>
                    <a:pt x="293" y="519"/>
                  </a:lnTo>
                  <a:lnTo>
                    <a:pt x="293" y="522"/>
                  </a:lnTo>
                  <a:lnTo>
                    <a:pt x="293" y="522"/>
                  </a:lnTo>
                  <a:lnTo>
                    <a:pt x="293" y="506"/>
                  </a:lnTo>
                  <a:lnTo>
                    <a:pt x="287" y="489"/>
                  </a:lnTo>
                  <a:lnTo>
                    <a:pt x="282" y="476"/>
                  </a:lnTo>
                  <a:lnTo>
                    <a:pt x="274" y="460"/>
                  </a:lnTo>
                  <a:lnTo>
                    <a:pt x="260" y="446"/>
                  </a:lnTo>
                  <a:lnTo>
                    <a:pt x="247" y="433"/>
                  </a:lnTo>
                  <a:lnTo>
                    <a:pt x="231" y="420"/>
                  </a:lnTo>
                  <a:lnTo>
                    <a:pt x="212" y="406"/>
                  </a:lnTo>
                  <a:lnTo>
                    <a:pt x="193" y="393"/>
                  </a:lnTo>
                  <a:lnTo>
                    <a:pt x="172" y="379"/>
                  </a:lnTo>
                  <a:lnTo>
                    <a:pt x="148" y="368"/>
                  </a:lnTo>
                  <a:lnTo>
                    <a:pt x="121" y="358"/>
                  </a:lnTo>
                  <a:lnTo>
                    <a:pt x="94" y="347"/>
                  </a:lnTo>
                  <a:lnTo>
                    <a:pt x="64" y="336"/>
                  </a:lnTo>
                  <a:lnTo>
                    <a:pt x="32" y="328"/>
                  </a:lnTo>
                  <a:lnTo>
                    <a:pt x="0" y="320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69"/>
                  </a:lnTo>
                  <a:lnTo>
                    <a:pt x="0" y="250"/>
                  </a:lnTo>
                  <a:lnTo>
                    <a:pt x="0" y="231"/>
                  </a:lnTo>
                  <a:lnTo>
                    <a:pt x="0" y="218"/>
                  </a:lnTo>
                  <a:lnTo>
                    <a:pt x="0" y="205"/>
                  </a:lnTo>
                  <a:lnTo>
                    <a:pt x="0" y="196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8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51"/>
                  </a:lnTo>
                  <a:lnTo>
                    <a:pt x="3" y="135"/>
                  </a:lnTo>
                  <a:lnTo>
                    <a:pt x="5" y="121"/>
                  </a:lnTo>
                  <a:lnTo>
                    <a:pt x="8" y="108"/>
                  </a:lnTo>
                  <a:lnTo>
                    <a:pt x="13" y="94"/>
                  </a:lnTo>
                  <a:lnTo>
                    <a:pt x="19" y="84"/>
                  </a:lnTo>
                  <a:lnTo>
                    <a:pt x="24" y="73"/>
                  </a:lnTo>
                  <a:lnTo>
                    <a:pt x="29" y="62"/>
                  </a:lnTo>
                  <a:lnTo>
                    <a:pt x="35" y="54"/>
                  </a:lnTo>
                  <a:lnTo>
                    <a:pt x="43" y="46"/>
                  </a:lnTo>
                  <a:lnTo>
                    <a:pt x="56" y="33"/>
                  </a:lnTo>
                  <a:lnTo>
                    <a:pt x="72" y="22"/>
                  </a:lnTo>
                  <a:lnTo>
                    <a:pt x="86" y="14"/>
                  </a:lnTo>
                  <a:lnTo>
                    <a:pt x="24" y="218"/>
                  </a:lnTo>
                  <a:lnTo>
                    <a:pt x="24" y="218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74" name="Freeform 10"/>
            <p:cNvSpPr/>
            <p:nvPr/>
          </p:nvSpPr>
          <p:spPr bwMode="auto">
            <a:xfrm>
              <a:off x="691009" y="2351890"/>
              <a:ext cx="349360" cy="325019"/>
            </a:xfrm>
            <a:custGeom>
              <a:avLst/>
              <a:gdLst>
                <a:gd name="T0" fmla="*/ 488 w 488"/>
                <a:gd name="T1" fmla="*/ 231 h 454"/>
                <a:gd name="T2" fmla="*/ 488 w 488"/>
                <a:gd name="T3" fmla="*/ 320 h 454"/>
                <a:gd name="T4" fmla="*/ 488 w 488"/>
                <a:gd name="T5" fmla="*/ 384 h 454"/>
                <a:gd name="T6" fmla="*/ 488 w 488"/>
                <a:gd name="T7" fmla="*/ 424 h 454"/>
                <a:gd name="T8" fmla="*/ 488 w 488"/>
                <a:gd name="T9" fmla="*/ 446 h 454"/>
                <a:gd name="T10" fmla="*/ 488 w 488"/>
                <a:gd name="T11" fmla="*/ 454 h 454"/>
                <a:gd name="T12" fmla="*/ 376 w 488"/>
                <a:gd name="T13" fmla="*/ 435 h 454"/>
                <a:gd name="T14" fmla="*/ 252 w 488"/>
                <a:gd name="T15" fmla="*/ 424 h 454"/>
                <a:gd name="T16" fmla="*/ 123 w 488"/>
                <a:gd name="T17" fmla="*/ 424 h 454"/>
                <a:gd name="T18" fmla="*/ 0 w 488"/>
                <a:gd name="T19" fmla="*/ 430 h 454"/>
                <a:gd name="T20" fmla="*/ 0 w 488"/>
                <a:gd name="T21" fmla="*/ 427 h 454"/>
                <a:gd name="T22" fmla="*/ 0 w 488"/>
                <a:gd name="T23" fmla="*/ 408 h 454"/>
                <a:gd name="T24" fmla="*/ 0 w 488"/>
                <a:gd name="T25" fmla="*/ 373 h 454"/>
                <a:gd name="T26" fmla="*/ 0 w 488"/>
                <a:gd name="T27" fmla="*/ 314 h 454"/>
                <a:gd name="T28" fmla="*/ 0 w 488"/>
                <a:gd name="T29" fmla="*/ 244 h 454"/>
                <a:gd name="T30" fmla="*/ 0 w 488"/>
                <a:gd name="T31" fmla="*/ 193 h 454"/>
                <a:gd name="T32" fmla="*/ 8 w 488"/>
                <a:gd name="T33" fmla="*/ 131 h 454"/>
                <a:gd name="T34" fmla="*/ 32 w 488"/>
                <a:gd name="T35" fmla="*/ 83 h 454"/>
                <a:gd name="T36" fmla="*/ 67 w 488"/>
                <a:gd name="T37" fmla="*/ 45 h 454"/>
                <a:gd name="T38" fmla="*/ 107 w 488"/>
                <a:gd name="T39" fmla="*/ 21 h 454"/>
                <a:gd name="T40" fmla="*/ 164 w 488"/>
                <a:gd name="T41" fmla="*/ 0 h 454"/>
                <a:gd name="T42" fmla="*/ 193 w 488"/>
                <a:gd name="T43" fmla="*/ 11 h 454"/>
                <a:gd name="T44" fmla="*/ 223 w 488"/>
                <a:gd name="T45" fmla="*/ 24 h 454"/>
                <a:gd name="T46" fmla="*/ 241 w 488"/>
                <a:gd name="T47" fmla="*/ 29 h 454"/>
                <a:gd name="T48" fmla="*/ 252 w 488"/>
                <a:gd name="T49" fmla="*/ 35 h 454"/>
                <a:gd name="T50" fmla="*/ 247 w 488"/>
                <a:gd name="T51" fmla="*/ 54 h 454"/>
                <a:gd name="T52" fmla="*/ 231 w 488"/>
                <a:gd name="T53" fmla="*/ 102 h 454"/>
                <a:gd name="T54" fmla="*/ 220 w 488"/>
                <a:gd name="T55" fmla="*/ 142 h 454"/>
                <a:gd name="T56" fmla="*/ 209 w 488"/>
                <a:gd name="T57" fmla="*/ 174 h 454"/>
                <a:gd name="T58" fmla="*/ 198 w 488"/>
                <a:gd name="T59" fmla="*/ 217 h 454"/>
                <a:gd name="T60" fmla="*/ 190 w 488"/>
                <a:gd name="T61" fmla="*/ 236 h 454"/>
                <a:gd name="T62" fmla="*/ 190 w 488"/>
                <a:gd name="T63" fmla="*/ 242 h 454"/>
                <a:gd name="T64" fmla="*/ 209 w 488"/>
                <a:gd name="T65" fmla="*/ 277 h 454"/>
                <a:gd name="T66" fmla="*/ 233 w 488"/>
                <a:gd name="T67" fmla="*/ 309 h 454"/>
                <a:gd name="T68" fmla="*/ 244 w 488"/>
                <a:gd name="T69" fmla="*/ 330 h 454"/>
                <a:gd name="T70" fmla="*/ 252 w 488"/>
                <a:gd name="T71" fmla="*/ 338 h 454"/>
                <a:gd name="T72" fmla="*/ 252 w 488"/>
                <a:gd name="T73" fmla="*/ 344 h 454"/>
                <a:gd name="T74" fmla="*/ 279 w 488"/>
                <a:gd name="T75" fmla="*/ 295 h 454"/>
                <a:gd name="T76" fmla="*/ 295 w 488"/>
                <a:gd name="T77" fmla="*/ 266 h 454"/>
                <a:gd name="T78" fmla="*/ 303 w 488"/>
                <a:gd name="T79" fmla="*/ 250 h 454"/>
                <a:gd name="T80" fmla="*/ 306 w 488"/>
                <a:gd name="T81" fmla="*/ 244 h 454"/>
                <a:gd name="T82" fmla="*/ 303 w 488"/>
                <a:gd name="T83" fmla="*/ 223 h 454"/>
                <a:gd name="T84" fmla="*/ 290 w 488"/>
                <a:gd name="T85" fmla="*/ 174 h 454"/>
                <a:gd name="T86" fmla="*/ 279 w 488"/>
                <a:gd name="T87" fmla="*/ 134 h 454"/>
                <a:gd name="T88" fmla="*/ 271 w 488"/>
                <a:gd name="T89" fmla="*/ 102 h 454"/>
                <a:gd name="T90" fmla="*/ 260 w 488"/>
                <a:gd name="T91" fmla="*/ 62 h 454"/>
                <a:gd name="T92" fmla="*/ 255 w 488"/>
                <a:gd name="T93" fmla="*/ 40 h 454"/>
                <a:gd name="T94" fmla="*/ 252 w 488"/>
                <a:gd name="T95" fmla="*/ 35 h 454"/>
                <a:gd name="T96" fmla="*/ 276 w 488"/>
                <a:gd name="T97" fmla="*/ 24 h 454"/>
                <a:gd name="T98" fmla="*/ 300 w 488"/>
                <a:gd name="T99" fmla="*/ 11 h 454"/>
                <a:gd name="T100" fmla="*/ 317 w 488"/>
                <a:gd name="T101" fmla="*/ 2 h 454"/>
                <a:gd name="T102" fmla="*/ 325 w 488"/>
                <a:gd name="T103" fmla="*/ 0 h 454"/>
                <a:gd name="T104" fmla="*/ 354 w 488"/>
                <a:gd name="T105" fmla="*/ 8 h 454"/>
                <a:gd name="T106" fmla="*/ 394 w 488"/>
                <a:gd name="T107" fmla="*/ 27 h 454"/>
                <a:gd name="T108" fmla="*/ 435 w 488"/>
                <a:gd name="T109" fmla="*/ 56 h 454"/>
                <a:gd name="T110" fmla="*/ 464 w 488"/>
                <a:gd name="T111" fmla="*/ 97 h 454"/>
                <a:gd name="T112" fmla="*/ 486 w 488"/>
                <a:gd name="T113" fmla="*/ 15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8" h="454">
                  <a:moveTo>
                    <a:pt x="488" y="193"/>
                  </a:moveTo>
                  <a:lnTo>
                    <a:pt x="488" y="212"/>
                  </a:lnTo>
                  <a:lnTo>
                    <a:pt x="488" y="231"/>
                  </a:lnTo>
                  <a:lnTo>
                    <a:pt x="488" y="263"/>
                  </a:lnTo>
                  <a:lnTo>
                    <a:pt x="488" y="293"/>
                  </a:lnTo>
                  <a:lnTo>
                    <a:pt x="488" y="320"/>
                  </a:lnTo>
                  <a:lnTo>
                    <a:pt x="488" y="344"/>
                  </a:lnTo>
                  <a:lnTo>
                    <a:pt x="488" y="365"/>
                  </a:lnTo>
                  <a:lnTo>
                    <a:pt x="488" y="384"/>
                  </a:lnTo>
                  <a:lnTo>
                    <a:pt x="488" y="400"/>
                  </a:lnTo>
                  <a:lnTo>
                    <a:pt x="488" y="414"/>
                  </a:lnTo>
                  <a:lnTo>
                    <a:pt x="488" y="424"/>
                  </a:lnTo>
                  <a:lnTo>
                    <a:pt x="488" y="435"/>
                  </a:lnTo>
                  <a:lnTo>
                    <a:pt x="488" y="441"/>
                  </a:lnTo>
                  <a:lnTo>
                    <a:pt x="488" y="446"/>
                  </a:lnTo>
                  <a:lnTo>
                    <a:pt x="488" y="451"/>
                  </a:lnTo>
                  <a:lnTo>
                    <a:pt x="488" y="451"/>
                  </a:lnTo>
                  <a:lnTo>
                    <a:pt x="488" y="454"/>
                  </a:lnTo>
                  <a:lnTo>
                    <a:pt x="453" y="446"/>
                  </a:lnTo>
                  <a:lnTo>
                    <a:pt x="413" y="441"/>
                  </a:lnTo>
                  <a:lnTo>
                    <a:pt x="376" y="435"/>
                  </a:lnTo>
                  <a:lnTo>
                    <a:pt x="335" y="432"/>
                  </a:lnTo>
                  <a:lnTo>
                    <a:pt x="292" y="427"/>
                  </a:lnTo>
                  <a:lnTo>
                    <a:pt x="252" y="424"/>
                  </a:lnTo>
                  <a:lnTo>
                    <a:pt x="209" y="424"/>
                  </a:lnTo>
                  <a:lnTo>
                    <a:pt x="164" y="424"/>
                  </a:lnTo>
                  <a:lnTo>
                    <a:pt x="123" y="424"/>
                  </a:lnTo>
                  <a:lnTo>
                    <a:pt x="80" y="424"/>
                  </a:lnTo>
                  <a:lnTo>
                    <a:pt x="40" y="427"/>
                  </a:lnTo>
                  <a:lnTo>
                    <a:pt x="0" y="430"/>
                  </a:lnTo>
                  <a:lnTo>
                    <a:pt x="0" y="430"/>
                  </a:lnTo>
                  <a:lnTo>
                    <a:pt x="0" y="430"/>
                  </a:lnTo>
                  <a:lnTo>
                    <a:pt x="0" y="427"/>
                  </a:lnTo>
                  <a:lnTo>
                    <a:pt x="0" y="422"/>
                  </a:lnTo>
                  <a:lnTo>
                    <a:pt x="0" y="416"/>
                  </a:lnTo>
                  <a:lnTo>
                    <a:pt x="0" y="408"/>
                  </a:lnTo>
                  <a:lnTo>
                    <a:pt x="0" y="398"/>
                  </a:lnTo>
                  <a:lnTo>
                    <a:pt x="0" y="387"/>
                  </a:lnTo>
                  <a:lnTo>
                    <a:pt x="0" y="373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4"/>
                  </a:lnTo>
                  <a:lnTo>
                    <a:pt x="0" y="290"/>
                  </a:lnTo>
                  <a:lnTo>
                    <a:pt x="0" y="260"/>
                  </a:lnTo>
                  <a:lnTo>
                    <a:pt x="0" y="244"/>
                  </a:lnTo>
                  <a:lnTo>
                    <a:pt x="0" y="228"/>
                  </a:lnTo>
                  <a:lnTo>
                    <a:pt x="0" y="212"/>
                  </a:lnTo>
                  <a:lnTo>
                    <a:pt x="0" y="193"/>
                  </a:lnTo>
                  <a:lnTo>
                    <a:pt x="0" y="172"/>
                  </a:lnTo>
                  <a:lnTo>
                    <a:pt x="2" y="150"/>
                  </a:lnTo>
                  <a:lnTo>
                    <a:pt x="8" y="131"/>
                  </a:lnTo>
                  <a:lnTo>
                    <a:pt x="16" y="113"/>
                  </a:lnTo>
                  <a:lnTo>
                    <a:pt x="24" y="97"/>
                  </a:lnTo>
                  <a:lnTo>
                    <a:pt x="32" y="83"/>
                  </a:lnTo>
                  <a:lnTo>
                    <a:pt x="43" y="70"/>
                  </a:lnTo>
                  <a:lnTo>
                    <a:pt x="56" y="56"/>
                  </a:lnTo>
                  <a:lnTo>
                    <a:pt x="67" y="45"/>
                  </a:lnTo>
                  <a:lnTo>
                    <a:pt x="80" y="37"/>
                  </a:lnTo>
                  <a:lnTo>
                    <a:pt x="94" y="27"/>
                  </a:lnTo>
                  <a:lnTo>
                    <a:pt x="107" y="21"/>
                  </a:lnTo>
                  <a:lnTo>
                    <a:pt x="123" y="13"/>
                  </a:lnTo>
                  <a:lnTo>
                    <a:pt x="137" y="8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80" y="5"/>
                  </a:lnTo>
                  <a:lnTo>
                    <a:pt x="193" y="11"/>
                  </a:lnTo>
                  <a:lnTo>
                    <a:pt x="206" y="16"/>
                  </a:lnTo>
                  <a:lnTo>
                    <a:pt x="215" y="19"/>
                  </a:lnTo>
                  <a:lnTo>
                    <a:pt x="223" y="24"/>
                  </a:lnTo>
                  <a:lnTo>
                    <a:pt x="231" y="27"/>
                  </a:lnTo>
                  <a:lnTo>
                    <a:pt x="236" y="29"/>
                  </a:lnTo>
                  <a:lnTo>
                    <a:pt x="241" y="29"/>
                  </a:lnTo>
                  <a:lnTo>
                    <a:pt x="244" y="32"/>
                  </a:lnTo>
                  <a:lnTo>
                    <a:pt x="247" y="32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47" y="54"/>
                  </a:lnTo>
                  <a:lnTo>
                    <a:pt x="241" y="72"/>
                  </a:lnTo>
                  <a:lnTo>
                    <a:pt x="236" y="88"/>
                  </a:lnTo>
                  <a:lnTo>
                    <a:pt x="231" y="102"/>
                  </a:lnTo>
                  <a:lnTo>
                    <a:pt x="228" y="118"/>
                  </a:lnTo>
                  <a:lnTo>
                    <a:pt x="223" y="131"/>
                  </a:lnTo>
                  <a:lnTo>
                    <a:pt x="220" y="142"/>
                  </a:lnTo>
                  <a:lnTo>
                    <a:pt x="217" y="156"/>
                  </a:lnTo>
                  <a:lnTo>
                    <a:pt x="212" y="166"/>
                  </a:lnTo>
                  <a:lnTo>
                    <a:pt x="209" y="174"/>
                  </a:lnTo>
                  <a:lnTo>
                    <a:pt x="204" y="191"/>
                  </a:lnTo>
                  <a:lnTo>
                    <a:pt x="201" y="207"/>
                  </a:lnTo>
                  <a:lnTo>
                    <a:pt x="198" y="217"/>
                  </a:lnTo>
                  <a:lnTo>
                    <a:pt x="196" y="226"/>
                  </a:lnTo>
                  <a:lnTo>
                    <a:pt x="193" y="231"/>
                  </a:lnTo>
                  <a:lnTo>
                    <a:pt x="190" y="236"/>
                  </a:lnTo>
                  <a:lnTo>
                    <a:pt x="190" y="239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201" y="260"/>
                  </a:lnTo>
                  <a:lnTo>
                    <a:pt x="209" y="277"/>
                  </a:lnTo>
                  <a:lnTo>
                    <a:pt x="220" y="290"/>
                  </a:lnTo>
                  <a:lnTo>
                    <a:pt x="225" y="301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41" y="325"/>
                  </a:lnTo>
                  <a:lnTo>
                    <a:pt x="244" y="330"/>
                  </a:lnTo>
                  <a:lnTo>
                    <a:pt x="247" y="333"/>
                  </a:lnTo>
                  <a:lnTo>
                    <a:pt x="249" y="338"/>
                  </a:lnTo>
                  <a:lnTo>
                    <a:pt x="252" y="338"/>
                  </a:lnTo>
                  <a:lnTo>
                    <a:pt x="252" y="341"/>
                  </a:lnTo>
                  <a:lnTo>
                    <a:pt x="252" y="341"/>
                  </a:lnTo>
                  <a:lnTo>
                    <a:pt x="252" y="344"/>
                  </a:lnTo>
                  <a:lnTo>
                    <a:pt x="263" y="325"/>
                  </a:lnTo>
                  <a:lnTo>
                    <a:pt x="271" y="309"/>
                  </a:lnTo>
                  <a:lnTo>
                    <a:pt x="279" y="295"/>
                  </a:lnTo>
                  <a:lnTo>
                    <a:pt x="284" y="285"/>
                  </a:lnTo>
                  <a:lnTo>
                    <a:pt x="290" y="274"/>
                  </a:lnTo>
                  <a:lnTo>
                    <a:pt x="295" y="266"/>
                  </a:lnTo>
                  <a:lnTo>
                    <a:pt x="298" y="260"/>
                  </a:lnTo>
                  <a:lnTo>
                    <a:pt x="300" y="255"/>
                  </a:lnTo>
                  <a:lnTo>
                    <a:pt x="303" y="250"/>
                  </a:lnTo>
                  <a:lnTo>
                    <a:pt x="306" y="247"/>
                  </a:lnTo>
                  <a:lnTo>
                    <a:pt x="306" y="244"/>
                  </a:lnTo>
                  <a:lnTo>
                    <a:pt x="306" y="244"/>
                  </a:lnTo>
                  <a:lnTo>
                    <a:pt x="309" y="242"/>
                  </a:lnTo>
                  <a:lnTo>
                    <a:pt x="309" y="242"/>
                  </a:lnTo>
                  <a:lnTo>
                    <a:pt x="303" y="223"/>
                  </a:lnTo>
                  <a:lnTo>
                    <a:pt x="298" y="207"/>
                  </a:lnTo>
                  <a:lnTo>
                    <a:pt x="292" y="191"/>
                  </a:lnTo>
                  <a:lnTo>
                    <a:pt x="290" y="174"/>
                  </a:lnTo>
                  <a:lnTo>
                    <a:pt x="284" y="158"/>
                  </a:lnTo>
                  <a:lnTo>
                    <a:pt x="282" y="145"/>
                  </a:lnTo>
                  <a:lnTo>
                    <a:pt x="279" y="134"/>
                  </a:lnTo>
                  <a:lnTo>
                    <a:pt x="276" y="123"/>
                  </a:lnTo>
                  <a:lnTo>
                    <a:pt x="274" y="113"/>
                  </a:lnTo>
                  <a:lnTo>
                    <a:pt x="271" y="102"/>
                  </a:lnTo>
                  <a:lnTo>
                    <a:pt x="266" y="86"/>
                  </a:lnTo>
                  <a:lnTo>
                    <a:pt x="263" y="72"/>
                  </a:lnTo>
                  <a:lnTo>
                    <a:pt x="260" y="62"/>
                  </a:lnTo>
                  <a:lnTo>
                    <a:pt x="258" y="51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7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66" y="29"/>
                  </a:lnTo>
                  <a:lnTo>
                    <a:pt x="276" y="24"/>
                  </a:lnTo>
                  <a:lnTo>
                    <a:pt x="287" y="19"/>
                  </a:lnTo>
                  <a:lnTo>
                    <a:pt x="295" y="13"/>
                  </a:lnTo>
                  <a:lnTo>
                    <a:pt x="300" y="11"/>
                  </a:lnTo>
                  <a:lnTo>
                    <a:pt x="309" y="8"/>
                  </a:lnTo>
                  <a:lnTo>
                    <a:pt x="311" y="5"/>
                  </a:lnTo>
                  <a:lnTo>
                    <a:pt x="317" y="2"/>
                  </a:lnTo>
                  <a:lnTo>
                    <a:pt x="322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54" y="8"/>
                  </a:lnTo>
                  <a:lnTo>
                    <a:pt x="368" y="13"/>
                  </a:lnTo>
                  <a:lnTo>
                    <a:pt x="381" y="21"/>
                  </a:lnTo>
                  <a:lnTo>
                    <a:pt x="394" y="27"/>
                  </a:lnTo>
                  <a:lnTo>
                    <a:pt x="408" y="37"/>
                  </a:lnTo>
                  <a:lnTo>
                    <a:pt x="421" y="45"/>
                  </a:lnTo>
                  <a:lnTo>
                    <a:pt x="435" y="56"/>
                  </a:lnTo>
                  <a:lnTo>
                    <a:pt x="445" y="70"/>
                  </a:lnTo>
                  <a:lnTo>
                    <a:pt x="456" y="83"/>
                  </a:lnTo>
                  <a:lnTo>
                    <a:pt x="464" y="97"/>
                  </a:lnTo>
                  <a:lnTo>
                    <a:pt x="472" y="113"/>
                  </a:lnTo>
                  <a:lnTo>
                    <a:pt x="480" y="131"/>
                  </a:lnTo>
                  <a:lnTo>
                    <a:pt x="486" y="150"/>
                  </a:lnTo>
                  <a:lnTo>
                    <a:pt x="488" y="172"/>
                  </a:lnTo>
                  <a:lnTo>
                    <a:pt x="488" y="193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75" name="Freeform 11"/>
            <p:cNvSpPr/>
            <p:nvPr/>
          </p:nvSpPr>
          <p:spPr bwMode="auto">
            <a:xfrm>
              <a:off x="756156" y="1941679"/>
              <a:ext cx="232668" cy="119555"/>
            </a:xfrm>
            <a:custGeom>
              <a:avLst/>
              <a:gdLst>
                <a:gd name="T0" fmla="*/ 250 w 325"/>
                <a:gd name="T1" fmla="*/ 3 h 167"/>
                <a:gd name="T2" fmla="*/ 274 w 325"/>
                <a:gd name="T3" fmla="*/ 8 h 167"/>
                <a:gd name="T4" fmla="*/ 301 w 325"/>
                <a:gd name="T5" fmla="*/ 25 h 167"/>
                <a:gd name="T6" fmla="*/ 317 w 325"/>
                <a:gd name="T7" fmla="*/ 51 h 167"/>
                <a:gd name="T8" fmla="*/ 325 w 325"/>
                <a:gd name="T9" fmla="*/ 76 h 167"/>
                <a:gd name="T10" fmla="*/ 325 w 325"/>
                <a:gd name="T11" fmla="*/ 92 h 167"/>
                <a:gd name="T12" fmla="*/ 317 w 325"/>
                <a:gd name="T13" fmla="*/ 116 h 167"/>
                <a:gd name="T14" fmla="*/ 301 w 325"/>
                <a:gd name="T15" fmla="*/ 143 h 167"/>
                <a:gd name="T16" fmla="*/ 274 w 325"/>
                <a:gd name="T17" fmla="*/ 162 h 167"/>
                <a:gd name="T18" fmla="*/ 250 w 325"/>
                <a:gd name="T19" fmla="*/ 167 h 167"/>
                <a:gd name="T20" fmla="*/ 234 w 325"/>
                <a:gd name="T21" fmla="*/ 167 h 167"/>
                <a:gd name="T22" fmla="*/ 220 w 325"/>
                <a:gd name="T23" fmla="*/ 167 h 167"/>
                <a:gd name="T24" fmla="*/ 207 w 325"/>
                <a:gd name="T25" fmla="*/ 167 h 167"/>
                <a:gd name="T26" fmla="*/ 204 w 325"/>
                <a:gd name="T27" fmla="*/ 167 h 167"/>
                <a:gd name="T28" fmla="*/ 204 w 325"/>
                <a:gd name="T29" fmla="*/ 167 h 167"/>
                <a:gd name="T30" fmla="*/ 177 w 325"/>
                <a:gd name="T31" fmla="*/ 167 h 167"/>
                <a:gd name="T32" fmla="*/ 158 w 325"/>
                <a:gd name="T33" fmla="*/ 167 h 167"/>
                <a:gd name="T34" fmla="*/ 145 w 325"/>
                <a:gd name="T35" fmla="*/ 167 h 167"/>
                <a:gd name="T36" fmla="*/ 137 w 325"/>
                <a:gd name="T37" fmla="*/ 167 h 167"/>
                <a:gd name="T38" fmla="*/ 132 w 325"/>
                <a:gd name="T39" fmla="*/ 167 h 167"/>
                <a:gd name="T40" fmla="*/ 126 w 325"/>
                <a:gd name="T41" fmla="*/ 167 h 167"/>
                <a:gd name="T42" fmla="*/ 118 w 325"/>
                <a:gd name="T43" fmla="*/ 167 h 167"/>
                <a:gd name="T44" fmla="*/ 107 w 325"/>
                <a:gd name="T45" fmla="*/ 167 h 167"/>
                <a:gd name="T46" fmla="*/ 94 w 325"/>
                <a:gd name="T47" fmla="*/ 167 h 167"/>
                <a:gd name="T48" fmla="*/ 86 w 325"/>
                <a:gd name="T49" fmla="*/ 167 h 167"/>
                <a:gd name="T50" fmla="*/ 83 w 325"/>
                <a:gd name="T51" fmla="*/ 167 h 167"/>
                <a:gd name="T52" fmla="*/ 67 w 325"/>
                <a:gd name="T53" fmla="*/ 164 h 167"/>
                <a:gd name="T54" fmla="*/ 38 w 325"/>
                <a:gd name="T55" fmla="*/ 154 h 167"/>
                <a:gd name="T56" fmla="*/ 13 w 325"/>
                <a:gd name="T57" fmla="*/ 132 h 167"/>
                <a:gd name="T58" fmla="*/ 0 w 325"/>
                <a:gd name="T59" fmla="*/ 102 h 167"/>
                <a:gd name="T60" fmla="*/ 0 w 325"/>
                <a:gd name="T61" fmla="*/ 84 h 167"/>
                <a:gd name="T62" fmla="*/ 0 w 325"/>
                <a:gd name="T63" fmla="*/ 68 h 167"/>
                <a:gd name="T64" fmla="*/ 13 w 325"/>
                <a:gd name="T65" fmla="*/ 38 h 167"/>
                <a:gd name="T66" fmla="*/ 38 w 325"/>
                <a:gd name="T67" fmla="*/ 16 h 167"/>
                <a:gd name="T68" fmla="*/ 67 w 325"/>
                <a:gd name="T69" fmla="*/ 3 h 167"/>
                <a:gd name="T70" fmla="*/ 83 w 325"/>
                <a:gd name="T71" fmla="*/ 0 h 167"/>
                <a:gd name="T72" fmla="*/ 242 w 325"/>
                <a:gd name="T7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5" h="167">
                  <a:moveTo>
                    <a:pt x="242" y="0"/>
                  </a:moveTo>
                  <a:lnTo>
                    <a:pt x="250" y="3"/>
                  </a:lnTo>
                  <a:lnTo>
                    <a:pt x="258" y="3"/>
                  </a:lnTo>
                  <a:lnTo>
                    <a:pt x="274" y="8"/>
                  </a:lnTo>
                  <a:lnTo>
                    <a:pt x="287" y="16"/>
                  </a:lnTo>
                  <a:lnTo>
                    <a:pt x="301" y="25"/>
                  </a:lnTo>
                  <a:lnTo>
                    <a:pt x="311" y="38"/>
                  </a:lnTo>
                  <a:lnTo>
                    <a:pt x="317" y="51"/>
                  </a:lnTo>
                  <a:lnTo>
                    <a:pt x="322" y="68"/>
                  </a:lnTo>
                  <a:lnTo>
                    <a:pt x="325" y="76"/>
                  </a:lnTo>
                  <a:lnTo>
                    <a:pt x="325" y="84"/>
                  </a:lnTo>
                  <a:lnTo>
                    <a:pt x="325" y="92"/>
                  </a:lnTo>
                  <a:lnTo>
                    <a:pt x="322" y="100"/>
                  </a:lnTo>
                  <a:lnTo>
                    <a:pt x="317" y="116"/>
                  </a:lnTo>
                  <a:lnTo>
                    <a:pt x="311" y="129"/>
                  </a:lnTo>
                  <a:lnTo>
                    <a:pt x="301" y="143"/>
                  </a:lnTo>
                  <a:lnTo>
                    <a:pt x="287" y="154"/>
                  </a:lnTo>
                  <a:lnTo>
                    <a:pt x="274" y="162"/>
                  </a:lnTo>
                  <a:lnTo>
                    <a:pt x="258" y="164"/>
                  </a:lnTo>
                  <a:lnTo>
                    <a:pt x="250" y="167"/>
                  </a:lnTo>
                  <a:lnTo>
                    <a:pt x="242" y="167"/>
                  </a:lnTo>
                  <a:lnTo>
                    <a:pt x="234" y="167"/>
                  </a:lnTo>
                  <a:lnTo>
                    <a:pt x="228" y="167"/>
                  </a:lnTo>
                  <a:lnTo>
                    <a:pt x="220" y="167"/>
                  </a:lnTo>
                  <a:lnTo>
                    <a:pt x="212" y="167"/>
                  </a:lnTo>
                  <a:lnTo>
                    <a:pt x="207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191" y="167"/>
                  </a:lnTo>
                  <a:lnTo>
                    <a:pt x="177" y="167"/>
                  </a:lnTo>
                  <a:lnTo>
                    <a:pt x="167" y="167"/>
                  </a:lnTo>
                  <a:lnTo>
                    <a:pt x="158" y="167"/>
                  </a:lnTo>
                  <a:lnTo>
                    <a:pt x="150" y="167"/>
                  </a:lnTo>
                  <a:lnTo>
                    <a:pt x="145" y="167"/>
                  </a:lnTo>
                  <a:lnTo>
                    <a:pt x="140" y="167"/>
                  </a:lnTo>
                  <a:lnTo>
                    <a:pt x="137" y="167"/>
                  </a:lnTo>
                  <a:lnTo>
                    <a:pt x="132" y="167"/>
                  </a:lnTo>
                  <a:lnTo>
                    <a:pt x="132" y="167"/>
                  </a:lnTo>
                  <a:lnTo>
                    <a:pt x="129" y="167"/>
                  </a:lnTo>
                  <a:lnTo>
                    <a:pt x="126" y="167"/>
                  </a:lnTo>
                  <a:lnTo>
                    <a:pt x="126" y="167"/>
                  </a:lnTo>
                  <a:lnTo>
                    <a:pt x="118" y="167"/>
                  </a:lnTo>
                  <a:lnTo>
                    <a:pt x="113" y="167"/>
                  </a:lnTo>
                  <a:lnTo>
                    <a:pt x="107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9" y="167"/>
                  </a:lnTo>
                  <a:lnTo>
                    <a:pt x="86" y="167"/>
                  </a:lnTo>
                  <a:lnTo>
                    <a:pt x="83" y="167"/>
                  </a:lnTo>
                  <a:lnTo>
                    <a:pt x="83" y="167"/>
                  </a:lnTo>
                  <a:lnTo>
                    <a:pt x="83" y="167"/>
                  </a:lnTo>
                  <a:lnTo>
                    <a:pt x="67" y="164"/>
                  </a:lnTo>
                  <a:lnTo>
                    <a:pt x="51" y="162"/>
                  </a:lnTo>
                  <a:lnTo>
                    <a:pt x="38" y="154"/>
                  </a:lnTo>
                  <a:lnTo>
                    <a:pt x="24" y="143"/>
                  </a:lnTo>
                  <a:lnTo>
                    <a:pt x="13" y="132"/>
                  </a:lnTo>
                  <a:lnTo>
                    <a:pt x="5" y="116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5" y="51"/>
                  </a:lnTo>
                  <a:lnTo>
                    <a:pt x="13" y="38"/>
                  </a:lnTo>
                  <a:lnTo>
                    <a:pt x="24" y="25"/>
                  </a:lnTo>
                  <a:lnTo>
                    <a:pt x="38" y="16"/>
                  </a:lnTo>
                  <a:lnTo>
                    <a:pt x="51" y="8"/>
                  </a:lnTo>
                  <a:lnTo>
                    <a:pt x="67" y="3"/>
                  </a:lnTo>
                  <a:lnTo>
                    <a:pt x="75" y="3"/>
                  </a:lnTo>
                  <a:lnTo>
                    <a:pt x="83" y="0"/>
                  </a:lnTo>
                  <a:lnTo>
                    <a:pt x="242" y="0"/>
                  </a:lnTo>
                  <a:lnTo>
                    <a:pt x="2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76" name="Freeform 12"/>
            <p:cNvSpPr/>
            <p:nvPr/>
          </p:nvSpPr>
          <p:spPr bwMode="auto">
            <a:xfrm>
              <a:off x="765463" y="2120654"/>
              <a:ext cx="213339" cy="211907"/>
            </a:xfrm>
            <a:custGeom>
              <a:avLst/>
              <a:gdLst>
                <a:gd name="T0" fmla="*/ 0 w 298"/>
                <a:gd name="T1" fmla="*/ 132 h 296"/>
                <a:gd name="T2" fmla="*/ 6 w 298"/>
                <a:gd name="T3" fmla="*/ 102 h 296"/>
                <a:gd name="T4" fmla="*/ 17 w 298"/>
                <a:gd name="T5" fmla="*/ 78 h 296"/>
                <a:gd name="T6" fmla="*/ 33 w 298"/>
                <a:gd name="T7" fmla="*/ 54 h 296"/>
                <a:gd name="T8" fmla="*/ 54 w 298"/>
                <a:gd name="T9" fmla="*/ 33 h 296"/>
                <a:gd name="T10" fmla="*/ 78 w 298"/>
                <a:gd name="T11" fmla="*/ 16 h 296"/>
                <a:gd name="T12" fmla="*/ 105 w 298"/>
                <a:gd name="T13" fmla="*/ 6 h 296"/>
                <a:gd name="T14" fmla="*/ 135 w 298"/>
                <a:gd name="T15" fmla="*/ 0 h 296"/>
                <a:gd name="T16" fmla="*/ 164 w 298"/>
                <a:gd name="T17" fmla="*/ 0 h 296"/>
                <a:gd name="T18" fmla="*/ 194 w 298"/>
                <a:gd name="T19" fmla="*/ 6 h 296"/>
                <a:gd name="T20" fmla="*/ 221 w 298"/>
                <a:gd name="T21" fmla="*/ 16 h 296"/>
                <a:gd name="T22" fmla="*/ 245 w 298"/>
                <a:gd name="T23" fmla="*/ 33 h 296"/>
                <a:gd name="T24" fmla="*/ 264 w 298"/>
                <a:gd name="T25" fmla="*/ 54 h 296"/>
                <a:gd name="T26" fmla="*/ 280 w 298"/>
                <a:gd name="T27" fmla="*/ 78 h 296"/>
                <a:gd name="T28" fmla="*/ 290 w 298"/>
                <a:gd name="T29" fmla="*/ 102 h 296"/>
                <a:gd name="T30" fmla="*/ 296 w 298"/>
                <a:gd name="T31" fmla="*/ 132 h 296"/>
                <a:gd name="T32" fmla="*/ 296 w 298"/>
                <a:gd name="T33" fmla="*/ 164 h 296"/>
                <a:gd name="T34" fmla="*/ 290 w 298"/>
                <a:gd name="T35" fmla="*/ 191 h 296"/>
                <a:gd name="T36" fmla="*/ 280 w 298"/>
                <a:gd name="T37" fmla="*/ 218 h 296"/>
                <a:gd name="T38" fmla="*/ 264 w 298"/>
                <a:gd name="T39" fmla="*/ 242 h 296"/>
                <a:gd name="T40" fmla="*/ 245 w 298"/>
                <a:gd name="T41" fmla="*/ 264 h 296"/>
                <a:gd name="T42" fmla="*/ 221 w 298"/>
                <a:gd name="T43" fmla="*/ 280 h 296"/>
                <a:gd name="T44" fmla="*/ 194 w 298"/>
                <a:gd name="T45" fmla="*/ 291 h 296"/>
                <a:gd name="T46" fmla="*/ 164 w 298"/>
                <a:gd name="T47" fmla="*/ 296 h 296"/>
                <a:gd name="T48" fmla="*/ 135 w 298"/>
                <a:gd name="T49" fmla="*/ 296 h 296"/>
                <a:gd name="T50" fmla="*/ 105 w 298"/>
                <a:gd name="T51" fmla="*/ 291 h 296"/>
                <a:gd name="T52" fmla="*/ 78 w 298"/>
                <a:gd name="T53" fmla="*/ 280 h 296"/>
                <a:gd name="T54" fmla="*/ 54 w 298"/>
                <a:gd name="T55" fmla="*/ 264 h 296"/>
                <a:gd name="T56" fmla="*/ 33 w 298"/>
                <a:gd name="T57" fmla="*/ 242 h 296"/>
                <a:gd name="T58" fmla="*/ 17 w 298"/>
                <a:gd name="T59" fmla="*/ 218 h 296"/>
                <a:gd name="T60" fmla="*/ 6 w 298"/>
                <a:gd name="T61" fmla="*/ 191 h 296"/>
                <a:gd name="T62" fmla="*/ 0 w 298"/>
                <a:gd name="T63" fmla="*/ 16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8" h="296">
                  <a:moveTo>
                    <a:pt x="0" y="148"/>
                  </a:moveTo>
                  <a:lnTo>
                    <a:pt x="0" y="132"/>
                  </a:lnTo>
                  <a:lnTo>
                    <a:pt x="3" y="119"/>
                  </a:lnTo>
                  <a:lnTo>
                    <a:pt x="6" y="102"/>
                  </a:lnTo>
                  <a:lnTo>
                    <a:pt x="11" y="89"/>
                  </a:lnTo>
                  <a:lnTo>
                    <a:pt x="17" y="78"/>
                  </a:lnTo>
                  <a:lnTo>
                    <a:pt x="25" y="65"/>
                  </a:lnTo>
                  <a:lnTo>
                    <a:pt x="33" y="54"/>
                  </a:lnTo>
                  <a:lnTo>
                    <a:pt x="43" y="43"/>
                  </a:lnTo>
                  <a:lnTo>
                    <a:pt x="54" y="33"/>
                  </a:lnTo>
                  <a:lnTo>
                    <a:pt x="65" y="24"/>
                  </a:lnTo>
                  <a:lnTo>
                    <a:pt x="78" y="16"/>
                  </a:lnTo>
                  <a:lnTo>
                    <a:pt x="92" y="11"/>
                  </a:lnTo>
                  <a:lnTo>
                    <a:pt x="105" y="6"/>
                  </a:lnTo>
                  <a:lnTo>
                    <a:pt x="119" y="3"/>
                  </a:lnTo>
                  <a:lnTo>
                    <a:pt x="135" y="0"/>
                  </a:lnTo>
                  <a:lnTo>
                    <a:pt x="148" y="0"/>
                  </a:lnTo>
                  <a:lnTo>
                    <a:pt x="164" y="0"/>
                  </a:lnTo>
                  <a:lnTo>
                    <a:pt x="178" y="3"/>
                  </a:lnTo>
                  <a:lnTo>
                    <a:pt x="194" y="6"/>
                  </a:lnTo>
                  <a:lnTo>
                    <a:pt x="207" y="11"/>
                  </a:lnTo>
                  <a:lnTo>
                    <a:pt x="221" y="16"/>
                  </a:lnTo>
                  <a:lnTo>
                    <a:pt x="231" y="24"/>
                  </a:lnTo>
                  <a:lnTo>
                    <a:pt x="245" y="33"/>
                  </a:lnTo>
                  <a:lnTo>
                    <a:pt x="253" y="43"/>
                  </a:lnTo>
                  <a:lnTo>
                    <a:pt x="264" y="54"/>
                  </a:lnTo>
                  <a:lnTo>
                    <a:pt x="272" y="65"/>
                  </a:lnTo>
                  <a:lnTo>
                    <a:pt x="280" y="78"/>
                  </a:lnTo>
                  <a:lnTo>
                    <a:pt x="285" y="89"/>
                  </a:lnTo>
                  <a:lnTo>
                    <a:pt x="290" y="102"/>
                  </a:lnTo>
                  <a:lnTo>
                    <a:pt x="296" y="119"/>
                  </a:lnTo>
                  <a:lnTo>
                    <a:pt x="296" y="132"/>
                  </a:lnTo>
                  <a:lnTo>
                    <a:pt x="298" y="148"/>
                  </a:lnTo>
                  <a:lnTo>
                    <a:pt x="296" y="164"/>
                  </a:lnTo>
                  <a:lnTo>
                    <a:pt x="296" y="178"/>
                  </a:lnTo>
                  <a:lnTo>
                    <a:pt x="290" y="191"/>
                  </a:lnTo>
                  <a:lnTo>
                    <a:pt x="285" y="207"/>
                  </a:lnTo>
                  <a:lnTo>
                    <a:pt x="280" y="218"/>
                  </a:lnTo>
                  <a:lnTo>
                    <a:pt x="272" y="231"/>
                  </a:lnTo>
                  <a:lnTo>
                    <a:pt x="264" y="242"/>
                  </a:lnTo>
                  <a:lnTo>
                    <a:pt x="253" y="253"/>
                  </a:lnTo>
                  <a:lnTo>
                    <a:pt x="245" y="264"/>
                  </a:lnTo>
                  <a:lnTo>
                    <a:pt x="231" y="272"/>
                  </a:lnTo>
                  <a:lnTo>
                    <a:pt x="221" y="280"/>
                  </a:lnTo>
                  <a:lnTo>
                    <a:pt x="207" y="285"/>
                  </a:lnTo>
                  <a:lnTo>
                    <a:pt x="194" y="291"/>
                  </a:lnTo>
                  <a:lnTo>
                    <a:pt x="178" y="293"/>
                  </a:lnTo>
                  <a:lnTo>
                    <a:pt x="164" y="296"/>
                  </a:lnTo>
                  <a:lnTo>
                    <a:pt x="148" y="296"/>
                  </a:lnTo>
                  <a:lnTo>
                    <a:pt x="135" y="296"/>
                  </a:lnTo>
                  <a:lnTo>
                    <a:pt x="119" y="293"/>
                  </a:lnTo>
                  <a:lnTo>
                    <a:pt x="105" y="291"/>
                  </a:lnTo>
                  <a:lnTo>
                    <a:pt x="92" y="285"/>
                  </a:lnTo>
                  <a:lnTo>
                    <a:pt x="78" y="280"/>
                  </a:lnTo>
                  <a:lnTo>
                    <a:pt x="65" y="272"/>
                  </a:lnTo>
                  <a:lnTo>
                    <a:pt x="54" y="264"/>
                  </a:lnTo>
                  <a:lnTo>
                    <a:pt x="43" y="253"/>
                  </a:lnTo>
                  <a:lnTo>
                    <a:pt x="33" y="242"/>
                  </a:lnTo>
                  <a:lnTo>
                    <a:pt x="25" y="231"/>
                  </a:lnTo>
                  <a:lnTo>
                    <a:pt x="17" y="218"/>
                  </a:lnTo>
                  <a:lnTo>
                    <a:pt x="11" y="207"/>
                  </a:lnTo>
                  <a:lnTo>
                    <a:pt x="6" y="191"/>
                  </a:lnTo>
                  <a:lnTo>
                    <a:pt x="3" y="178"/>
                  </a:lnTo>
                  <a:lnTo>
                    <a:pt x="0" y="164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77" name="Freeform 13"/>
            <p:cNvSpPr/>
            <p:nvPr/>
          </p:nvSpPr>
          <p:spPr bwMode="auto">
            <a:xfrm>
              <a:off x="846360" y="2061234"/>
              <a:ext cx="55840" cy="50113"/>
            </a:xfrm>
            <a:custGeom>
              <a:avLst/>
              <a:gdLst>
                <a:gd name="T0" fmla="*/ 78 w 78"/>
                <a:gd name="T1" fmla="*/ 0 h 70"/>
                <a:gd name="T2" fmla="*/ 35 w 78"/>
                <a:gd name="T3" fmla="*/ 70 h 70"/>
                <a:gd name="T4" fmla="*/ 0 w 78"/>
                <a:gd name="T5" fmla="*/ 0 h 70"/>
                <a:gd name="T6" fmla="*/ 78 w 78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0">
                  <a:moveTo>
                    <a:pt x="78" y="0"/>
                  </a:moveTo>
                  <a:lnTo>
                    <a:pt x="35" y="70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78" name="Freeform 14"/>
            <p:cNvSpPr/>
            <p:nvPr/>
          </p:nvSpPr>
          <p:spPr bwMode="auto">
            <a:xfrm>
              <a:off x="411808" y="2469298"/>
              <a:ext cx="194725" cy="257724"/>
            </a:xfrm>
            <a:custGeom>
              <a:avLst/>
              <a:gdLst>
                <a:gd name="T0" fmla="*/ 272 w 272"/>
                <a:gd name="T1" fmla="*/ 279 h 360"/>
                <a:gd name="T2" fmla="*/ 272 w 272"/>
                <a:gd name="T3" fmla="*/ 282 h 360"/>
                <a:gd name="T4" fmla="*/ 194 w 272"/>
                <a:gd name="T5" fmla="*/ 295 h 360"/>
                <a:gd name="T6" fmla="*/ 121 w 272"/>
                <a:gd name="T7" fmla="*/ 314 h 360"/>
                <a:gd name="T8" fmla="*/ 57 w 272"/>
                <a:gd name="T9" fmla="*/ 336 h 360"/>
                <a:gd name="T10" fmla="*/ 0 w 272"/>
                <a:gd name="T11" fmla="*/ 360 h 360"/>
                <a:gd name="T12" fmla="*/ 0 w 272"/>
                <a:gd name="T13" fmla="*/ 354 h 360"/>
                <a:gd name="T14" fmla="*/ 0 w 272"/>
                <a:gd name="T15" fmla="*/ 338 h 360"/>
                <a:gd name="T16" fmla="*/ 0 w 272"/>
                <a:gd name="T17" fmla="*/ 314 h 360"/>
                <a:gd name="T18" fmla="*/ 0 w 272"/>
                <a:gd name="T19" fmla="*/ 282 h 360"/>
                <a:gd name="T20" fmla="*/ 0 w 272"/>
                <a:gd name="T21" fmla="*/ 244 h 360"/>
                <a:gd name="T22" fmla="*/ 0 w 272"/>
                <a:gd name="T23" fmla="*/ 204 h 360"/>
                <a:gd name="T24" fmla="*/ 0 w 272"/>
                <a:gd name="T25" fmla="*/ 115 h 360"/>
                <a:gd name="T26" fmla="*/ 0 w 272"/>
                <a:gd name="T27" fmla="*/ 96 h 360"/>
                <a:gd name="T28" fmla="*/ 14 w 272"/>
                <a:gd name="T29" fmla="*/ 62 h 360"/>
                <a:gd name="T30" fmla="*/ 33 w 272"/>
                <a:gd name="T31" fmla="*/ 37 h 360"/>
                <a:gd name="T32" fmla="*/ 60 w 272"/>
                <a:gd name="T33" fmla="*/ 21 h 360"/>
                <a:gd name="T34" fmla="*/ 86 w 272"/>
                <a:gd name="T35" fmla="*/ 10 h 360"/>
                <a:gd name="T36" fmla="*/ 113 w 272"/>
                <a:gd name="T37" fmla="*/ 2 h 360"/>
                <a:gd name="T38" fmla="*/ 135 w 272"/>
                <a:gd name="T39" fmla="*/ 0 h 360"/>
                <a:gd name="T40" fmla="*/ 148 w 272"/>
                <a:gd name="T41" fmla="*/ 0 h 360"/>
                <a:gd name="T42" fmla="*/ 151 w 272"/>
                <a:gd name="T43" fmla="*/ 0 h 360"/>
                <a:gd name="T44" fmla="*/ 162 w 272"/>
                <a:gd name="T45" fmla="*/ 2 h 360"/>
                <a:gd name="T46" fmla="*/ 178 w 272"/>
                <a:gd name="T47" fmla="*/ 8 h 360"/>
                <a:gd name="T48" fmla="*/ 202 w 272"/>
                <a:gd name="T49" fmla="*/ 19 h 360"/>
                <a:gd name="T50" fmla="*/ 210 w 272"/>
                <a:gd name="T51" fmla="*/ 40 h 360"/>
                <a:gd name="T52" fmla="*/ 199 w 272"/>
                <a:gd name="T53" fmla="*/ 75 h 360"/>
                <a:gd name="T54" fmla="*/ 191 w 272"/>
                <a:gd name="T55" fmla="*/ 115 h 360"/>
                <a:gd name="T56" fmla="*/ 183 w 272"/>
                <a:gd name="T57" fmla="*/ 142 h 360"/>
                <a:gd name="T58" fmla="*/ 178 w 272"/>
                <a:gd name="T59" fmla="*/ 161 h 360"/>
                <a:gd name="T60" fmla="*/ 175 w 272"/>
                <a:gd name="T61" fmla="*/ 172 h 360"/>
                <a:gd name="T62" fmla="*/ 175 w 272"/>
                <a:gd name="T63" fmla="*/ 177 h 360"/>
                <a:gd name="T64" fmla="*/ 172 w 272"/>
                <a:gd name="T65" fmla="*/ 180 h 360"/>
                <a:gd name="T66" fmla="*/ 180 w 272"/>
                <a:gd name="T67" fmla="*/ 193 h 360"/>
                <a:gd name="T68" fmla="*/ 191 w 272"/>
                <a:gd name="T69" fmla="*/ 217 h 360"/>
                <a:gd name="T70" fmla="*/ 199 w 272"/>
                <a:gd name="T71" fmla="*/ 234 h 360"/>
                <a:gd name="T72" fmla="*/ 207 w 272"/>
                <a:gd name="T73" fmla="*/ 244 h 360"/>
                <a:gd name="T74" fmla="*/ 210 w 272"/>
                <a:gd name="T75" fmla="*/ 252 h 360"/>
                <a:gd name="T76" fmla="*/ 213 w 272"/>
                <a:gd name="T77" fmla="*/ 258 h 360"/>
                <a:gd name="T78" fmla="*/ 213 w 272"/>
                <a:gd name="T79" fmla="*/ 260 h 360"/>
                <a:gd name="T80" fmla="*/ 226 w 272"/>
                <a:gd name="T81" fmla="*/ 234 h 360"/>
                <a:gd name="T82" fmla="*/ 234 w 272"/>
                <a:gd name="T83" fmla="*/ 212 h 360"/>
                <a:gd name="T84" fmla="*/ 242 w 272"/>
                <a:gd name="T85" fmla="*/ 199 h 360"/>
                <a:gd name="T86" fmla="*/ 245 w 272"/>
                <a:gd name="T87" fmla="*/ 188 h 360"/>
                <a:gd name="T88" fmla="*/ 247 w 272"/>
                <a:gd name="T89" fmla="*/ 182 h 360"/>
                <a:gd name="T90" fmla="*/ 250 w 272"/>
                <a:gd name="T91" fmla="*/ 180 h 360"/>
                <a:gd name="T92" fmla="*/ 247 w 272"/>
                <a:gd name="T93" fmla="*/ 164 h 360"/>
                <a:gd name="T94" fmla="*/ 237 w 272"/>
                <a:gd name="T95" fmla="*/ 129 h 360"/>
                <a:gd name="T96" fmla="*/ 229 w 272"/>
                <a:gd name="T97" fmla="*/ 91 h 360"/>
                <a:gd name="T98" fmla="*/ 223 w 272"/>
                <a:gd name="T99" fmla="*/ 62 h 360"/>
                <a:gd name="T100" fmla="*/ 218 w 272"/>
                <a:gd name="T101" fmla="*/ 45 h 360"/>
                <a:gd name="T102" fmla="*/ 215 w 272"/>
                <a:gd name="T103" fmla="*/ 35 h 360"/>
                <a:gd name="T104" fmla="*/ 213 w 272"/>
                <a:gd name="T105" fmla="*/ 27 h 360"/>
                <a:gd name="T106" fmla="*/ 213 w 272"/>
                <a:gd name="T107" fmla="*/ 27 h 360"/>
                <a:gd name="T108" fmla="*/ 223 w 272"/>
                <a:gd name="T109" fmla="*/ 32 h 360"/>
                <a:gd name="T110" fmla="*/ 245 w 272"/>
                <a:gd name="T111" fmla="*/ 53 h 360"/>
                <a:gd name="T112" fmla="*/ 261 w 272"/>
                <a:gd name="T113" fmla="*/ 80 h 360"/>
                <a:gd name="T114" fmla="*/ 269 w 272"/>
                <a:gd name="T115" fmla="*/ 118 h 360"/>
                <a:gd name="T116" fmla="*/ 272 w 272"/>
                <a:gd name="T117" fmla="*/ 27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2" h="360">
                  <a:moveTo>
                    <a:pt x="272" y="277"/>
                  </a:moveTo>
                  <a:lnTo>
                    <a:pt x="272" y="279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31" y="290"/>
                  </a:lnTo>
                  <a:lnTo>
                    <a:pt x="194" y="295"/>
                  </a:lnTo>
                  <a:lnTo>
                    <a:pt x="156" y="306"/>
                  </a:lnTo>
                  <a:lnTo>
                    <a:pt x="121" y="314"/>
                  </a:lnTo>
                  <a:lnTo>
                    <a:pt x="89" y="325"/>
                  </a:lnTo>
                  <a:lnTo>
                    <a:pt x="57" y="336"/>
                  </a:lnTo>
                  <a:lnTo>
                    <a:pt x="27" y="346"/>
                  </a:lnTo>
                  <a:lnTo>
                    <a:pt x="0" y="360"/>
                  </a:lnTo>
                  <a:lnTo>
                    <a:pt x="0" y="357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38"/>
                  </a:lnTo>
                  <a:lnTo>
                    <a:pt x="0" y="328"/>
                  </a:lnTo>
                  <a:lnTo>
                    <a:pt x="0" y="314"/>
                  </a:lnTo>
                  <a:lnTo>
                    <a:pt x="0" y="298"/>
                  </a:lnTo>
                  <a:lnTo>
                    <a:pt x="0" y="282"/>
                  </a:lnTo>
                  <a:lnTo>
                    <a:pt x="0" y="263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0" y="204"/>
                  </a:lnTo>
                  <a:lnTo>
                    <a:pt x="0" y="161"/>
                  </a:lnTo>
                  <a:lnTo>
                    <a:pt x="0" y="115"/>
                  </a:lnTo>
                  <a:lnTo>
                    <a:pt x="0" y="107"/>
                  </a:lnTo>
                  <a:lnTo>
                    <a:pt x="0" y="96"/>
                  </a:lnTo>
                  <a:lnTo>
                    <a:pt x="6" y="78"/>
                  </a:lnTo>
                  <a:lnTo>
                    <a:pt x="14" y="62"/>
                  </a:lnTo>
                  <a:lnTo>
                    <a:pt x="22" y="48"/>
                  </a:lnTo>
                  <a:lnTo>
                    <a:pt x="33" y="37"/>
                  </a:lnTo>
                  <a:lnTo>
                    <a:pt x="46" y="29"/>
                  </a:lnTo>
                  <a:lnTo>
                    <a:pt x="60" y="21"/>
                  </a:lnTo>
                  <a:lnTo>
                    <a:pt x="73" y="16"/>
                  </a:lnTo>
                  <a:lnTo>
                    <a:pt x="86" y="10"/>
                  </a:lnTo>
                  <a:lnTo>
                    <a:pt x="100" y="5"/>
                  </a:lnTo>
                  <a:lnTo>
                    <a:pt x="113" y="2"/>
                  </a:lnTo>
                  <a:lnTo>
                    <a:pt x="124" y="2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2" y="2"/>
                  </a:lnTo>
                  <a:lnTo>
                    <a:pt x="170" y="5"/>
                  </a:lnTo>
                  <a:lnTo>
                    <a:pt x="178" y="8"/>
                  </a:lnTo>
                  <a:lnTo>
                    <a:pt x="188" y="13"/>
                  </a:lnTo>
                  <a:lnTo>
                    <a:pt x="202" y="19"/>
                  </a:lnTo>
                  <a:lnTo>
                    <a:pt x="213" y="24"/>
                  </a:lnTo>
                  <a:lnTo>
                    <a:pt x="210" y="40"/>
                  </a:lnTo>
                  <a:lnTo>
                    <a:pt x="207" y="53"/>
                  </a:lnTo>
                  <a:lnTo>
                    <a:pt x="199" y="75"/>
                  </a:lnTo>
                  <a:lnTo>
                    <a:pt x="194" y="96"/>
                  </a:lnTo>
                  <a:lnTo>
                    <a:pt x="191" y="115"/>
                  </a:lnTo>
                  <a:lnTo>
                    <a:pt x="186" y="129"/>
                  </a:lnTo>
                  <a:lnTo>
                    <a:pt x="183" y="142"/>
                  </a:lnTo>
                  <a:lnTo>
                    <a:pt x="180" y="153"/>
                  </a:lnTo>
                  <a:lnTo>
                    <a:pt x="178" y="161"/>
                  </a:lnTo>
                  <a:lnTo>
                    <a:pt x="178" y="166"/>
                  </a:lnTo>
                  <a:lnTo>
                    <a:pt x="175" y="172"/>
                  </a:lnTo>
                  <a:lnTo>
                    <a:pt x="175" y="174"/>
                  </a:lnTo>
                  <a:lnTo>
                    <a:pt x="175" y="17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80" y="193"/>
                  </a:lnTo>
                  <a:lnTo>
                    <a:pt x="186" y="207"/>
                  </a:lnTo>
                  <a:lnTo>
                    <a:pt x="191" y="217"/>
                  </a:lnTo>
                  <a:lnTo>
                    <a:pt x="196" y="225"/>
                  </a:lnTo>
                  <a:lnTo>
                    <a:pt x="199" y="234"/>
                  </a:lnTo>
                  <a:lnTo>
                    <a:pt x="205" y="239"/>
                  </a:lnTo>
                  <a:lnTo>
                    <a:pt x="207" y="244"/>
                  </a:lnTo>
                  <a:lnTo>
                    <a:pt x="207" y="250"/>
                  </a:lnTo>
                  <a:lnTo>
                    <a:pt x="210" y="252"/>
                  </a:lnTo>
                  <a:lnTo>
                    <a:pt x="210" y="255"/>
                  </a:lnTo>
                  <a:lnTo>
                    <a:pt x="213" y="258"/>
                  </a:lnTo>
                  <a:lnTo>
                    <a:pt x="213" y="260"/>
                  </a:lnTo>
                  <a:lnTo>
                    <a:pt x="213" y="260"/>
                  </a:lnTo>
                  <a:lnTo>
                    <a:pt x="221" y="244"/>
                  </a:lnTo>
                  <a:lnTo>
                    <a:pt x="226" y="234"/>
                  </a:lnTo>
                  <a:lnTo>
                    <a:pt x="231" y="223"/>
                  </a:lnTo>
                  <a:lnTo>
                    <a:pt x="234" y="212"/>
                  </a:lnTo>
                  <a:lnTo>
                    <a:pt x="237" y="204"/>
                  </a:lnTo>
                  <a:lnTo>
                    <a:pt x="242" y="199"/>
                  </a:lnTo>
                  <a:lnTo>
                    <a:pt x="242" y="193"/>
                  </a:lnTo>
                  <a:lnTo>
                    <a:pt x="245" y="188"/>
                  </a:lnTo>
                  <a:lnTo>
                    <a:pt x="247" y="185"/>
                  </a:lnTo>
                  <a:lnTo>
                    <a:pt x="247" y="182"/>
                  </a:lnTo>
                  <a:lnTo>
                    <a:pt x="250" y="180"/>
                  </a:lnTo>
                  <a:lnTo>
                    <a:pt x="250" y="180"/>
                  </a:lnTo>
                  <a:lnTo>
                    <a:pt x="250" y="180"/>
                  </a:lnTo>
                  <a:lnTo>
                    <a:pt x="247" y="164"/>
                  </a:lnTo>
                  <a:lnTo>
                    <a:pt x="242" y="150"/>
                  </a:lnTo>
                  <a:lnTo>
                    <a:pt x="237" y="129"/>
                  </a:lnTo>
                  <a:lnTo>
                    <a:pt x="234" y="107"/>
                  </a:lnTo>
                  <a:lnTo>
                    <a:pt x="229" y="91"/>
                  </a:lnTo>
                  <a:lnTo>
                    <a:pt x="226" y="75"/>
                  </a:lnTo>
                  <a:lnTo>
                    <a:pt x="223" y="62"/>
                  </a:lnTo>
                  <a:lnTo>
                    <a:pt x="221" y="53"/>
                  </a:lnTo>
                  <a:lnTo>
                    <a:pt x="218" y="45"/>
                  </a:lnTo>
                  <a:lnTo>
                    <a:pt x="215" y="37"/>
                  </a:lnTo>
                  <a:lnTo>
                    <a:pt x="215" y="35"/>
                  </a:lnTo>
                  <a:lnTo>
                    <a:pt x="215" y="29"/>
                  </a:lnTo>
                  <a:lnTo>
                    <a:pt x="213" y="27"/>
                  </a:lnTo>
                  <a:lnTo>
                    <a:pt x="213" y="27"/>
                  </a:lnTo>
                  <a:lnTo>
                    <a:pt x="213" y="27"/>
                  </a:lnTo>
                  <a:lnTo>
                    <a:pt x="213" y="24"/>
                  </a:lnTo>
                  <a:lnTo>
                    <a:pt x="223" y="32"/>
                  </a:lnTo>
                  <a:lnTo>
                    <a:pt x="234" y="43"/>
                  </a:lnTo>
                  <a:lnTo>
                    <a:pt x="245" y="53"/>
                  </a:lnTo>
                  <a:lnTo>
                    <a:pt x="253" y="67"/>
                  </a:lnTo>
                  <a:lnTo>
                    <a:pt x="261" y="80"/>
                  </a:lnTo>
                  <a:lnTo>
                    <a:pt x="266" y="99"/>
                  </a:lnTo>
                  <a:lnTo>
                    <a:pt x="269" y="118"/>
                  </a:lnTo>
                  <a:lnTo>
                    <a:pt x="272" y="139"/>
                  </a:lnTo>
                  <a:lnTo>
                    <a:pt x="272" y="277"/>
                  </a:lnTo>
                  <a:lnTo>
                    <a:pt x="272" y="277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79" name="Freeform 15"/>
            <p:cNvSpPr/>
            <p:nvPr/>
          </p:nvSpPr>
          <p:spPr bwMode="auto">
            <a:xfrm>
              <a:off x="411808" y="2242357"/>
              <a:ext cx="213339" cy="211191"/>
            </a:xfrm>
            <a:custGeom>
              <a:avLst/>
              <a:gdLst>
                <a:gd name="T0" fmla="*/ 0 w 298"/>
                <a:gd name="T1" fmla="*/ 131 h 295"/>
                <a:gd name="T2" fmla="*/ 6 w 298"/>
                <a:gd name="T3" fmla="*/ 104 h 295"/>
                <a:gd name="T4" fmla="*/ 17 w 298"/>
                <a:gd name="T5" fmla="*/ 78 h 295"/>
                <a:gd name="T6" fmla="*/ 33 w 298"/>
                <a:gd name="T7" fmla="*/ 53 h 295"/>
                <a:gd name="T8" fmla="*/ 54 w 298"/>
                <a:gd name="T9" fmla="*/ 32 h 295"/>
                <a:gd name="T10" fmla="*/ 78 w 298"/>
                <a:gd name="T11" fmla="*/ 16 h 295"/>
                <a:gd name="T12" fmla="*/ 105 w 298"/>
                <a:gd name="T13" fmla="*/ 5 h 295"/>
                <a:gd name="T14" fmla="*/ 135 w 298"/>
                <a:gd name="T15" fmla="*/ 0 h 295"/>
                <a:gd name="T16" fmla="*/ 164 w 298"/>
                <a:gd name="T17" fmla="*/ 0 h 295"/>
                <a:gd name="T18" fmla="*/ 194 w 298"/>
                <a:gd name="T19" fmla="*/ 5 h 295"/>
                <a:gd name="T20" fmla="*/ 221 w 298"/>
                <a:gd name="T21" fmla="*/ 16 h 295"/>
                <a:gd name="T22" fmla="*/ 245 w 298"/>
                <a:gd name="T23" fmla="*/ 32 h 295"/>
                <a:gd name="T24" fmla="*/ 264 w 298"/>
                <a:gd name="T25" fmla="*/ 53 h 295"/>
                <a:gd name="T26" fmla="*/ 280 w 298"/>
                <a:gd name="T27" fmla="*/ 78 h 295"/>
                <a:gd name="T28" fmla="*/ 293 w 298"/>
                <a:gd name="T29" fmla="*/ 104 h 295"/>
                <a:gd name="T30" fmla="*/ 298 w 298"/>
                <a:gd name="T31" fmla="*/ 131 h 295"/>
                <a:gd name="T32" fmla="*/ 298 w 298"/>
                <a:gd name="T33" fmla="*/ 164 h 295"/>
                <a:gd name="T34" fmla="*/ 293 w 298"/>
                <a:gd name="T35" fmla="*/ 193 h 295"/>
                <a:gd name="T36" fmla="*/ 280 w 298"/>
                <a:gd name="T37" fmla="*/ 217 h 295"/>
                <a:gd name="T38" fmla="*/ 264 w 298"/>
                <a:gd name="T39" fmla="*/ 241 h 295"/>
                <a:gd name="T40" fmla="*/ 245 w 298"/>
                <a:gd name="T41" fmla="*/ 263 h 295"/>
                <a:gd name="T42" fmla="*/ 221 w 298"/>
                <a:gd name="T43" fmla="*/ 279 h 295"/>
                <a:gd name="T44" fmla="*/ 194 w 298"/>
                <a:gd name="T45" fmla="*/ 290 h 295"/>
                <a:gd name="T46" fmla="*/ 164 w 298"/>
                <a:gd name="T47" fmla="*/ 295 h 295"/>
                <a:gd name="T48" fmla="*/ 135 w 298"/>
                <a:gd name="T49" fmla="*/ 295 h 295"/>
                <a:gd name="T50" fmla="*/ 105 w 298"/>
                <a:gd name="T51" fmla="*/ 290 h 295"/>
                <a:gd name="T52" fmla="*/ 78 w 298"/>
                <a:gd name="T53" fmla="*/ 279 h 295"/>
                <a:gd name="T54" fmla="*/ 54 w 298"/>
                <a:gd name="T55" fmla="*/ 263 h 295"/>
                <a:gd name="T56" fmla="*/ 33 w 298"/>
                <a:gd name="T57" fmla="*/ 241 h 295"/>
                <a:gd name="T58" fmla="*/ 17 w 298"/>
                <a:gd name="T59" fmla="*/ 217 h 295"/>
                <a:gd name="T60" fmla="*/ 6 w 298"/>
                <a:gd name="T61" fmla="*/ 193 h 295"/>
                <a:gd name="T62" fmla="*/ 0 w 298"/>
                <a:gd name="T63" fmla="*/ 16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8" h="295">
                  <a:moveTo>
                    <a:pt x="0" y="147"/>
                  </a:moveTo>
                  <a:lnTo>
                    <a:pt x="0" y="131"/>
                  </a:lnTo>
                  <a:lnTo>
                    <a:pt x="3" y="118"/>
                  </a:lnTo>
                  <a:lnTo>
                    <a:pt x="6" y="104"/>
                  </a:lnTo>
                  <a:lnTo>
                    <a:pt x="11" y="88"/>
                  </a:lnTo>
                  <a:lnTo>
                    <a:pt x="17" y="78"/>
                  </a:lnTo>
                  <a:lnTo>
                    <a:pt x="25" y="64"/>
                  </a:lnTo>
                  <a:lnTo>
                    <a:pt x="33" y="53"/>
                  </a:lnTo>
                  <a:lnTo>
                    <a:pt x="43" y="43"/>
                  </a:lnTo>
                  <a:lnTo>
                    <a:pt x="54" y="32"/>
                  </a:lnTo>
                  <a:lnTo>
                    <a:pt x="65" y="24"/>
                  </a:lnTo>
                  <a:lnTo>
                    <a:pt x="78" y="16"/>
                  </a:lnTo>
                  <a:lnTo>
                    <a:pt x="92" y="10"/>
                  </a:lnTo>
                  <a:lnTo>
                    <a:pt x="105" y="5"/>
                  </a:lnTo>
                  <a:lnTo>
                    <a:pt x="119" y="2"/>
                  </a:lnTo>
                  <a:lnTo>
                    <a:pt x="135" y="0"/>
                  </a:lnTo>
                  <a:lnTo>
                    <a:pt x="148" y="0"/>
                  </a:lnTo>
                  <a:lnTo>
                    <a:pt x="164" y="0"/>
                  </a:lnTo>
                  <a:lnTo>
                    <a:pt x="180" y="2"/>
                  </a:lnTo>
                  <a:lnTo>
                    <a:pt x="194" y="5"/>
                  </a:lnTo>
                  <a:lnTo>
                    <a:pt x="207" y="10"/>
                  </a:lnTo>
                  <a:lnTo>
                    <a:pt x="221" y="16"/>
                  </a:lnTo>
                  <a:lnTo>
                    <a:pt x="234" y="24"/>
                  </a:lnTo>
                  <a:lnTo>
                    <a:pt x="245" y="32"/>
                  </a:lnTo>
                  <a:lnTo>
                    <a:pt x="256" y="43"/>
                  </a:lnTo>
                  <a:lnTo>
                    <a:pt x="264" y="53"/>
                  </a:lnTo>
                  <a:lnTo>
                    <a:pt x="274" y="64"/>
                  </a:lnTo>
                  <a:lnTo>
                    <a:pt x="280" y="78"/>
                  </a:lnTo>
                  <a:lnTo>
                    <a:pt x="288" y="88"/>
                  </a:lnTo>
                  <a:lnTo>
                    <a:pt x="293" y="104"/>
                  </a:lnTo>
                  <a:lnTo>
                    <a:pt x="296" y="118"/>
                  </a:lnTo>
                  <a:lnTo>
                    <a:pt x="298" y="131"/>
                  </a:lnTo>
                  <a:lnTo>
                    <a:pt x="298" y="147"/>
                  </a:lnTo>
                  <a:lnTo>
                    <a:pt x="298" y="164"/>
                  </a:lnTo>
                  <a:lnTo>
                    <a:pt x="296" y="177"/>
                  </a:lnTo>
                  <a:lnTo>
                    <a:pt x="293" y="193"/>
                  </a:lnTo>
                  <a:lnTo>
                    <a:pt x="288" y="207"/>
                  </a:lnTo>
                  <a:lnTo>
                    <a:pt x="280" y="217"/>
                  </a:lnTo>
                  <a:lnTo>
                    <a:pt x="274" y="231"/>
                  </a:lnTo>
                  <a:lnTo>
                    <a:pt x="264" y="241"/>
                  </a:lnTo>
                  <a:lnTo>
                    <a:pt x="256" y="252"/>
                  </a:lnTo>
                  <a:lnTo>
                    <a:pt x="245" y="263"/>
                  </a:lnTo>
                  <a:lnTo>
                    <a:pt x="234" y="271"/>
                  </a:lnTo>
                  <a:lnTo>
                    <a:pt x="221" y="279"/>
                  </a:lnTo>
                  <a:lnTo>
                    <a:pt x="207" y="284"/>
                  </a:lnTo>
                  <a:lnTo>
                    <a:pt x="194" y="290"/>
                  </a:lnTo>
                  <a:lnTo>
                    <a:pt x="180" y="293"/>
                  </a:lnTo>
                  <a:lnTo>
                    <a:pt x="164" y="295"/>
                  </a:lnTo>
                  <a:lnTo>
                    <a:pt x="148" y="295"/>
                  </a:lnTo>
                  <a:lnTo>
                    <a:pt x="135" y="295"/>
                  </a:lnTo>
                  <a:lnTo>
                    <a:pt x="119" y="293"/>
                  </a:lnTo>
                  <a:lnTo>
                    <a:pt x="105" y="290"/>
                  </a:lnTo>
                  <a:lnTo>
                    <a:pt x="92" y="284"/>
                  </a:lnTo>
                  <a:lnTo>
                    <a:pt x="78" y="279"/>
                  </a:lnTo>
                  <a:lnTo>
                    <a:pt x="65" y="271"/>
                  </a:lnTo>
                  <a:lnTo>
                    <a:pt x="54" y="263"/>
                  </a:lnTo>
                  <a:lnTo>
                    <a:pt x="43" y="252"/>
                  </a:lnTo>
                  <a:lnTo>
                    <a:pt x="33" y="241"/>
                  </a:lnTo>
                  <a:lnTo>
                    <a:pt x="25" y="231"/>
                  </a:lnTo>
                  <a:lnTo>
                    <a:pt x="17" y="217"/>
                  </a:lnTo>
                  <a:lnTo>
                    <a:pt x="11" y="207"/>
                  </a:lnTo>
                  <a:lnTo>
                    <a:pt x="6" y="193"/>
                  </a:lnTo>
                  <a:lnTo>
                    <a:pt x="3" y="177"/>
                  </a:lnTo>
                  <a:lnTo>
                    <a:pt x="0" y="164"/>
                  </a:lnTo>
                  <a:lnTo>
                    <a:pt x="0" y="147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80" name="Freeform 16"/>
            <p:cNvSpPr/>
            <p:nvPr/>
          </p:nvSpPr>
          <p:spPr bwMode="auto">
            <a:xfrm>
              <a:off x="479103" y="2168620"/>
              <a:ext cx="73022" cy="54409"/>
            </a:xfrm>
            <a:custGeom>
              <a:avLst/>
              <a:gdLst>
                <a:gd name="T0" fmla="*/ 60 w 102"/>
                <a:gd name="T1" fmla="*/ 0 h 76"/>
                <a:gd name="T2" fmla="*/ 65 w 102"/>
                <a:gd name="T3" fmla="*/ 14 h 76"/>
                <a:gd name="T4" fmla="*/ 73 w 102"/>
                <a:gd name="T5" fmla="*/ 25 h 76"/>
                <a:gd name="T6" fmla="*/ 78 w 102"/>
                <a:gd name="T7" fmla="*/ 35 h 76"/>
                <a:gd name="T8" fmla="*/ 84 w 102"/>
                <a:gd name="T9" fmla="*/ 43 h 76"/>
                <a:gd name="T10" fmla="*/ 86 w 102"/>
                <a:gd name="T11" fmla="*/ 52 h 76"/>
                <a:gd name="T12" fmla="*/ 92 w 102"/>
                <a:gd name="T13" fmla="*/ 57 h 76"/>
                <a:gd name="T14" fmla="*/ 94 w 102"/>
                <a:gd name="T15" fmla="*/ 62 h 76"/>
                <a:gd name="T16" fmla="*/ 97 w 102"/>
                <a:gd name="T17" fmla="*/ 68 h 76"/>
                <a:gd name="T18" fmla="*/ 97 w 102"/>
                <a:gd name="T19" fmla="*/ 70 h 76"/>
                <a:gd name="T20" fmla="*/ 100 w 102"/>
                <a:gd name="T21" fmla="*/ 73 h 76"/>
                <a:gd name="T22" fmla="*/ 100 w 102"/>
                <a:gd name="T23" fmla="*/ 76 h 76"/>
                <a:gd name="T24" fmla="*/ 102 w 102"/>
                <a:gd name="T25" fmla="*/ 76 h 76"/>
                <a:gd name="T26" fmla="*/ 102 w 102"/>
                <a:gd name="T27" fmla="*/ 76 h 76"/>
                <a:gd name="T28" fmla="*/ 84 w 102"/>
                <a:gd name="T29" fmla="*/ 62 h 76"/>
                <a:gd name="T30" fmla="*/ 68 w 102"/>
                <a:gd name="T31" fmla="*/ 52 h 76"/>
                <a:gd name="T32" fmla="*/ 54 w 102"/>
                <a:gd name="T33" fmla="*/ 41 h 76"/>
                <a:gd name="T34" fmla="*/ 43 w 102"/>
                <a:gd name="T35" fmla="*/ 33 h 76"/>
                <a:gd name="T36" fmla="*/ 33 w 102"/>
                <a:gd name="T37" fmla="*/ 25 h 76"/>
                <a:gd name="T38" fmla="*/ 25 w 102"/>
                <a:gd name="T39" fmla="*/ 19 h 76"/>
                <a:gd name="T40" fmla="*/ 19 w 102"/>
                <a:gd name="T41" fmla="*/ 14 h 76"/>
                <a:gd name="T42" fmla="*/ 14 w 102"/>
                <a:gd name="T43" fmla="*/ 11 h 76"/>
                <a:gd name="T44" fmla="*/ 9 w 102"/>
                <a:gd name="T45" fmla="*/ 9 h 76"/>
                <a:gd name="T46" fmla="*/ 6 w 102"/>
                <a:gd name="T47" fmla="*/ 6 h 76"/>
                <a:gd name="T48" fmla="*/ 3 w 102"/>
                <a:gd name="T49" fmla="*/ 3 h 76"/>
                <a:gd name="T50" fmla="*/ 3 w 102"/>
                <a:gd name="T51" fmla="*/ 3 h 76"/>
                <a:gd name="T52" fmla="*/ 0 w 102"/>
                <a:gd name="T53" fmla="*/ 0 h 76"/>
                <a:gd name="T54" fmla="*/ 0 w 102"/>
                <a:gd name="T55" fmla="*/ 0 h 76"/>
                <a:gd name="T56" fmla="*/ 9 w 102"/>
                <a:gd name="T57" fmla="*/ 0 h 76"/>
                <a:gd name="T58" fmla="*/ 17 w 102"/>
                <a:gd name="T59" fmla="*/ 0 h 76"/>
                <a:gd name="T60" fmla="*/ 22 w 102"/>
                <a:gd name="T61" fmla="*/ 0 h 76"/>
                <a:gd name="T62" fmla="*/ 27 w 102"/>
                <a:gd name="T63" fmla="*/ 0 h 76"/>
                <a:gd name="T64" fmla="*/ 35 w 102"/>
                <a:gd name="T65" fmla="*/ 0 h 76"/>
                <a:gd name="T66" fmla="*/ 41 w 102"/>
                <a:gd name="T67" fmla="*/ 0 h 76"/>
                <a:gd name="T68" fmla="*/ 43 w 102"/>
                <a:gd name="T69" fmla="*/ 0 h 76"/>
                <a:gd name="T70" fmla="*/ 43 w 102"/>
                <a:gd name="T71" fmla="*/ 0 h 76"/>
                <a:gd name="T72" fmla="*/ 46 w 102"/>
                <a:gd name="T73" fmla="*/ 0 h 76"/>
                <a:gd name="T74" fmla="*/ 46 w 102"/>
                <a:gd name="T75" fmla="*/ 0 h 76"/>
                <a:gd name="T76" fmla="*/ 51 w 102"/>
                <a:gd name="T77" fmla="*/ 0 h 76"/>
                <a:gd name="T78" fmla="*/ 60 w 102"/>
                <a:gd name="T7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2" h="76">
                  <a:moveTo>
                    <a:pt x="60" y="0"/>
                  </a:moveTo>
                  <a:lnTo>
                    <a:pt x="65" y="14"/>
                  </a:lnTo>
                  <a:lnTo>
                    <a:pt x="73" y="25"/>
                  </a:lnTo>
                  <a:lnTo>
                    <a:pt x="78" y="35"/>
                  </a:lnTo>
                  <a:lnTo>
                    <a:pt x="84" y="43"/>
                  </a:lnTo>
                  <a:lnTo>
                    <a:pt x="86" y="52"/>
                  </a:lnTo>
                  <a:lnTo>
                    <a:pt x="92" y="57"/>
                  </a:lnTo>
                  <a:lnTo>
                    <a:pt x="94" y="62"/>
                  </a:lnTo>
                  <a:lnTo>
                    <a:pt x="97" y="68"/>
                  </a:lnTo>
                  <a:lnTo>
                    <a:pt x="97" y="70"/>
                  </a:lnTo>
                  <a:lnTo>
                    <a:pt x="100" y="73"/>
                  </a:lnTo>
                  <a:lnTo>
                    <a:pt x="100" y="76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84" y="62"/>
                  </a:lnTo>
                  <a:lnTo>
                    <a:pt x="68" y="52"/>
                  </a:lnTo>
                  <a:lnTo>
                    <a:pt x="54" y="41"/>
                  </a:lnTo>
                  <a:lnTo>
                    <a:pt x="43" y="33"/>
                  </a:lnTo>
                  <a:lnTo>
                    <a:pt x="33" y="25"/>
                  </a:lnTo>
                  <a:lnTo>
                    <a:pt x="25" y="19"/>
                  </a:lnTo>
                  <a:lnTo>
                    <a:pt x="19" y="14"/>
                  </a:lnTo>
                  <a:lnTo>
                    <a:pt x="14" y="11"/>
                  </a:lnTo>
                  <a:lnTo>
                    <a:pt x="9" y="9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781" name="Freeform 17"/>
            <p:cNvSpPr/>
            <p:nvPr/>
          </p:nvSpPr>
          <p:spPr bwMode="auto">
            <a:xfrm>
              <a:off x="360263" y="2064814"/>
              <a:ext cx="204032" cy="103805"/>
            </a:xfrm>
            <a:custGeom>
              <a:avLst/>
              <a:gdLst>
                <a:gd name="T0" fmla="*/ 271 w 285"/>
                <a:gd name="T1" fmla="*/ 33 h 145"/>
                <a:gd name="T2" fmla="*/ 282 w 285"/>
                <a:gd name="T3" fmla="*/ 59 h 145"/>
                <a:gd name="T4" fmla="*/ 282 w 285"/>
                <a:gd name="T5" fmla="*/ 86 h 145"/>
                <a:gd name="T6" fmla="*/ 274 w 285"/>
                <a:gd name="T7" fmla="*/ 108 h 145"/>
                <a:gd name="T8" fmla="*/ 258 w 285"/>
                <a:gd name="T9" fmla="*/ 129 h 145"/>
                <a:gd name="T10" fmla="*/ 236 w 285"/>
                <a:gd name="T11" fmla="*/ 140 h 145"/>
                <a:gd name="T12" fmla="*/ 217 w 285"/>
                <a:gd name="T13" fmla="*/ 145 h 145"/>
                <a:gd name="T14" fmla="*/ 204 w 285"/>
                <a:gd name="T15" fmla="*/ 145 h 145"/>
                <a:gd name="T16" fmla="*/ 191 w 285"/>
                <a:gd name="T17" fmla="*/ 145 h 145"/>
                <a:gd name="T18" fmla="*/ 177 w 285"/>
                <a:gd name="T19" fmla="*/ 145 h 145"/>
                <a:gd name="T20" fmla="*/ 169 w 285"/>
                <a:gd name="T21" fmla="*/ 145 h 145"/>
                <a:gd name="T22" fmla="*/ 166 w 285"/>
                <a:gd name="T23" fmla="*/ 145 h 145"/>
                <a:gd name="T24" fmla="*/ 150 w 285"/>
                <a:gd name="T25" fmla="*/ 145 h 145"/>
                <a:gd name="T26" fmla="*/ 123 w 285"/>
                <a:gd name="T27" fmla="*/ 145 h 145"/>
                <a:gd name="T28" fmla="*/ 102 w 285"/>
                <a:gd name="T29" fmla="*/ 145 h 145"/>
                <a:gd name="T30" fmla="*/ 89 w 285"/>
                <a:gd name="T31" fmla="*/ 145 h 145"/>
                <a:gd name="T32" fmla="*/ 81 w 285"/>
                <a:gd name="T33" fmla="*/ 145 h 145"/>
                <a:gd name="T34" fmla="*/ 75 w 285"/>
                <a:gd name="T35" fmla="*/ 145 h 145"/>
                <a:gd name="T36" fmla="*/ 72 w 285"/>
                <a:gd name="T37" fmla="*/ 145 h 145"/>
                <a:gd name="T38" fmla="*/ 46 w 285"/>
                <a:gd name="T39" fmla="*/ 140 h 145"/>
                <a:gd name="T40" fmla="*/ 21 w 285"/>
                <a:gd name="T41" fmla="*/ 124 h 145"/>
                <a:gd name="T42" fmla="*/ 5 w 285"/>
                <a:gd name="T43" fmla="*/ 102 h 145"/>
                <a:gd name="T44" fmla="*/ 0 w 285"/>
                <a:gd name="T45" fmla="*/ 73 h 145"/>
                <a:gd name="T46" fmla="*/ 5 w 285"/>
                <a:gd name="T47" fmla="*/ 43 h 145"/>
                <a:gd name="T48" fmla="*/ 21 w 285"/>
                <a:gd name="T49" fmla="*/ 22 h 145"/>
                <a:gd name="T50" fmla="*/ 46 w 285"/>
                <a:gd name="T51" fmla="*/ 6 h 145"/>
                <a:gd name="T52" fmla="*/ 72 w 285"/>
                <a:gd name="T53" fmla="*/ 0 h 145"/>
                <a:gd name="T54" fmla="*/ 118 w 285"/>
                <a:gd name="T55" fmla="*/ 0 h 145"/>
                <a:gd name="T56" fmla="*/ 153 w 285"/>
                <a:gd name="T57" fmla="*/ 0 h 145"/>
                <a:gd name="T58" fmla="*/ 177 w 285"/>
                <a:gd name="T59" fmla="*/ 0 h 145"/>
                <a:gd name="T60" fmla="*/ 193 w 285"/>
                <a:gd name="T61" fmla="*/ 0 h 145"/>
                <a:gd name="T62" fmla="*/ 204 w 285"/>
                <a:gd name="T63" fmla="*/ 0 h 145"/>
                <a:gd name="T64" fmla="*/ 209 w 285"/>
                <a:gd name="T65" fmla="*/ 0 h 145"/>
                <a:gd name="T66" fmla="*/ 212 w 285"/>
                <a:gd name="T67" fmla="*/ 0 h 145"/>
                <a:gd name="T68" fmla="*/ 239 w 285"/>
                <a:gd name="T69" fmla="*/ 6 h 145"/>
                <a:gd name="T70" fmla="*/ 263 w 285"/>
                <a:gd name="T71" fmla="*/ 2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5" h="145">
                  <a:moveTo>
                    <a:pt x="263" y="22"/>
                  </a:moveTo>
                  <a:lnTo>
                    <a:pt x="271" y="33"/>
                  </a:lnTo>
                  <a:lnTo>
                    <a:pt x="279" y="46"/>
                  </a:lnTo>
                  <a:lnTo>
                    <a:pt x="282" y="59"/>
                  </a:lnTo>
                  <a:lnTo>
                    <a:pt x="285" y="73"/>
                  </a:lnTo>
                  <a:lnTo>
                    <a:pt x="282" y="86"/>
                  </a:lnTo>
                  <a:lnTo>
                    <a:pt x="279" y="97"/>
                  </a:lnTo>
                  <a:lnTo>
                    <a:pt x="274" y="108"/>
                  </a:lnTo>
                  <a:lnTo>
                    <a:pt x="266" y="119"/>
                  </a:lnTo>
                  <a:lnTo>
                    <a:pt x="258" y="129"/>
                  </a:lnTo>
                  <a:lnTo>
                    <a:pt x="247" y="135"/>
                  </a:lnTo>
                  <a:lnTo>
                    <a:pt x="236" y="140"/>
                  </a:lnTo>
                  <a:lnTo>
                    <a:pt x="226" y="145"/>
                  </a:lnTo>
                  <a:lnTo>
                    <a:pt x="217" y="145"/>
                  </a:lnTo>
                  <a:lnTo>
                    <a:pt x="212" y="145"/>
                  </a:lnTo>
                  <a:lnTo>
                    <a:pt x="204" y="145"/>
                  </a:lnTo>
                  <a:lnTo>
                    <a:pt x="196" y="145"/>
                  </a:lnTo>
                  <a:lnTo>
                    <a:pt x="191" y="145"/>
                  </a:lnTo>
                  <a:lnTo>
                    <a:pt x="185" y="145"/>
                  </a:lnTo>
                  <a:lnTo>
                    <a:pt x="177" y="145"/>
                  </a:lnTo>
                  <a:lnTo>
                    <a:pt x="172" y="145"/>
                  </a:lnTo>
                  <a:lnTo>
                    <a:pt x="169" y="145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50" y="145"/>
                  </a:lnTo>
                  <a:lnTo>
                    <a:pt x="137" y="145"/>
                  </a:lnTo>
                  <a:lnTo>
                    <a:pt x="123" y="145"/>
                  </a:lnTo>
                  <a:lnTo>
                    <a:pt x="113" y="145"/>
                  </a:lnTo>
                  <a:lnTo>
                    <a:pt x="102" y="145"/>
                  </a:lnTo>
                  <a:lnTo>
                    <a:pt x="97" y="145"/>
                  </a:lnTo>
                  <a:lnTo>
                    <a:pt x="89" y="145"/>
                  </a:lnTo>
                  <a:lnTo>
                    <a:pt x="83" y="145"/>
                  </a:lnTo>
                  <a:lnTo>
                    <a:pt x="81" y="145"/>
                  </a:lnTo>
                  <a:lnTo>
                    <a:pt x="78" y="145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59" y="145"/>
                  </a:lnTo>
                  <a:lnTo>
                    <a:pt x="46" y="140"/>
                  </a:lnTo>
                  <a:lnTo>
                    <a:pt x="32" y="135"/>
                  </a:lnTo>
                  <a:lnTo>
                    <a:pt x="21" y="124"/>
                  </a:lnTo>
                  <a:lnTo>
                    <a:pt x="13" y="113"/>
                  </a:lnTo>
                  <a:lnTo>
                    <a:pt x="5" y="102"/>
                  </a:lnTo>
                  <a:lnTo>
                    <a:pt x="3" y="89"/>
                  </a:lnTo>
                  <a:lnTo>
                    <a:pt x="0" y="73"/>
                  </a:lnTo>
                  <a:lnTo>
                    <a:pt x="3" y="59"/>
                  </a:lnTo>
                  <a:lnTo>
                    <a:pt x="5" y="43"/>
                  </a:lnTo>
                  <a:lnTo>
                    <a:pt x="13" y="33"/>
                  </a:lnTo>
                  <a:lnTo>
                    <a:pt x="21" y="22"/>
                  </a:lnTo>
                  <a:lnTo>
                    <a:pt x="32" y="14"/>
                  </a:lnTo>
                  <a:lnTo>
                    <a:pt x="46" y="6"/>
                  </a:lnTo>
                  <a:lnTo>
                    <a:pt x="59" y="3"/>
                  </a:lnTo>
                  <a:lnTo>
                    <a:pt x="72" y="0"/>
                  </a:lnTo>
                  <a:lnTo>
                    <a:pt x="97" y="0"/>
                  </a:lnTo>
                  <a:lnTo>
                    <a:pt x="118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6" y="0"/>
                  </a:lnTo>
                  <a:lnTo>
                    <a:pt x="177" y="0"/>
                  </a:lnTo>
                  <a:lnTo>
                    <a:pt x="188" y="0"/>
                  </a:lnTo>
                  <a:lnTo>
                    <a:pt x="193" y="0"/>
                  </a:lnTo>
                  <a:lnTo>
                    <a:pt x="199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26" y="3"/>
                  </a:lnTo>
                  <a:lnTo>
                    <a:pt x="239" y="6"/>
                  </a:lnTo>
                  <a:lnTo>
                    <a:pt x="252" y="11"/>
                  </a:lnTo>
                  <a:lnTo>
                    <a:pt x="263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509" name="组合 1508"/>
          <p:cNvGrpSpPr>
            <a:grpSpLocks noChangeAspect="1"/>
          </p:cNvGrpSpPr>
          <p:nvPr/>
        </p:nvGrpSpPr>
        <p:grpSpPr>
          <a:xfrm>
            <a:off x="7176279" y="4611111"/>
            <a:ext cx="540000" cy="335307"/>
            <a:chOff x="7297983" y="4029134"/>
            <a:chExt cx="521791" cy="324000"/>
          </a:xfrm>
        </p:grpSpPr>
        <p:grpSp>
          <p:nvGrpSpPr>
            <p:cNvPr id="1046" name="组合 1045"/>
            <p:cNvGrpSpPr>
              <a:grpSpLocks noChangeAspect="1"/>
            </p:cNvGrpSpPr>
            <p:nvPr/>
          </p:nvGrpSpPr>
          <p:grpSpPr>
            <a:xfrm>
              <a:off x="7297983" y="4029134"/>
              <a:ext cx="295291" cy="324000"/>
              <a:chOff x="3435351" y="3624264"/>
              <a:chExt cx="342900" cy="376226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047" name="Freeform 44"/>
              <p:cNvSpPr/>
              <p:nvPr/>
            </p:nvSpPr>
            <p:spPr bwMode="auto">
              <a:xfrm>
                <a:off x="3651251" y="3624264"/>
                <a:ext cx="127000" cy="239713"/>
              </a:xfrm>
              <a:custGeom>
                <a:avLst/>
                <a:gdLst>
                  <a:gd name="T0" fmla="*/ 5 w 63"/>
                  <a:gd name="T1" fmla="*/ 0 h 119"/>
                  <a:gd name="T2" fmla="*/ 0 w 63"/>
                  <a:gd name="T3" fmla="*/ 0 h 119"/>
                  <a:gd name="T4" fmla="*/ 54 w 63"/>
                  <a:gd name="T5" fmla="*/ 60 h 119"/>
                  <a:gd name="T6" fmla="*/ 0 w 63"/>
                  <a:gd name="T7" fmla="*/ 119 h 119"/>
                  <a:gd name="T8" fmla="*/ 5 w 63"/>
                  <a:gd name="T9" fmla="*/ 119 h 119"/>
                  <a:gd name="T10" fmla="*/ 63 w 63"/>
                  <a:gd name="T11" fmla="*/ 60 h 119"/>
                  <a:gd name="T12" fmla="*/ 5 w 63"/>
                  <a:gd name="T1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19">
                    <a:moveTo>
                      <a:pt x="5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30" y="3"/>
                      <a:pt x="54" y="28"/>
                      <a:pt x="54" y="60"/>
                    </a:cubicBezTo>
                    <a:cubicBezTo>
                      <a:pt x="54" y="91"/>
                      <a:pt x="30" y="116"/>
                      <a:pt x="0" y="119"/>
                    </a:cubicBezTo>
                    <a:cubicBezTo>
                      <a:pt x="2" y="119"/>
                      <a:pt x="4" y="119"/>
                      <a:pt x="5" y="119"/>
                    </a:cubicBezTo>
                    <a:cubicBezTo>
                      <a:pt x="37" y="119"/>
                      <a:pt x="63" y="92"/>
                      <a:pt x="63" y="60"/>
                    </a:cubicBezTo>
                    <a:cubicBezTo>
                      <a:pt x="63" y="27"/>
                      <a:pt x="37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048" name="Freeform 45"/>
              <p:cNvSpPr/>
              <p:nvPr/>
            </p:nvSpPr>
            <p:spPr bwMode="auto">
              <a:xfrm>
                <a:off x="3638551" y="3657601"/>
                <a:ext cx="93663" cy="174625"/>
              </a:xfrm>
              <a:custGeom>
                <a:avLst/>
                <a:gdLst>
                  <a:gd name="T0" fmla="*/ 4 w 46"/>
                  <a:gd name="T1" fmla="*/ 0 h 87"/>
                  <a:gd name="T2" fmla="*/ 0 w 46"/>
                  <a:gd name="T3" fmla="*/ 0 h 87"/>
                  <a:gd name="T4" fmla="*/ 39 w 46"/>
                  <a:gd name="T5" fmla="*/ 44 h 87"/>
                  <a:gd name="T6" fmla="*/ 0 w 46"/>
                  <a:gd name="T7" fmla="*/ 87 h 87"/>
                  <a:gd name="T8" fmla="*/ 4 w 46"/>
                  <a:gd name="T9" fmla="*/ 87 h 87"/>
                  <a:gd name="T10" fmla="*/ 46 w 46"/>
                  <a:gd name="T11" fmla="*/ 44 h 87"/>
                  <a:gd name="T12" fmla="*/ 4 w 46"/>
                  <a:gd name="T13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87">
                    <a:moveTo>
                      <a:pt x="4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22" y="2"/>
                      <a:pt x="39" y="21"/>
                      <a:pt x="39" y="44"/>
                    </a:cubicBezTo>
                    <a:cubicBezTo>
                      <a:pt x="39" y="66"/>
                      <a:pt x="22" y="85"/>
                      <a:pt x="0" y="87"/>
                    </a:cubicBezTo>
                    <a:cubicBezTo>
                      <a:pt x="1" y="87"/>
                      <a:pt x="2" y="87"/>
                      <a:pt x="4" y="87"/>
                    </a:cubicBezTo>
                    <a:cubicBezTo>
                      <a:pt x="27" y="87"/>
                      <a:pt x="46" y="68"/>
                      <a:pt x="46" y="44"/>
                    </a:cubicBezTo>
                    <a:cubicBezTo>
                      <a:pt x="46" y="20"/>
                      <a:pt x="27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049" name="Freeform 46"/>
              <p:cNvSpPr/>
              <p:nvPr/>
            </p:nvSpPr>
            <p:spPr bwMode="auto">
              <a:xfrm>
                <a:off x="3638551" y="3695701"/>
                <a:ext cx="52388" cy="98425"/>
              </a:xfrm>
              <a:custGeom>
                <a:avLst/>
                <a:gdLst>
                  <a:gd name="T0" fmla="*/ 2 w 26"/>
                  <a:gd name="T1" fmla="*/ 0 h 49"/>
                  <a:gd name="T2" fmla="*/ 0 w 26"/>
                  <a:gd name="T3" fmla="*/ 0 h 49"/>
                  <a:gd name="T4" fmla="*/ 22 w 26"/>
                  <a:gd name="T5" fmla="*/ 25 h 49"/>
                  <a:gd name="T6" fmla="*/ 0 w 26"/>
                  <a:gd name="T7" fmla="*/ 49 h 49"/>
                  <a:gd name="T8" fmla="*/ 2 w 26"/>
                  <a:gd name="T9" fmla="*/ 49 h 49"/>
                  <a:gd name="T10" fmla="*/ 26 w 26"/>
                  <a:gd name="T11" fmla="*/ 25 h 49"/>
                  <a:gd name="T12" fmla="*/ 2 w 26"/>
                  <a:gd name="T1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9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2" y="1"/>
                      <a:pt x="22" y="12"/>
                      <a:pt x="22" y="25"/>
                    </a:cubicBezTo>
                    <a:cubicBezTo>
                      <a:pt x="22" y="37"/>
                      <a:pt x="12" y="48"/>
                      <a:pt x="0" y="49"/>
                    </a:cubicBezTo>
                    <a:cubicBezTo>
                      <a:pt x="1" y="49"/>
                      <a:pt x="1" y="49"/>
                      <a:pt x="2" y="49"/>
                    </a:cubicBezTo>
                    <a:cubicBezTo>
                      <a:pt x="15" y="49"/>
                      <a:pt x="26" y="38"/>
                      <a:pt x="26" y="25"/>
                    </a:cubicBezTo>
                    <a:cubicBezTo>
                      <a:pt x="26" y="11"/>
                      <a:pt x="15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050" name="Freeform 47"/>
              <p:cNvSpPr/>
              <p:nvPr/>
            </p:nvSpPr>
            <p:spPr bwMode="auto">
              <a:xfrm>
                <a:off x="3435351" y="3624264"/>
                <a:ext cx="127000" cy="239713"/>
              </a:xfrm>
              <a:custGeom>
                <a:avLst/>
                <a:gdLst>
                  <a:gd name="T0" fmla="*/ 58 w 63"/>
                  <a:gd name="T1" fmla="*/ 119 h 119"/>
                  <a:gd name="T2" fmla="*/ 63 w 63"/>
                  <a:gd name="T3" fmla="*/ 119 h 119"/>
                  <a:gd name="T4" fmla="*/ 9 w 63"/>
                  <a:gd name="T5" fmla="*/ 60 h 119"/>
                  <a:gd name="T6" fmla="*/ 63 w 63"/>
                  <a:gd name="T7" fmla="*/ 0 h 119"/>
                  <a:gd name="T8" fmla="*/ 58 w 63"/>
                  <a:gd name="T9" fmla="*/ 0 h 119"/>
                  <a:gd name="T10" fmla="*/ 0 w 63"/>
                  <a:gd name="T11" fmla="*/ 60 h 119"/>
                  <a:gd name="T12" fmla="*/ 58 w 63"/>
                  <a:gd name="T1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19">
                    <a:moveTo>
                      <a:pt x="58" y="119"/>
                    </a:moveTo>
                    <a:cubicBezTo>
                      <a:pt x="60" y="119"/>
                      <a:pt x="61" y="119"/>
                      <a:pt x="63" y="119"/>
                    </a:cubicBezTo>
                    <a:cubicBezTo>
                      <a:pt x="33" y="116"/>
                      <a:pt x="9" y="91"/>
                      <a:pt x="9" y="60"/>
                    </a:cubicBezTo>
                    <a:cubicBezTo>
                      <a:pt x="9" y="28"/>
                      <a:pt x="33" y="3"/>
                      <a:pt x="63" y="0"/>
                    </a:cubicBezTo>
                    <a:cubicBezTo>
                      <a:pt x="61" y="0"/>
                      <a:pt x="60" y="0"/>
                      <a:pt x="58" y="0"/>
                    </a:cubicBezTo>
                    <a:cubicBezTo>
                      <a:pt x="26" y="0"/>
                      <a:pt x="0" y="27"/>
                      <a:pt x="0" y="60"/>
                    </a:cubicBezTo>
                    <a:cubicBezTo>
                      <a:pt x="0" y="92"/>
                      <a:pt x="26" y="119"/>
                      <a:pt x="5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051" name="Freeform 48"/>
              <p:cNvSpPr/>
              <p:nvPr/>
            </p:nvSpPr>
            <p:spPr bwMode="auto">
              <a:xfrm>
                <a:off x="3482976" y="3657601"/>
                <a:ext cx="92075" cy="174625"/>
              </a:xfrm>
              <a:custGeom>
                <a:avLst/>
                <a:gdLst>
                  <a:gd name="T0" fmla="*/ 42 w 46"/>
                  <a:gd name="T1" fmla="*/ 87 h 87"/>
                  <a:gd name="T2" fmla="*/ 46 w 46"/>
                  <a:gd name="T3" fmla="*/ 87 h 87"/>
                  <a:gd name="T4" fmla="*/ 7 w 46"/>
                  <a:gd name="T5" fmla="*/ 44 h 87"/>
                  <a:gd name="T6" fmla="*/ 46 w 46"/>
                  <a:gd name="T7" fmla="*/ 0 h 87"/>
                  <a:gd name="T8" fmla="*/ 42 w 46"/>
                  <a:gd name="T9" fmla="*/ 0 h 87"/>
                  <a:gd name="T10" fmla="*/ 0 w 46"/>
                  <a:gd name="T11" fmla="*/ 44 h 87"/>
                  <a:gd name="T12" fmla="*/ 42 w 46"/>
                  <a:gd name="T1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87">
                    <a:moveTo>
                      <a:pt x="42" y="87"/>
                    </a:moveTo>
                    <a:cubicBezTo>
                      <a:pt x="44" y="87"/>
                      <a:pt x="45" y="87"/>
                      <a:pt x="46" y="87"/>
                    </a:cubicBezTo>
                    <a:cubicBezTo>
                      <a:pt x="24" y="85"/>
                      <a:pt x="7" y="66"/>
                      <a:pt x="7" y="44"/>
                    </a:cubicBezTo>
                    <a:cubicBezTo>
                      <a:pt x="7" y="21"/>
                      <a:pt x="24" y="2"/>
                      <a:pt x="46" y="0"/>
                    </a:cubicBezTo>
                    <a:cubicBezTo>
                      <a:pt x="45" y="0"/>
                      <a:pt x="44" y="0"/>
                      <a:pt x="42" y="0"/>
                    </a:cubicBezTo>
                    <a:cubicBezTo>
                      <a:pt x="19" y="0"/>
                      <a:pt x="0" y="20"/>
                      <a:pt x="0" y="44"/>
                    </a:cubicBezTo>
                    <a:cubicBezTo>
                      <a:pt x="0" y="68"/>
                      <a:pt x="19" y="87"/>
                      <a:pt x="42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052" name="Freeform 49"/>
              <p:cNvSpPr/>
              <p:nvPr/>
            </p:nvSpPr>
            <p:spPr bwMode="auto">
              <a:xfrm>
                <a:off x="3522663" y="3695701"/>
                <a:ext cx="52388" cy="98425"/>
              </a:xfrm>
              <a:custGeom>
                <a:avLst/>
                <a:gdLst>
                  <a:gd name="T0" fmla="*/ 24 w 26"/>
                  <a:gd name="T1" fmla="*/ 49 h 49"/>
                  <a:gd name="T2" fmla="*/ 26 w 26"/>
                  <a:gd name="T3" fmla="*/ 49 h 49"/>
                  <a:gd name="T4" fmla="*/ 4 w 26"/>
                  <a:gd name="T5" fmla="*/ 25 h 49"/>
                  <a:gd name="T6" fmla="*/ 26 w 26"/>
                  <a:gd name="T7" fmla="*/ 0 h 49"/>
                  <a:gd name="T8" fmla="*/ 24 w 26"/>
                  <a:gd name="T9" fmla="*/ 0 h 49"/>
                  <a:gd name="T10" fmla="*/ 0 w 26"/>
                  <a:gd name="T11" fmla="*/ 25 h 49"/>
                  <a:gd name="T12" fmla="*/ 24 w 26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49">
                    <a:moveTo>
                      <a:pt x="24" y="49"/>
                    </a:moveTo>
                    <a:cubicBezTo>
                      <a:pt x="25" y="49"/>
                      <a:pt x="25" y="49"/>
                      <a:pt x="26" y="49"/>
                    </a:cubicBezTo>
                    <a:cubicBezTo>
                      <a:pt x="14" y="48"/>
                      <a:pt x="4" y="37"/>
                      <a:pt x="4" y="25"/>
                    </a:cubicBezTo>
                    <a:cubicBezTo>
                      <a:pt x="4" y="12"/>
                      <a:pt x="14" y="1"/>
                      <a:pt x="26" y="0"/>
                    </a:cubicBezTo>
                    <a:cubicBezTo>
                      <a:pt x="25" y="0"/>
                      <a:pt x="25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053" name="Oval 50"/>
              <p:cNvSpPr>
                <a:spLocks noChangeArrowheads="1"/>
              </p:cNvSpPr>
              <p:nvPr/>
            </p:nvSpPr>
            <p:spPr bwMode="auto">
              <a:xfrm>
                <a:off x="3570288" y="3706814"/>
                <a:ext cx="73025" cy="746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054" name="Freeform 51"/>
              <p:cNvSpPr/>
              <p:nvPr/>
            </p:nvSpPr>
            <p:spPr bwMode="auto">
              <a:xfrm>
                <a:off x="3514726" y="3789353"/>
                <a:ext cx="184150" cy="211137"/>
              </a:xfrm>
              <a:custGeom>
                <a:avLst/>
                <a:gdLst>
                  <a:gd name="T0" fmla="*/ 70 w 116"/>
                  <a:gd name="T1" fmla="*/ 0 h 133"/>
                  <a:gd name="T2" fmla="*/ 116 w 116"/>
                  <a:gd name="T3" fmla="*/ 133 h 133"/>
                  <a:gd name="T4" fmla="*/ 72 w 116"/>
                  <a:gd name="T5" fmla="*/ 133 h 133"/>
                  <a:gd name="T6" fmla="*/ 47 w 116"/>
                  <a:gd name="T7" fmla="*/ 68 h 133"/>
                  <a:gd name="T8" fmla="*/ 23 w 116"/>
                  <a:gd name="T9" fmla="*/ 133 h 133"/>
                  <a:gd name="T10" fmla="*/ 0 w 116"/>
                  <a:gd name="T11" fmla="*/ 133 h 133"/>
                  <a:gd name="T12" fmla="*/ 44 w 116"/>
                  <a:gd name="T13" fmla="*/ 0 h 133"/>
                  <a:gd name="T14" fmla="*/ 70 w 116"/>
                  <a:gd name="T1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6" h="133">
                    <a:moveTo>
                      <a:pt x="70" y="0"/>
                    </a:moveTo>
                    <a:lnTo>
                      <a:pt x="116" y="133"/>
                    </a:lnTo>
                    <a:lnTo>
                      <a:pt x="72" y="133"/>
                    </a:lnTo>
                    <a:lnTo>
                      <a:pt x="47" y="68"/>
                    </a:lnTo>
                    <a:lnTo>
                      <a:pt x="23" y="133"/>
                    </a:lnTo>
                    <a:lnTo>
                      <a:pt x="0" y="133"/>
                    </a:lnTo>
                    <a:lnTo>
                      <a:pt x="44" y="0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  <p:sp>
          <p:nvSpPr>
            <p:cNvPr id="1056" name="Freeform 437"/>
            <p:cNvSpPr>
              <a:spLocks noChangeAspect="1" noEditPoints="1"/>
            </p:cNvSpPr>
            <p:nvPr/>
          </p:nvSpPr>
          <p:spPr bwMode="auto">
            <a:xfrm>
              <a:off x="7607374" y="4113076"/>
              <a:ext cx="212400" cy="216000"/>
            </a:xfrm>
            <a:custGeom>
              <a:avLst/>
              <a:gdLst>
                <a:gd name="T0" fmla="*/ 168 w 186"/>
                <a:gd name="T1" fmla="*/ 53 h 189"/>
                <a:gd name="T2" fmla="*/ 96 w 186"/>
                <a:gd name="T3" fmla="*/ 53 h 189"/>
                <a:gd name="T4" fmla="*/ 135 w 186"/>
                <a:gd name="T5" fmla="*/ 9 h 189"/>
                <a:gd name="T6" fmla="*/ 134 w 186"/>
                <a:gd name="T7" fmla="*/ 2 h 189"/>
                <a:gd name="T8" fmla="*/ 127 w 186"/>
                <a:gd name="T9" fmla="*/ 2 h 189"/>
                <a:gd name="T10" fmla="*/ 83 w 186"/>
                <a:gd name="T11" fmla="*/ 52 h 189"/>
                <a:gd name="T12" fmla="*/ 82 w 186"/>
                <a:gd name="T13" fmla="*/ 53 h 189"/>
                <a:gd name="T14" fmla="*/ 72 w 186"/>
                <a:gd name="T15" fmla="*/ 53 h 189"/>
                <a:gd name="T16" fmla="*/ 71 w 186"/>
                <a:gd name="T17" fmla="*/ 52 h 189"/>
                <a:gd name="T18" fmla="*/ 27 w 186"/>
                <a:gd name="T19" fmla="*/ 2 h 189"/>
                <a:gd name="T20" fmla="*/ 20 w 186"/>
                <a:gd name="T21" fmla="*/ 2 h 189"/>
                <a:gd name="T22" fmla="*/ 19 w 186"/>
                <a:gd name="T23" fmla="*/ 9 h 189"/>
                <a:gd name="T24" fmla="*/ 58 w 186"/>
                <a:gd name="T25" fmla="*/ 53 h 189"/>
                <a:gd name="T26" fmla="*/ 19 w 186"/>
                <a:gd name="T27" fmla="*/ 53 h 189"/>
                <a:gd name="T28" fmla="*/ 0 w 186"/>
                <a:gd name="T29" fmla="*/ 72 h 189"/>
                <a:gd name="T30" fmla="*/ 0 w 186"/>
                <a:gd name="T31" fmla="*/ 171 h 189"/>
                <a:gd name="T32" fmla="*/ 19 w 186"/>
                <a:gd name="T33" fmla="*/ 189 h 189"/>
                <a:gd name="T34" fmla="*/ 168 w 186"/>
                <a:gd name="T35" fmla="*/ 189 h 189"/>
                <a:gd name="T36" fmla="*/ 186 w 186"/>
                <a:gd name="T37" fmla="*/ 171 h 189"/>
                <a:gd name="T38" fmla="*/ 186 w 186"/>
                <a:gd name="T39" fmla="*/ 72 h 189"/>
                <a:gd name="T40" fmla="*/ 168 w 186"/>
                <a:gd name="T41" fmla="*/ 53 h 189"/>
                <a:gd name="T42" fmla="*/ 159 w 186"/>
                <a:gd name="T43" fmla="*/ 79 h 189"/>
                <a:gd name="T44" fmla="*/ 174 w 186"/>
                <a:gd name="T45" fmla="*/ 94 h 189"/>
                <a:gd name="T46" fmla="*/ 159 w 186"/>
                <a:gd name="T47" fmla="*/ 109 h 189"/>
                <a:gd name="T48" fmla="*/ 144 w 186"/>
                <a:gd name="T49" fmla="*/ 94 h 189"/>
                <a:gd name="T50" fmla="*/ 159 w 186"/>
                <a:gd name="T51" fmla="*/ 79 h 189"/>
                <a:gd name="T52" fmla="*/ 136 w 186"/>
                <a:gd name="T53" fmla="*/ 171 h 189"/>
                <a:gd name="T54" fmla="*/ 131 w 186"/>
                <a:gd name="T55" fmla="*/ 176 h 189"/>
                <a:gd name="T56" fmla="*/ 20 w 186"/>
                <a:gd name="T57" fmla="*/ 176 h 189"/>
                <a:gd name="T58" fmla="*/ 15 w 186"/>
                <a:gd name="T59" fmla="*/ 171 h 189"/>
                <a:gd name="T60" fmla="*/ 15 w 186"/>
                <a:gd name="T61" fmla="*/ 72 h 189"/>
                <a:gd name="T62" fmla="*/ 20 w 186"/>
                <a:gd name="T63" fmla="*/ 67 h 189"/>
                <a:gd name="T64" fmla="*/ 131 w 186"/>
                <a:gd name="T65" fmla="*/ 67 h 189"/>
                <a:gd name="T66" fmla="*/ 136 w 186"/>
                <a:gd name="T67" fmla="*/ 72 h 189"/>
                <a:gd name="T68" fmla="*/ 136 w 186"/>
                <a:gd name="T69" fmla="*/ 171 h 189"/>
                <a:gd name="T70" fmla="*/ 179 w 186"/>
                <a:gd name="T71" fmla="*/ 161 h 189"/>
                <a:gd name="T72" fmla="*/ 145 w 186"/>
                <a:gd name="T73" fmla="*/ 161 h 189"/>
                <a:gd name="T74" fmla="*/ 142 w 186"/>
                <a:gd name="T75" fmla="*/ 159 h 189"/>
                <a:gd name="T76" fmla="*/ 145 w 186"/>
                <a:gd name="T77" fmla="*/ 156 h 189"/>
                <a:gd name="T78" fmla="*/ 179 w 186"/>
                <a:gd name="T79" fmla="*/ 156 h 189"/>
                <a:gd name="T80" fmla="*/ 181 w 186"/>
                <a:gd name="T81" fmla="*/ 159 h 189"/>
                <a:gd name="T82" fmla="*/ 179 w 186"/>
                <a:gd name="T83" fmla="*/ 161 h 189"/>
                <a:gd name="T84" fmla="*/ 179 w 186"/>
                <a:gd name="T85" fmla="*/ 150 h 189"/>
                <a:gd name="T86" fmla="*/ 145 w 186"/>
                <a:gd name="T87" fmla="*/ 150 h 189"/>
                <a:gd name="T88" fmla="*/ 142 w 186"/>
                <a:gd name="T89" fmla="*/ 148 h 189"/>
                <a:gd name="T90" fmla="*/ 145 w 186"/>
                <a:gd name="T91" fmla="*/ 146 h 189"/>
                <a:gd name="T92" fmla="*/ 179 w 186"/>
                <a:gd name="T93" fmla="*/ 146 h 189"/>
                <a:gd name="T94" fmla="*/ 181 w 186"/>
                <a:gd name="T95" fmla="*/ 148 h 189"/>
                <a:gd name="T96" fmla="*/ 179 w 186"/>
                <a:gd name="T97" fmla="*/ 150 h 189"/>
                <a:gd name="T98" fmla="*/ 179 w 186"/>
                <a:gd name="T99" fmla="*/ 140 h 189"/>
                <a:gd name="T100" fmla="*/ 145 w 186"/>
                <a:gd name="T101" fmla="*/ 140 h 189"/>
                <a:gd name="T102" fmla="*/ 142 w 186"/>
                <a:gd name="T103" fmla="*/ 137 h 189"/>
                <a:gd name="T104" fmla="*/ 145 w 186"/>
                <a:gd name="T105" fmla="*/ 135 h 189"/>
                <a:gd name="T106" fmla="*/ 179 w 186"/>
                <a:gd name="T107" fmla="*/ 135 h 189"/>
                <a:gd name="T108" fmla="*/ 181 w 186"/>
                <a:gd name="T109" fmla="*/ 137 h 189"/>
                <a:gd name="T110" fmla="*/ 179 w 186"/>
                <a:gd name="T111" fmla="*/ 140 h 189"/>
                <a:gd name="T112" fmla="*/ 179 w 186"/>
                <a:gd name="T113" fmla="*/ 129 h 189"/>
                <a:gd name="T114" fmla="*/ 145 w 186"/>
                <a:gd name="T115" fmla="*/ 129 h 189"/>
                <a:gd name="T116" fmla="*/ 142 w 186"/>
                <a:gd name="T117" fmla="*/ 127 h 189"/>
                <a:gd name="T118" fmla="*/ 145 w 186"/>
                <a:gd name="T119" fmla="*/ 124 h 189"/>
                <a:gd name="T120" fmla="*/ 179 w 186"/>
                <a:gd name="T121" fmla="*/ 124 h 189"/>
                <a:gd name="T122" fmla="*/ 181 w 186"/>
                <a:gd name="T123" fmla="*/ 127 h 189"/>
                <a:gd name="T124" fmla="*/ 179 w 186"/>
                <a:gd name="T125" fmla="*/ 12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89">
                  <a:moveTo>
                    <a:pt x="168" y="53"/>
                  </a:moveTo>
                  <a:cubicBezTo>
                    <a:pt x="96" y="53"/>
                    <a:pt x="96" y="53"/>
                    <a:pt x="96" y="53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6" y="7"/>
                    <a:pt x="136" y="4"/>
                    <a:pt x="134" y="2"/>
                  </a:cubicBezTo>
                  <a:cubicBezTo>
                    <a:pt x="132" y="0"/>
                    <a:pt x="129" y="0"/>
                    <a:pt x="127" y="2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3" y="53"/>
                    <a:pt x="82" y="53"/>
                    <a:pt x="82" y="53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1" y="53"/>
                    <a:pt x="71" y="53"/>
                    <a:pt x="71" y="5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0"/>
                    <a:pt x="22" y="0"/>
                    <a:pt x="20" y="2"/>
                  </a:cubicBezTo>
                  <a:cubicBezTo>
                    <a:pt x="18" y="4"/>
                    <a:pt x="17" y="7"/>
                    <a:pt x="19" y="9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9" y="53"/>
                    <a:pt x="0" y="61"/>
                    <a:pt x="0" y="72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0" y="181"/>
                    <a:pt x="9" y="189"/>
                    <a:pt x="19" y="189"/>
                  </a:cubicBezTo>
                  <a:cubicBezTo>
                    <a:pt x="168" y="189"/>
                    <a:pt x="168" y="189"/>
                    <a:pt x="168" y="189"/>
                  </a:cubicBezTo>
                  <a:cubicBezTo>
                    <a:pt x="178" y="189"/>
                    <a:pt x="186" y="181"/>
                    <a:pt x="186" y="171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6" y="61"/>
                    <a:pt x="178" y="53"/>
                    <a:pt x="168" y="53"/>
                  </a:cubicBezTo>
                  <a:close/>
                  <a:moveTo>
                    <a:pt x="159" y="79"/>
                  </a:moveTo>
                  <a:cubicBezTo>
                    <a:pt x="167" y="79"/>
                    <a:pt x="174" y="86"/>
                    <a:pt x="174" y="94"/>
                  </a:cubicBezTo>
                  <a:cubicBezTo>
                    <a:pt x="174" y="102"/>
                    <a:pt x="167" y="109"/>
                    <a:pt x="159" y="109"/>
                  </a:cubicBezTo>
                  <a:cubicBezTo>
                    <a:pt x="151" y="109"/>
                    <a:pt x="144" y="102"/>
                    <a:pt x="144" y="94"/>
                  </a:cubicBezTo>
                  <a:cubicBezTo>
                    <a:pt x="144" y="86"/>
                    <a:pt x="151" y="79"/>
                    <a:pt x="159" y="79"/>
                  </a:cubicBezTo>
                  <a:close/>
                  <a:moveTo>
                    <a:pt x="136" y="171"/>
                  </a:moveTo>
                  <a:cubicBezTo>
                    <a:pt x="136" y="174"/>
                    <a:pt x="134" y="176"/>
                    <a:pt x="131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17" y="176"/>
                    <a:pt x="15" y="174"/>
                    <a:pt x="15" y="171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69"/>
                    <a:pt x="17" y="67"/>
                    <a:pt x="20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4" y="67"/>
                    <a:pt x="136" y="69"/>
                    <a:pt x="136" y="72"/>
                  </a:cubicBezTo>
                  <a:lnTo>
                    <a:pt x="136" y="171"/>
                  </a:lnTo>
                  <a:close/>
                  <a:moveTo>
                    <a:pt x="179" y="161"/>
                  </a:moveTo>
                  <a:cubicBezTo>
                    <a:pt x="145" y="161"/>
                    <a:pt x="145" y="161"/>
                    <a:pt x="145" y="161"/>
                  </a:cubicBezTo>
                  <a:cubicBezTo>
                    <a:pt x="143" y="161"/>
                    <a:pt x="142" y="160"/>
                    <a:pt x="142" y="159"/>
                  </a:cubicBezTo>
                  <a:cubicBezTo>
                    <a:pt x="142" y="158"/>
                    <a:pt x="143" y="156"/>
                    <a:pt x="145" y="156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0" y="156"/>
                    <a:pt x="181" y="158"/>
                    <a:pt x="181" y="159"/>
                  </a:cubicBezTo>
                  <a:cubicBezTo>
                    <a:pt x="181" y="160"/>
                    <a:pt x="180" y="161"/>
                    <a:pt x="179" y="161"/>
                  </a:cubicBezTo>
                  <a:close/>
                  <a:moveTo>
                    <a:pt x="179" y="150"/>
                  </a:moveTo>
                  <a:cubicBezTo>
                    <a:pt x="145" y="150"/>
                    <a:pt x="145" y="150"/>
                    <a:pt x="145" y="150"/>
                  </a:cubicBezTo>
                  <a:cubicBezTo>
                    <a:pt x="143" y="150"/>
                    <a:pt x="142" y="149"/>
                    <a:pt x="142" y="148"/>
                  </a:cubicBezTo>
                  <a:cubicBezTo>
                    <a:pt x="142" y="147"/>
                    <a:pt x="143" y="146"/>
                    <a:pt x="145" y="146"/>
                  </a:cubicBezTo>
                  <a:cubicBezTo>
                    <a:pt x="179" y="146"/>
                    <a:pt x="179" y="146"/>
                    <a:pt x="179" y="146"/>
                  </a:cubicBezTo>
                  <a:cubicBezTo>
                    <a:pt x="180" y="146"/>
                    <a:pt x="181" y="147"/>
                    <a:pt x="181" y="148"/>
                  </a:cubicBezTo>
                  <a:cubicBezTo>
                    <a:pt x="181" y="149"/>
                    <a:pt x="180" y="150"/>
                    <a:pt x="179" y="150"/>
                  </a:cubicBezTo>
                  <a:close/>
                  <a:moveTo>
                    <a:pt x="179" y="140"/>
                  </a:moveTo>
                  <a:cubicBezTo>
                    <a:pt x="145" y="140"/>
                    <a:pt x="145" y="140"/>
                    <a:pt x="145" y="140"/>
                  </a:cubicBezTo>
                  <a:cubicBezTo>
                    <a:pt x="143" y="140"/>
                    <a:pt x="142" y="139"/>
                    <a:pt x="142" y="137"/>
                  </a:cubicBezTo>
                  <a:cubicBezTo>
                    <a:pt x="142" y="136"/>
                    <a:pt x="143" y="135"/>
                    <a:pt x="145" y="135"/>
                  </a:cubicBezTo>
                  <a:cubicBezTo>
                    <a:pt x="179" y="135"/>
                    <a:pt x="179" y="135"/>
                    <a:pt x="179" y="135"/>
                  </a:cubicBezTo>
                  <a:cubicBezTo>
                    <a:pt x="180" y="135"/>
                    <a:pt x="181" y="136"/>
                    <a:pt x="181" y="137"/>
                  </a:cubicBezTo>
                  <a:cubicBezTo>
                    <a:pt x="181" y="139"/>
                    <a:pt x="180" y="140"/>
                    <a:pt x="179" y="140"/>
                  </a:cubicBezTo>
                  <a:close/>
                  <a:moveTo>
                    <a:pt x="179" y="129"/>
                  </a:moveTo>
                  <a:cubicBezTo>
                    <a:pt x="145" y="129"/>
                    <a:pt x="145" y="129"/>
                    <a:pt x="145" y="129"/>
                  </a:cubicBezTo>
                  <a:cubicBezTo>
                    <a:pt x="143" y="129"/>
                    <a:pt x="142" y="128"/>
                    <a:pt x="142" y="127"/>
                  </a:cubicBezTo>
                  <a:cubicBezTo>
                    <a:pt x="142" y="125"/>
                    <a:pt x="143" y="124"/>
                    <a:pt x="145" y="124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80" y="124"/>
                    <a:pt x="181" y="125"/>
                    <a:pt x="181" y="127"/>
                  </a:cubicBezTo>
                  <a:cubicBezTo>
                    <a:pt x="181" y="128"/>
                    <a:pt x="180" y="129"/>
                    <a:pt x="179" y="1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510" name="组合 1509"/>
          <p:cNvGrpSpPr>
            <a:grpSpLocks noChangeAspect="1"/>
          </p:cNvGrpSpPr>
          <p:nvPr/>
        </p:nvGrpSpPr>
        <p:grpSpPr>
          <a:xfrm>
            <a:off x="7157469" y="3902302"/>
            <a:ext cx="540000" cy="412084"/>
            <a:chOff x="7228524" y="3320988"/>
            <a:chExt cx="613684" cy="468313"/>
          </a:xfrm>
        </p:grpSpPr>
        <p:grpSp>
          <p:nvGrpSpPr>
            <p:cNvPr id="6" name="组合 5"/>
            <p:cNvGrpSpPr>
              <a:grpSpLocks noChangeAspect="1"/>
            </p:cNvGrpSpPr>
            <p:nvPr/>
          </p:nvGrpSpPr>
          <p:grpSpPr>
            <a:xfrm>
              <a:off x="7571370" y="3465028"/>
              <a:ext cx="270838" cy="216000"/>
              <a:chOff x="1873938" y="6080315"/>
              <a:chExt cx="478009" cy="381223"/>
            </a:xfrm>
          </p:grpSpPr>
          <p:sp>
            <p:nvSpPr>
              <p:cNvPr id="809" name="Freeform 640"/>
              <p:cNvSpPr/>
              <p:nvPr/>
            </p:nvSpPr>
            <p:spPr bwMode="auto">
              <a:xfrm>
                <a:off x="2087264" y="6080315"/>
                <a:ext cx="264683" cy="128391"/>
              </a:xfrm>
              <a:custGeom>
                <a:avLst/>
                <a:gdLst>
                  <a:gd name="T0" fmla="*/ 160 w 321"/>
                  <a:gd name="T1" fmla="*/ 155 h 155"/>
                  <a:gd name="T2" fmla="*/ 321 w 321"/>
                  <a:gd name="T3" fmla="*/ 77 h 155"/>
                  <a:gd name="T4" fmla="*/ 160 w 321"/>
                  <a:gd name="T5" fmla="*/ 0 h 155"/>
                  <a:gd name="T6" fmla="*/ 0 w 321"/>
                  <a:gd name="T7" fmla="*/ 77 h 155"/>
                  <a:gd name="T8" fmla="*/ 160 w 321"/>
                  <a:gd name="T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1" h="155">
                    <a:moveTo>
                      <a:pt x="160" y="155"/>
                    </a:moveTo>
                    <a:cubicBezTo>
                      <a:pt x="246" y="155"/>
                      <a:pt x="318" y="120"/>
                      <a:pt x="321" y="77"/>
                    </a:cubicBezTo>
                    <a:cubicBezTo>
                      <a:pt x="318" y="35"/>
                      <a:pt x="246" y="0"/>
                      <a:pt x="160" y="0"/>
                    </a:cubicBezTo>
                    <a:cubicBezTo>
                      <a:pt x="75" y="0"/>
                      <a:pt x="3" y="35"/>
                      <a:pt x="0" y="77"/>
                    </a:cubicBezTo>
                    <a:cubicBezTo>
                      <a:pt x="3" y="120"/>
                      <a:pt x="75" y="155"/>
                      <a:pt x="160" y="155"/>
                    </a:cubicBezTo>
                    <a:close/>
                  </a:path>
                </a:pathLst>
              </a:custGeom>
              <a:solidFill>
                <a:srgbClr val="F4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0" name="Freeform 641"/>
              <p:cNvSpPr/>
              <p:nvPr/>
            </p:nvSpPr>
            <p:spPr bwMode="auto">
              <a:xfrm>
                <a:off x="2008254" y="6281790"/>
                <a:ext cx="11851" cy="19752"/>
              </a:xfrm>
              <a:custGeom>
                <a:avLst/>
                <a:gdLst>
                  <a:gd name="T0" fmla="*/ 0 w 13"/>
                  <a:gd name="T1" fmla="*/ 12 h 24"/>
                  <a:gd name="T2" fmla="*/ 13 w 13"/>
                  <a:gd name="T3" fmla="*/ 24 h 24"/>
                  <a:gd name="T4" fmla="*/ 13 w 13"/>
                  <a:gd name="T5" fmla="*/ 0 h 24"/>
                  <a:gd name="T6" fmla="*/ 0 w 13"/>
                  <a:gd name="T7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12"/>
                    </a:moveTo>
                    <a:cubicBezTo>
                      <a:pt x="0" y="17"/>
                      <a:pt x="4" y="20"/>
                      <a:pt x="13" y="2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" y="2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F4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1" name="Freeform 642"/>
              <p:cNvSpPr/>
              <p:nvPr/>
            </p:nvSpPr>
            <p:spPr bwMode="auto">
              <a:xfrm>
                <a:off x="2020106" y="6218582"/>
                <a:ext cx="96788" cy="195550"/>
              </a:xfrm>
              <a:custGeom>
                <a:avLst/>
                <a:gdLst>
                  <a:gd name="T0" fmla="*/ 118 w 118"/>
                  <a:gd name="T1" fmla="*/ 119 h 237"/>
                  <a:gd name="T2" fmla="*/ 0 w 118"/>
                  <a:gd name="T3" fmla="*/ 0 h 237"/>
                  <a:gd name="T4" fmla="*/ 0 w 118"/>
                  <a:gd name="T5" fmla="*/ 36 h 237"/>
                  <a:gd name="T6" fmla="*/ 10 w 118"/>
                  <a:gd name="T7" fmla="*/ 36 h 237"/>
                  <a:gd name="T8" fmla="*/ 10 w 118"/>
                  <a:gd name="T9" fmla="*/ 53 h 237"/>
                  <a:gd name="T10" fmla="*/ 39 w 118"/>
                  <a:gd name="T11" fmla="*/ 60 h 237"/>
                  <a:gd name="T12" fmla="*/ 33 w 118"/>
                  <a:gd name="T13" fmla="*/ 83 h 237"/>
                  <a:gd name="T14" fmla="*/ 4 w 118"/>
                  <a:gd name="T15" fmla="*/ 76 h 237"/>
                  <a:gd name="T16" fmla="*/ 0 w 118"/>
                  <a:gd name="T17" fmla="*/ 76 h 237"/>
                  <a:gd name="T18" fmla="*/ 0 w 118"/>
                  <a:gd name="T19" fmla="*/ 100 h 237"/>
                  <a:gd name="T20" fmla="*/ 11 w 118"/>
                  <a:gd name="T21" fmla="*/ 105 h 237"/>
                  <a:gd name="T22" fmla="*/ 45 w 118"/>
                  <a:gd name="T23" fmla="*/ 143 h 237"/>
                  <a:gd name="T24" fmla="*/ 9 w 118"/>
                  <a:gd name="T25" fmla="*/ 181 h 237"/>
                  <a:gd name="T26" fmla="*/ 9 w 118"/>
                  <a:gd name="T27" fmla="*/ 202 h 237"/>
                  <a:gd name="T28" fmla="*/ 0 w 118"/>
                  <a:gd name="T29" fmla="*/ 202 h 237"/>
                  <a:gd name="T30" fmla="*/ 0 w 118"/>
                  <a:gd name="T31" fmla="*/ 237 h 237"/>
                  <a:gd name="T32" fmla="*/ 118 w 118"/>
                  <a:gd name="T33" fmla="*/ 11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237">
                    <a:moveTo>
                      <a:pt x="118" y="119"/>
                    </a:moveTo>
                    <a:cubicBezTo>
                      <a:pt x="118" y="53"/>
                      <a:pt x="65" y="0"/>
                      <a:pt x="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23" y="54"/>
                      <a:pt x="33" y="57"/>
                      <a:pt x="39" y="60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28" y="81"/>
                      <a:pt x="19" y="76"/>
                      <a:pt x="4" y="76"/>
                    </a:cubicBezTo>
                    <a:cubicBezTo>
                      <a:pt x="3" y="76"/>
                      <a:pt x="1" y="76"/>
                      <a:pt x="0" y="76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" y="102"/>
                      <a:pt x="7" y="103"/>
                      <a:pt x="11" y="105"/>
                    </a:cubicBezTo>
                    <a:cubicBezTo>
                      <a:pt x="35" y="114"/>
                      <a:pt x="45" y="125"/>
                      <a:pt x="45" y="143"/>
                    </a:cubicBezTo>
                    <a:cubicBezTo>
                      <a:pt x="45" y="161"/>
                      <a:pt x="32" y="177"/>
                      <a:pt x="9" y="181"/>
                    </a:cubicBezTo>
                    <a:cubicBezTo>
                      <a:pt x="9" y="202"/>
                      <a:pt x="9" y="202"/>
                      <a:pt x="9" y="202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65" y="237"/>
                      <a:pt x="118" y="184"/>
                      <a:pt x="118" y="119"/>
                    </a:cubicBezTo>
                    <a:close/>
                  </a:path>
                </a:pathLst>
              </a:custGeom>
              <a:solidFill>
                <a:srgbClr val="E5A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2" name="Freeform 643"/>
              <p:cNvSpPr/>
              <p:nvPr/>
            </p:nvSpPr>
            <p:spPr bwMode="auto">
              <a:xfrm>
                <a:off x="2020106" y="6327220"/>
                <a:ext cx="11851" cy="21728"/>
              </a:xfrm>
              <a:custGeom>
                <a:avLst/>
                <a:gdLst>
                  <a:gd name="T0" fmla="*/ 14 w 14"/>
                  <a:gd name="T1" fmla="*/ 15 h 27"/>
                  <a:gd name="T2" fmla="*/ 0 w 14"/>
                  <a:gd name="T3" fmla="*/ 0 h 27"/>
                  <a:gd name="T4" fmla="*/ 0 w 14"/>
                  <a:gd name="T5" fmla="*/ 27 h 27"/>
                  <a:gd name="T6" fmla="*/ 14 w 14"/>
                  <a:gd name="T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7">
                    <a:moveTo>
                      <a:pt x="14" y="15"/>
                    </a:moveTo>
                    <a:cubicBezTo>
                      <a:pt x="14" y="9"/>
                      <a:pt x="9" y="4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8" y="26"/>
                      <a:pt x="14" y="22"/>
                      <a:pt x="14" y="15"/>
                    </a:cubicBezTo>
                    <a:close/>
                  </a:path>
                </a:pathLst>
              </a:custGeom>
              <a:solidFill>
                <a:srgbClr val="F4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3" name="Freeform 644"/>
              <p:cNvSpPr/>
              <p:nvPr/>
            </p:nvSpPr>
            <p:spPr bwMode="auto">
              <a:xfrm>
                <a:off x="1921344" y="6218582"/>
                <a:ext cx="98762" cy="195550"/>
              </a:xfrm>
              <a:custGeom>
                <a:avLst/>
                <a:gdLst>
                  <a:gd name="T0" fmla="*/ 108 w 119"/>
                  <a:gd name="T1" fmla="*/ 202 h 237"/>
                  <a:gd name="T2" fmla="*/ 108 w 119"/>
                  <a:gd name="T3" fmla="*/ 182 h 237"/>
                  <a:gd name="T4" fmla="*/ 73 w 119"/>
                  <a:gd name="T5" fmla="*/ 173 h 237"/>
                  <a:gd name="T6" fmla="*/ 79 w 119"/>
                  <a:gd name="T7" fmla="*/ 150 h 237"/>
                  <a:gd name="T8" fmla="*/ 113 w 119"/>
                  <a:gd name="T9" fmla="*/ 159 h 237"/>
                  <a:gd name="T10" fmla="*/ 119 w 119"/>
                  <a:gd name="T11" fmla="*/ 158 h 237"/>
                  <a:gd name="T12" fmla="*/ 119 w 119"/>
                  <a:gd name="T13" fmla="*/ 131 h 237"/>
                  <a:gd name="T14" fmla="*/ 111 w 119"/>
                  <a:gd name="T15" fmla="*/ 128 h 237"/>
                  <a:gd name="T16" fmla="*/ 74 w 119"/>
                  <a:gd name="T17" fmla="*/ 91 h 237"/>
                  <a:gd name="T18" fmla="*/ 109 w 119"/>
                  <a:gd name="T19" fmla="*/ 55 h 237"/>
                  <a:gd name="T20" fmla="*/ 109 w 119"/>
                  <a:gd name="T21" fmla="*/ 36 h 237"/>
                  <a:gd name="T22" fmla="*/ 119 w 119"/>
                  <a:gd name="T23" fmla="*/ 36 h 237"/>
                  <a:gd name="T24" fmla="*/ 119 w 119"/>
                  <a:gd name="T25" fmla="*/ 0 h 237"/>
                  <a:gd name="T26" fmla="*/ 119 w 119"/>
                  <a:gd name="T27" fmla="*/ 0 h 237"/>
                  <a:gd name="T28" fmla="*/ 0 w 119"/>
                  <a:gd name="T29" fmla="*/ 119 h 237"/>
                  <a:gd name="T30" fmla="*/ 119 w 119"/>
                  <a:gd name="T31" fmla="*/ 237 h 237"/>
                  <a:gd name="T32" fmla="*/ 119 w 119"/>
                  <a:gd name="T33" fmla="*/ 237 h 237"/>
                  <a:gd name="T34" fmla="*/ 119 w 119"/>
                  <a:gd name="T35" fmla="*/ 202 h 237"/>
                  <a:gd name="T36" fmla="*/ 108 w 119"/>
                  <a:gd name="T37" fmla="*/ 20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9" h="237">
                    <a:moveTo>
                      <a:pt x="108" y="202"/>
                    </a:moveTo>
                    <a:cubicBezTo>
                      <a:pt x="108" y="182"/>
                      <a:pt x="108" y="182"/>
                      <a:pt x="108" y="182"/>
                    </a:cubicBezTo>
                    <a:cubicBezTo>
                      <a:pt x="94" y="182"/>
                      <a:pt x="81" y="178"/>
                      <a:pt x="73" y="173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88" y="154"/>
                      <a:pt x="100" y="159"/>
                      <a:pt x="113" y="159"/>
                    </a:cubicBezTo>
                    <a:cubicBezTo>
                      <a:pt x="115" y="159"/>
                      <a:pt x="117" y="158"/>
                      <a:pt x="119" y="158"/>
                    </a:cubicBezTo>
                    <a:cubicBezTo>
                      <a:pt x="119" y="131"/>
                      <a:pt x="119" y="131"/>
                      <a:pt x="119" y="131"/>
                    </a:cubicBezTo>
                    <a:cubicBezTo>
                      <a:pt x="116" y="130"/>
                      <a:pt x="114" y="129"/>
                      <a:pt x="111" y="128"/>
                    </a:cubicBezTo>
                    <a:cubicBezTo>
                      <a:pt x="89" y="121"/>
                      <a:pt x="74" y="111"/>
                      <a:pt x="74" y="91"/>
                    </a:cubicBezTo>
                    <a:cubicBezTo>
                      <a:pt x="74" y="73"/>
                      <a:pt x="87" y="59"/>
                      <a:pt x="109" y="55"/>
                    </a:cubicBezTo>
                    <a:cubicBezTo>
                      <a:pt x="109" y="36"/>
                      <a:pt x="109" y="36"/>
                      <a:pt x="109" y="36"/>
                    </a:cubicBezTo>
                    <a:cubicBezTo>
                      <a:pt x="119" y="36"/>
                      <a:pt x="119" y="36"/>
                      <a:pt x="119" y="36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3" y="0"/>
                      <a:pt x="0" y="53"/>
                      <a:pt x="0" y="119"/>
                    </a:cubicBezTo>
                    <a:cubicBezTo>
                      <a:pt x="0" y="184"/>
                      <a:pt x="53" y="237"/>
                      <a:pt x="119" y="237"/>
                    </a:cubicBezTo>
                    <a:cubicBezTo>
                      <a:pt x="119" y="237"/>
                      <a:pt x="119" y="237"/>
                      <a:pt x="119" y="237"/>
                    </a:cubicBezTo>
                    <a:cubicBezTo>
                      <a:pt x="119" y="202"/>
                      <a:pt x="119" y="202"/>
                      <a:pt x="119" y="202"/>
                    </a:cubicBezTo>
                    <a:lnTo>
                      <a:pt x="108" y="202"/>
                    </a:lnTo>
                    <a:close/>
                  </a:path>
                </a:pathLst>
              </a:custGeom>
              <a:solidFill>
                <a:srgbClr val="F4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4" name="Freeform 645"/>
              <p:cNvSpPr/>
              <p:nvPr/>
            </p:nvSpPr>
            <p:spPr bwMode="auto">
              <a:xfrm>
                <a:off x="2020106" y="6171176"/>
                <a:ext cx="146168" cy="290362"/>
              </a:xfrm>
              <a:custGeom>
                <a:avLst/>
                <a:gdLst>
                  <a:gd name="T0" fmla="*/ 167 w 176"/>
                  <a:gd name="T1" fmla="*/ 122 h 353"/>
                  <a:gd name="T2" fmla="*/ 128 w 176"/>
                  <a:gd name="T3" fmla="*/ 56 h 353"/>
                  <a:gd name="T4" fmla="*/ 0 w 176"/>
                  <a:gd name="T5" fmla="*/ 0 h 353"/>
                  <a:gd name="T6" fmla="*/ 0 w 176"/>
                  <a:gd name="T7" fmla="*/ 41 h 353"/>
                  <a:gd name="T8" fmla="*/ 135 w 176"/>
                  <a:gd name="T9" fmla="*/ 177 h 353"/>
                  <a:gd name="T10" fmla="*/ 0 w 176"/>
                  <a:gd name="T11" fmla="*/ 312 h 353"/>
                  <a:gd name="T12" fmla="*/ 0 w 176"/>
                  <a:gd name="T13" fmla="*/ 353 h 353"/>
                  <a:gd name="T14" fmla="*/ 145 w 176"/>
                  <a:gd name="T15" fmla="*/ 276 h 353"/>
                  <a:gd name="T16" fmla="*/ 171 w 176"/>
                  <a:gd name="T17" fmla="*/ 219 h 353"/>
                  <a:gd name="T18" fmla="*/ 174 w 176"/>
                  <a:gd name="T19" fmla="*/ 203 h 353"/>
                  <a:gd name="T20" fmla="*/ 176 w 176"/>
                  <a:gd name="T21" fmla="*/ 177 h 353"/>
                  <a:gd name="T22" fmla="*/ 172 w 176"/>
                  <a:gd name="T23" fmla="*/ 139 h 353"/>
                  <a:gd name="T24" fmla="*/ 167 w 176"/>
                  <a:gd name="T25" fmla="*/ 122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6" h="353">
                    <a:moveTo>
                      <a:pt x="167" y="122"/>
                    </a:moveTo>
                    <a:cubicBezTo>
                      <a:pt x="159" y="97"/>
                      <a:pt x="145" y="74"/>
                      <a:pt x="128" y="56"/>
                    </a:cubicBezTo>
                    <a:cubicBezTo>
                      <a:pt x="96" y="22"/>
                      <a:pt x="50" y="0"/>
                      <a:pt x="0" y="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75" y="41"/>
                      <a:pt x="135" y="102"/>
                      <a:pt x="135" y="177"/>
                    </a:cubicBezTo>
                    <a:cubicBezTo>
                      <a:pt x="135" y="251"/>
                      <a:pt x="75" y="312"/>
                      <a:pt x="0" y="312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60" y="353"/>
                      <a:pt x="113" y="322"/>
                      <a:pt x="145" y="276"/>
                    </a:cubicBezTo>
                    <a:cubicBezTo>
                      <a:pt x="157" y="259"/>
                      <a:pt x="166" y="240"/>
                      <a:pt x="171" y="219"/>
                    </a:cubicBezTo>
                    <a:cubicBezTo>
                      <a:pt x="172" y="214"/>
                      <a:pt x="173" y="208"/>
                      <a:pt x="174" y="203"/>
                    </a:cubicBezTo>
                    <a:cubicBezTo>
                      <a:pt x="175" y="194"/>
                      <a:pt x="176" y="186"/>
                      <a:pt x="176" y="177"/>
                    </a:cubicBezTo>
                    <a:cubicBezTo>
                      <a:pt x="176" y="164"/>
                      <a:pt x="174" y="151"/>
                      <a:pt x="172" y="139"/>
                    </a:cubicBezTo>
                    <a:cubicBezTo>
                      <a:pt x="171" y="133"/>
                      <a:pt x="169" y="128"/>
                      <a:pt x="167" y="122"/>
                    </a:cubicBezTo>
                    <a:close/>
                  </a:path>
                </a:pathLst>
              </a:custGeom>
              <a:solidFill>
                <a:srgbClr val="E5A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5" name="Freeform 646"/>
              <p:cNvSpPr/>
              <p:nvPr/>
            </p:nvSpPr>
            <p:spPr bwMode="auto">
              <a:xfrm>
                <a:off x="1873938" y="6171176"/>
                <a:ext cx="146168" cy="290362"/>
              </a:xfrm>
              <a:custGeom>
                <a:avLst/>
                <a:gdLst>
                  <a:gd name="T0" fmla="*/ 176 w 176"/>
                  <a:gd name="T1" fmla="*/ 312 h 353"/>
                  <a:gd name="T2" fmla="*/ 40 w 176"/>
                  <a:gd name="T3" fmla="*/ 177 h 353"/>
                  <a:gd name="T4" fmla="*/ 176 w 176"/>
                  <a:gd name="T5" fmla="*/ 41 h 353"/>
                  <a:gd name="T6" fmla="*/ 176 w 176"/>
                  <a:gd name="T7" fmla="*/ 41 h 353"/>
                  <a:gd name="T8" fmla="*/ 176 w 176"/>
                  <a:gd name="T9" fmla="*/ 0 h 353"/>
                  <a:gd name="T10" fmla="*/ 176 w 176"/>
                  <a:gd name="T11" fmla="*/ 0 h 353"/>
                  <a:gd name="T12" fmla="*/ 0 w 176"/>
                  <a:gd name="T13" fmla="*/ 177 h 353"/>
                  <a:gd name="T14" fmla="*/ 176 w 176"/>
                  <a:gd name="T15" fmla="*/ 353 h 353"/>
                  <a:gd name="T16" fmla="*/ 176 w 176"/>
                  <a:gd name="T17" fmla="*/ 353 h 353"/>
                  <a:gd name="T18" fmla="*/ 176 w 176"/>
                  <a:gd name="T19" fmla="*/ 312 h 353"/>
                  <a:gd name="T20" fmla="*/ 176 w 176"/>
                  <a:gd name="T21" fmla="*/ 312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353">
                    <a:moveTo>
                      <a:pt x="176" y="312"/>
                    </a:moveTo>
                    <a:cubicBezTo>
                      <a:pt x="101" y="312"/>
                      <a:pt x="40" y="251"/>
                      <a:pt x="40" y="177"/>
                    </a:cubicBezTo>
                    <a:cubicBezTo>
                      <a:pt x="40" y="102"/>
                      <a:pt x="101" y="41"/>
                      <a:pt x="176" y="41"/>
                    </a:cubicBezTo>
                    <a:cubicBezTo>
                      <a:pt x="176" y="41"/>
                      <a:pt x="176" y="41"/>
                      <a:pt x="176" y="41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78" y="0"/>
                      <a:pt x="0" y="79"/>
                      <a:pt x="0" y="177"/>
                    </a:cubicBezTo>
                    <a:cubicBezTo>
                      <a:pt x="0" y="274"/>
                      <a:pt x="78" y="353"/>
                      <a:pt x="176" y="353"/>
                    </a:cubicBezTo>
                    <a:cubicBezTo>
                      <a:pt x="176" y="353"/>
                      <a:pt x="176" y="353"/>
                      <a:pt x="176" y="353"/>
                    </a:cubicBezTo>
                    <a:cubicBezTo>
                      <a:pt x="176" y="312"/>
                      <a:pt x="176" y="312"/>
                      <a:pt x="176" y="312"/>
                    </a:cubicBezTo>
                    <a:cubicBezTo>
                      <a:pt x="176" y="312"/>
                      <a:pt x="176" y="312"/>
                      <a:pt x="176" y="312"/>
                    </a:cubicBezTo>
                    <a:close/>
                  </a:path>
                </a:pathLst>
              </a:custGeom>
              <a:solidFill>
                <a:srgbClr val="F4C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6" name="Freeform 647"/>
              <p:cNvSpPr/>
              <p:nvPr/>
            </p:nvSpPr>
            <p:spPr bwMode="auto">
              <a:xfrm>
                <a:off x="2020106" y="6204755"/>
                <a:ext cx="110614" cy="223203"/>
              </a:xfrm>
              <a:custGeom>
                <a:avLst/>
                <a:gdLst>
                  <a:gd name="T0" fmla="*/ 118 w 135"/>
                  <a:gd name="T1" fmla="*/ 136 h 271"/>
                  <a:gd name="T2" fmla="*/ 0 w 135"/>
                  <a:gd name="T3" fmla="*/ 254 h 271"/>
                  <a:gd name="T4" fmla="*/ 0 w 135"/>
                  <a:gd name="T5" fmla="*/ 271 h 271"/>
                  <a:gd name="T6" fmla="*/ 135 w 135"/>
                  <a:gd name="T7" fmla="*/ 136 h 271"/>
                  <a:gd name="T8" fmla="*/ 0 w 135"/>
                  <a:gd name="T9" fmla="*/ 0 h 271"/>
                  <a:gd name="T10" fmla="*/ 0 w 135"/>
                  <a:gd name="T11" fmla="*/ 17 h 271"/>
                  <a:gd name="T12" fmla="*/ 118 w 135"/>
                  <a:gd name="T13" fmla="*/ 136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271">
                    <a:moveTo>
                      <a:pt x="118" y="136"/>
                    </a:moveTo>
                    <a:cubicBezTo>
                      <a:pt x="118" y="201"/>
                      <a:pt x="65" y="254"/>
                      <a:pt x="0" y="254"/>
                    </a:cubicBezTo>
                    <a:cubicBezTo>
                      <a:pt x="0" y="271"/>
                      <a:pt x="0" y="271"/>
                      <a:pt x="0" y="271"/>
                    </a:cubicBezTo>
                    <a:cubicBezTo>
                      <a:pt x="75" y="271"/>
                      <a:pt x="135" y="210"/>
                      <a:pt x="135" y="136"/>
                    </a:cubicBezTo>
                    <a:cubicBezTo>
                      <a:pt x="135" y="61"/>
                      <a:pt x="75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5" y="17"/>
                      <a:pt x="118" y="70"/>
                      <a:pt x="118" y="1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7" name="Freeform 648"/>
              <p:cNvSpPr/>
              <p:nvPr/>
            </p:nvSpPr>
            <p:spPr bwMode="auto">
              <a:xfrm>
                <a:off x="1907516" y="6204755"/>
                <a:ext cx="112590" cy="223203"/>
              </a:xfrm>
              <a:custGeom>
                <a:avLst/>
                <a:gdLst>
                  <a:gd name="T0" fmla="*/ 0 w 136"/>
                  <a:gd name="T1" fmla="*/ 136 h 271"/>
                  <a:gd name="T2" fmla="*/ 136 w 136"/>
                  <a:gd name="T3" fmla="*/ 271 h 271"/>
                  <a:gd name="T4" fmla="*/ 136 w 136"/>
                  <a:gd name="T5" fmla="*/ 271 h 271"/>
                  <a:gd name="T6" fmla="*/ 136 w 136"/>
                  <a:gd name="T7" fmla="*/ 254 h 271"/>
                  <a:gd name="T8" fmla="*/ 136 w 136"/>
                  <a:gd name="T9" fmla="*/ 254 h 271"/>
                  <a:gd name="T10" fmla="*/ 17 w 136"/>
                  <a:gd name="T11" fmla="*/ 136 h 271"/>
                  <a:gd name="T12" fmla="*/ 136 w 136"/>
                  <a:gd name="T13" fmla="*/ 17 h 271"/>
                  <a:gd name="T14" fmla="*/ 136 w 136"/>
                  <a:gd name="T15" fmla="*/ 17 h 271"/>
                  <a:gd name="T16" fmla="*/ 136 w 136"/>
                  <a:gd name="T17" fmla="*/ 0 h 271"/>
                  <a:gd name="T18" fmla="*/ 136 w 136"/>
                  <a:gd name="T19" fmla="*/ 0 h 271"/>
                  <a:gd name="T20" fmla="*/ 0 w 136"/>
                  <a:gd name="T21" fmla="*/ 136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6" h="271">
                    <a:moveTo>
                      <a:pt x="0" y="136"/>
                    </a:moveTo>
                    <a:cubicBezTo>
                      <a:pt x="0" y="210"/>
                      <a:pt x="61" y="271"/>
                      <a:pt x="136" y="271"/>
                    </a:cubicBezTo>
                    <a:cubicBezTo>
                      <a:pt x="136" y="271"/>
                      <a:pt x="136" y="271"/>
                      <a:pt x="136" y="271"/>
                    </a:cubicBezTo>
                    <a:cubicBezTo>
                      <a:pt x="136" y="254"/>
                      <a:pt x="136" y="254"/>
                      <a:pt x="136" y="254"/>
                    </a:cubicBezTo>
                    <a:cubicBezTo>
                      <a:pt x="136" y="254"/>
                      <a:pt x="136" y="254"/>
                      <a:pt x="136" y="254"/>
                    </a:cubicBezTo>
                    <a:cubicBezTo>
                      <a:pt x="70" y="254"/>
                      <a:pt x="17" y="201"/>
                      <a:pt x="17" y="136"/>
                    </a:cubicBezTo>
                    <a:cubicBezTo>
                      <a:pt x="17" y="70"/>
                      <a:pt x="70" y="17"/>
                      <a:pt x="136" y="17"/>
                    </a:cubicBezTo>
                    <a:cubicBezTo>
                      <a:pt x="136" y="17"/>
                      <a:pt x="136" y="17"/>
                      <a:pt x="136" y="17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61" y="0"/>
                      <a:pt x="0" y="61"/>
                      <a:pt x="0" y="1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8" name="Freeform 649"/>
              <p:cNvSpPr/>
              <p:nvPr/>
            </p:nvSpPr>
            <p:spPr bwMode="auto">
              <a:xfrm>
                <a:off x="1982576" y="6343022"/>
                <a:ext cx="37530" cy="41481"/>
              </a:xfrm>
              <a:custGeom>
                <a:avLst/>
                <a:gdLst>
                  <a:gd name="T0" fmla="*/ 40 w 46"/>
                  <a:gd name="T1" fmla="*/ 9 h 52"/>
                  <a:gd name="T2" fmla="*/ 6 w 46"/>
                  <a:gd name="T3" fmla="*/ 0 h 52"/>
                  <a:gd name="T4" fmla="*/ 0 w 46"/>
                  <a:gd name="T5" fmla="*/ 23 h 52"/>
                  <a:gd name="T6" fmla="*/ 35 w 46"/>
                  <a:gd name="T7" fmla="*/ 32 h 52"/>
                  <a:gd name="T8" fmla="*/ 35 w 46"/>
                  <a:gd name="T9" fmla="*/ 52 h 52"/>
                  <a:gd name="T10" fmla="*/ 46 w 46"/>
                  <a:gd name="T11" fmla="*/ 52 h 52"/>
                  <a:gd name="T12" fmla="*/ 46 w 46"/>
                  <a:gd name="T13" fmla="*/ 8 h 52"/>
                  <a:gd name="T14" fmla="*/ 40 w 46"/>
                  <a:gd name="T15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52">
                    <a:moveTo>
                      <a:pt x="40" y="9"/>
                    </a:moveTo>
                    <a:cubicBezTo>
                      <a:pt x="27" y="9"/>
                      <a:pt x="15" y="4"/>
                      <a:pt x="6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8" y="28"/>
                      <a:pt x="21" y="32"/>
                      <a:pt x="35" y="3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4" y="8"/>
                      <a:pt x="42" y="9"/>
                      <a:pt x="4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9" name="Freeform 650"/>
              <p:cNvSpPr/>
              <p:nvPr/>
            </p:nvSpPr>
            <p:spPr bwMode="auto">
              <a:xfrm>
                <a:off x="2020106" y="6248210"/>
                <a:ext cx="31604" cy="39505"/>
              </a:xfrm>
              <a:custGeom>
                <a:avLst/>
                <a:gdLst>
                  <a:gd name="T0" fmla="*/ 4 w 39"/>
                  <a:gd name="T1" fmla="*/ 40 h 47"/>
                  <a:gd name="T2" fmla="*/ 33 w 39"/>
                  <a:gd name="T3" fmla="*/ 47 h 47"/>
                  <a:gd name="T4" fmla="*/ 39 w 39"/>
                  <a:gd name="T5" fmla="*/ 24 h 47"/>
                  <a:gd name="T6" fmla="*/ 10 w 39"/>
                  <a:gd name="T7" fmla="*/ 17 h 47"/>
                  <a:gd name="T8" fmla="*/ 10 w 39"/>
                  <a:gd name="T9" fmla="*/ 0 h 47"/>
                  <a:gd name="T10" fmla="*/ 0 w 39"/>
                  <a:gd name="T11" fmla="*/ 0 h 47"/>
                  <a:gd name="T12" fmla="*/ 0 w 39"/>
                  <a:gd name="T13" fmla="*/ 40 h 47"/>
                  <a:gd name="T14" fmla="*/ 4 w 39"/>
                  <a:gd name="T15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7">
                    <a:moveTo>
                      <a:pt x="4" y="40"/>
                    </a:moveTo>
                    <a:cubicBezTo>
                      <a:pt x="19" y="40"/>
                      <a:pt x="28" y="45"/>
                      <a:pt x="33" y="47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3" y="21"/>
                      <a:pt x="23" y="18"/>
                      <a:pt x="10" y="1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3" y="40"/>
                      <a:pt x="4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0" name="Freeform 651"/>
              <p:cNvSpPr/>
              <p:nvPr/>
            </p:nvSpPr>
            <p:spPr bwMode="auto">
              <a:xfrm>
                <a:off x="2020106" y="6301542"/>
                <a:ext cx="37530" cy="82960"/>
              </a:xfrm>
              <a:custGeom>
                <a:avLst/>
                <a:gdLst>
                  <a:gd name="T0" fmla="*/ 14 w 45"/>
                  <a:gd name="T1" fmla="*/ 46 h 102"/>
                  <a:gd name="T2" fmla="*/ 0 w 45"/>
                  <a:gd name="T3" fmla="*/ 58 h 102"/>
                  <a:gd name="T4" fmla="*/ 0 w 45"/>
                  <a:gd name="T5" fmla="*/ 102 h 102"/>
                  <a:gd name="T6" fmla="*/ 9 w 45"/>
                  <a:gd name="T7" fmla="*/ 102 h 102"/>
                  <a:gd name="T8" fmla="*/ 9 w 45"/>
                  <a:gd name="T9" fmla="*/ 81 h 102"/>
                  <a:gd name="T10" fmla="*/ 45 w 45"/>
                  <a:gd name="T11" fmla="*/ 43 h 102"/>
                  <a:gd name="T12" fmla="*/ 11 w 45"/>
                  <a:gd name="T13" fmla="*/ 5 h 102"/>
                  <a:gd name="T14" fmla="*/ 0 w 45"/>
                  <a:gd name="T15" fmla="*/ 0 h 102"/>
                  <a:gd name="T16" fmla="*/ 0 w 45"/>
                  <a:gd name="T17" fmla="*/ 31 h 102"/>
                  <a:gd name="T18" fmla="*/ 14 w 45"/>
                  <a:gd name="T19" fmla="*/ 4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102">
                    <a:moveTo>
                      <a:pt x="14" y="46"/>
                    </a:moveTo>
                    <a:cubicBezTo>
                      <a:pt x="14" y="53"/>
                      <a:pt x="8" y="57"/>
                      <a:pt x="0" y="5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32" y="77"/>
                      <a:pt x="45" y="61"/>
                      <a:pt x="45" y="43"/>
                    </a:cubicBezTo>
                    <a:cubicBezTo>
                      <a:pt x="45" y="25"/>
                      <a:pt x="35" y="14"/>
                      <a:pt x="11" y="5"/>
                    </a:cubicBezTo>
                    <a:cubicBezTo>
                      <a:pt x="7" y="3"/>
                      <a:pt x="3" y="2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9" y="35"/>
                      <a:pt x="14" y="40"/>
                      <a:pt x="14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1" name="Freeform 652"/>
              <p:cNvSpPr/>
              <p:nvPr/>
            </p:nvSpPr>
            <p:spPr bwMode="auto">
              <a:xfrm>
                <a:off x="1982576" y="6248210"/>
                <a:ext cx="37530" cy="79010"/>
              </a:xfrm>
              <a:custGeom>
                <a:avLst/>
                <a:gdLst>
                  <a:gd name="T0" fmla="*/ 35 w 45"/>
                  <a:gd name="T1" fmla="*/ 19 h 95"/>
                  <a:gd name="T2" fmla="*/ 0 w 45"/>
                  <a:gd name="T3" fmla="*/ 55 h 95"/>
                  <a:gd name="T4" fmla="*/ 37 w 45"/>
                  <a:gd name="T5" fmla="*/ 92 h 95"/>
                  <a:gd name="T6" fmla="*/ 45 w 45"/>
                  <a:gd name="T7" fmla="*/ 95 h 95"/>
                  <a:gd name="T8" fmla="*/ 45 w 45"/>
                  <a:gd name="T9" fmla="*/ 64 h 95"/>
                  <a:gd name="T10" fmla="*/ 32 w 45"/>
                  <a:gd name="T11" fmla="*/ 52 h 95"/>
                  <a:gd name="T12" fmla="*/ 45 w 45"/>
                  <a:gd name="T13" fmla="*/ 40 h 95"/>
                  <a:gd name="T14" fmla="*/ 45 w 45"/>
                  <a:gd name="T15" fmla="*/ 0 h 95"/>
                  <a:gd name="T16" fmla="*/ 35 w 45"/>
                  <a:gd name="T17" fmla="*/ 0 h 95"/>
                  <a:gd name="T18" fmla="*/ 35 w 45"/>
                  <a:gd name="T19" fmla="*/ 1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95">
                    <a:moveTo>
                      <a:pt x="35" y="19"/>
                    </a:moveTo>
                    <a:cubicBezTo>
                      <a:pt x="13" y="23"/>
                      <a:pt x="0" y="37"/>
                      <a:pt x="0" y="55"/>
                    </a:cubicBezTo>
                    <a:cubicBezTo>
                      <a:pt x="0" y="75"/>
                      <a:pt x="15" y="85"/>
                      <a:pt x="37" y="92"/>
                    </a:cubicBezTo>
                    <a:cubicBezTo>
                      <a:pt x="40" y="93"/>
                      <a:pt x="42" y="94"/>
                      <a:pt x="45" y="95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36" y="60"/>
                      <a:pt x="32" y="57"/>
                      <a:pt x="32" y="52"/>
                    </a:cubicBezTo>
                    <a:cubicBezTo>
                      <a:pt x="32" y="47"/>
                      <a:pt x="35" y="42"/>
                      <a:pt x="45" y="4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2" name="Freeform 653"/>
              <p:cNvSpPr/>
              <p:nvPr/>
            </p:nvSpPr>
            <p:spPr bwMode="auto">
              <a:xfrm>
                <a:off x="2166274" y="6303517"/>
                <a:ext cx="185673" cy="98762"/>
              </a:xfrm>
              <a:custGeom>
                <a:avLst/>
                <a:gdLst>
                  <a:gd name="T0" fmla="*/ 64 w 225"/>
                  <a:gd name="T1" fmla="*/ 55 h 118"/>
                  <a:gd name="T2" fmla="*/ 25 w 225"/>
                  <a:gd name="T3" fmla="*/ 53 h 118"/>
                  <a:gd name="T4" fmla="*/ 0 w 225"/>
                  <a:gd name="T5" fmla="*/ 111 h 118"/>
                  <a:gd name="T6" fmla="*/ 64 w 225"/>
                  <a:gd name="T7" fmla="*/ 118 h 118"/>
                  <a:gd name="T8" fmla="*/ 225 w 225"/>
                  <a:gd name="T9" fmla="*/ 38 h 118"/>
                  <a:gd name="T10" fmla="*/ 225 w 225"/>
                  <a:gd name="T11" fmla="*/ 0 h 118"/>
                  <a:gd name="T12" fmla="*/ 64 w 225"/>
                  <a:gd name="T13" fmla="*/ 5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5" h="118">
                    <a:moveTo>
                      <a:pt x="64" y="55"/>
                    </a:moveTo>
                    <a:cubicBezTo>
                      <a:pt x="51" y="55"/>
                      <a:pt x="38" y="55"/>
                      <a:pt x="25" y="53"/>
                    </a:cubicBezTo>
                    <a:cubicBezTo>
                      <a:pt x="20" y="74"/>
                      <a:pt x="11" y="93"/>
                      <a:pt x="0" y="111"/>
                    </a:cubicBezTo>
                    <a:cubicBezTo>
                      <a:pt x="19" y="115"/>
                      <a:pt x="41" y="118"/>
                      <a:pt x="64" y="118"/>
                    </a:cubicBezTo>
                    <a:cubicBezTo>
                      <a:pt x="151" y="118"/>
                      <a:pt x="225" y="81"/>
                      <a:pt x="225" y="38"/>
                    </a:cubicBezTo>
                    <a:cubicBezTo>
                      <a:pt x="225" y="0"/>
                      <a:pt x="225" y="0"/>
                      <a:pt x="225" y="0"/>
                    </a:cubicBezTo>
                    <a:cubicBezTo>
                      <a:pt x="197" y="33"/>
                      <a:pt x="137" y="55"/>
                      <a:pt x="64" y="55"/>
                    </a:cubicBezTo>
                    <a:close/>
                  </a:path>
                </a:pathLst>
              </a:custGeom>
              <a:solidFill>
                <a:srgbClr val="E5A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3" name="Freeform 654"/>
              <p:cNvSpPr/>
              <p:nvPr/>
            </p:nvSpPr>
            <p:spPr bwMode="auto">
              <a:xfrm>
                <a:off x="2188001" y="6238334"/>
                <a:ext cx="163946" cy="98762"/>
              </a:xfrm>
              <a:custGeom>
                <a:avLst/>
                <a:gdLst>
                  <a:gd name="T0" fmla="*/ 38 w 199"/>
                  <a:gd name="T1" fmla="*/ 56 h 120"/>
                  <a:gd name="T2" fmla="*/ 0 w 199"/>
                  <a:gd name="T3" fmla="*/ 53 h 120"/>
                  <a:gd name="T4" fmla="*/ 4 w 199"/>
                  <a:gd name="T5" fmla="*/ 91 h 120"/>
                  <a:gd name="T6" fmla="*/ 2 w 199"/>
                  <a:gd name="T7" fmla="*/ 117 h 120"/>
                  <a:gd name="T8" fmla="*/ 38 w 199"/>
                  <a:gd name="T9" fmla="*/ 120 h 120"/>
                  <a:gd name="T10" fmla="*/ 199 w 199"/>
                  <a:gd name="T11" fmla="*/ 40 h 120"/>
                  <a:gd name="T12" fmla="*/ 199 w 199"/>
                  <a:gd name="T13" fmla="*/ 0 h 120"/>
                  <a:gd name="T14" fmla="*/ 38 w 199"/>
                  <a:gd name="T15" fmla="*/ 5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120">
                    <a:moveTo>
                      <a:pt x="38" y="56"/>
                    </a:moveTo>
                    <a:cubicBezTo>
                      <a:pt x="25" y="56"/>
                      <a:pt x="13" y="55"/>
                      <a:pt x="0" y="53"/>
                    </a:cubicBezTo>
                    <a:cubicBezTo>
                      <a:pt x="3" y="66"/>
                      <a:pt x="4" y="78"/>
                      <a:pt x="4" y="91"/>
                    </a:cubicBezTo>
                    <a:cubicBezTo>
                      <a:pt x="4" y="100"/>
                      <a:pt x="4" y="109"/>
                      <a:pt x="2" y="117"/>
                    </a:cubicBezTo>
                    <a:cubicBezTo>
                      <a:pt x="14" y="119"/>
                      <a:pt x="26" y="120"/>
                      <a:pt x="38" y="120"/>
                    </a:cubicBezTo>
                    <a:cubicBezTo>
                      <a:pt x="125" y="120"/>
                      <a:pt x="199" y="83"/>
                      <a:pt x="199" y="4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71" y="33"/>
                      <a:pt x="111" y="56"/>
                      <a:pt x="38" y="56"/>
                    </a:cubicBezTo>
                    <a:close/>
                  </a:path>
                </a:pathLst>
              </a:custGeom>
              <a:solidFill>
                <a:srgbClr val="E5A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4" name="Freeform 655"/>
              <p:cNvSpPr/>
              <p:nvPr/>
            </p:nvSpPr>
            <p:spPr bwMode="auto">
              <a:xfrm>
                <a:off x="2150472" y="6175127"/>
                <a:ext cx="201475" cy="96788"/>
              </a:xfrm>
              <a:custGeom>
                <a:avLst/>
                <a:gdLst>
                  <a:gd name="T0" fmla="*/ 82 w 243"/>
                  <a:gd name="T1" fmla="*/ 56 h 115"/>
                  <a:gd name="T2" fmla="*/ 0 w 243"/>
                  <a:gd name="T3" fmla="*/ 45 h 115"/>
                  <a:gd name="T4" fmla="*/ 40 w 243"/>
                  <a:gd name="T5" fmla="*/ 112 h 115"/>
                  <a:gd name="T6" fmla="*/ 82 w 243"/>
                  <a:gd name="T7" fmla="*/ 115 h 115"/>
                  <a:gd name="T8" fmla="*/ 243 w 243"/>
                  <a:gd name="T9" fmla="*/ 35 h 115"/>
                  <a:gd name="T10" fmla="*/ 243 w 243"/>
                  <a:gd name="T11" fmla="*/ 0 h 115"/>
                  <a:gd name="T12" fmla="*/ 82 w 243"/>
                  <a:gd name="T13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3" h="115">
                    <a:moveTo>
                      <a:pt x="82" y="56"/>
                    </a:moveTo>
                    <a:cubicBezTo>
                      <a:pt x="53" y="56"/>
                      <a:pt x="25" y="52"/>
                      <a:pt x="0" y="45"/>
                    </a:cubicBezTo>
                    <a:cubicBezTo>
                      <a:pt x="18" y="64"/>
                      <a:pt x="32" y="87"/>
                      <a:pt x="40" y="112"/>
                    </a:cubicBezTo>
                    <a:cubicBezTo>
                      <a:pt x="54" y="114"/>
                      <a:pt x="68" y="115"/>
                      <a:pt x="82" y="115"/>
                    </a:cubicBezTo>
                    <a:cubicBezTo>
                      <a:pt x="169" y="115"/>
                      <a:pt x="243" y="78"/>
                      <a:pt x="243" y="35"/>
                    </a:cubicBezTo>
                    <a:cubicBezTo>
                      <a:pt x="243" y="0"/>
                      <a:pt x="243" y="0"/>
                      <a:pt x="243" y="0"/>
                    </a:cubicBezTo>
                    <a:cubicBezTo>
                      <a:pt x="215" y="33"/>
                      <a:pt x="155" y="56"/>
                      <a:pt x="82" y="56"/>
                    </a:cubicBezTo>
                    <a:close/>
                  </a:path>
                </a:pathLst>
              </a:custGeom>
              <a:solidFill>
                <a:srgbClr val="E5A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61" name="Freeform 204"/>
            <p:cNvSpPr>
              <a:spLocks noEditPoints="1"/>
            </p:cNvSpPr>
            <p:nvPr/>
          </p:nvSpPr>
          <p:spPr bwMode="auto">
            <a:xfrm>
              <a:off x="7228524" y="3320988"/>
              <a:ext cx="324000" cy="468313"/>
            </a:xfrm>
            <a:custGeom>
              <a:avLst/>
              <a:gdLst>
                <a:gd name="T0" fmla="*/ 22 w 105"/>
                <a:gd name="T1" fmla="*/ 105 h 148"/>
                <a:gd name="T2" fmla="*/ 35 w 105"/>
                <a:gd name="T3" fmla="*/ 92 h 148"/>
                <a:gd name="T4" fmla="*/ 20 w 105"/>
                <a:gd name="T5" fmla="*/ 74 h 148"/>
                <a:gd name="T6" fmla="*/ 37 w 105"/>
                <a:gd name="T7" fmla="*/ 82 h 148"/>
                <a:gd name="T8" fmla="*/ 22 w 105"/>
                <a:gd name="T9" fmla="*/ 52 h 148"/>
                <a:gd name="T10" fmla="*/ 35 w 105"/>
                <a:gd name="T11" fmla="*/ 64 h 148"/>
                <a:gd name="T12" fmla="*/ 45 w 105"/>
                <a:gd name="T13" fmla="*/ 94 h 148"/>
                <a:gd name="T14" fmla="*/ 45 w 105"/>
                <a:gd name="T15" fmla="*/ 94 h 148"/>
                <a:gd name="T16" fmla="*/ 45 w 105"/>
                <a:gd name="T17" fmla="*/ 82 h 148"/>
                <a:gd name="T18" fmla="*/ 56 w 105"/>
                <a:gd name="T19" fmla="*/ 76 h 148"/>
                <a:gd name="T20" fmla="*/ 60 w 105"/>
                <a:gd name="T21" fmla="*/ 52 h 148"/>
                <a:gd name="T22" fmla="*/ 47 w 105"/>
                <a:gd name="T23" fmla="*/ 64 h 148"/>
                <a:gd name="T24" fmla="*/ 60 w 105"/>
                <a:gd name="T25" fmla="*/ 52 h 148"/>
                <a:gd name="T26" fmla="*/ 69 w 105"/>
                <a:gd name="T27" fmla="*/ 102 h 148"/>
                <a:gd name="T28" fmla="*/ 73 w 105"/>
                <a:gd name="T29" fmla="*/ 104 h 148"/>
                <a:gd name="T30" fmla="*/ 86 w 105"/>
                <a:gd name="T31" fmla="*/ 102 h 148"/>
                <a:gd name="T32" fmla="*/ 72 w 105"/>
                <a:gd name="T33" fmla="*/ 72 h 148"/>
                <a:gd name="T34" fmla="*/ 84 w 105"/>
                <a:gd name="T35" fmla="*/ 84 h 148"/>
                <a:gd name="T36" fmla="*/ 84 w 105"/>
                <a:gd name="T37" fmla="*/ 52 h 148"/>
                <a:gd name="T38" fmla="*/ 72 w 105"/>
                <a:gd name="T39" fmla="*/ 64 h 148"/>
                <a:gd name="T40" fmla="*/ 84 w 105"/>
                <a:gd name="T41" fmla="*/ 52 h 148"/>
                <a:gd name="T42" fmla="*/ 24 w 105"/>
                <a:gd name="T43" fmla="*/ 41 h 148"/>
                <a:gd name="T44" fmla="*/ 82 w 105"/>
                <a:gd name="T45" fmla="*/ 16 h 148"/>
                <a:gd name="T46" fmla="*/ 24 w 105"/>
                <a:gd name="T47" fmla="*/ 19 h 148"/>
                <a:gd name="T48" fmla="*/ 83 w 105"/>
                <a:gd name="T49" fmla="*/ 38 h 148"/>
                <a:gd name="T50" fmla="*/ 33 w 105"/>
                <a:gd name="T51" fmla="*/ 28 h 148"/>
                <a:gd name="T52" fmla="*/ 27 w 105"/>
                <a:gd name="T53" fmla="*/ 25 h 148"/>
                <a:gd name="T54" fmla="*/ 30 w 105"/>
                <a:gd name="T55" fmla="*/ 34 h 148"/>
                <a:gd name="T56" fmla="*/ 33 w 105"/>
                <a:gd name="T57" fmla="*/ 29 h 148"/>
                <a:gd name="T58" fmla="*/ 50 w 105"/>
                <a:gd name="T59" fmla="*/ 28 h 148"/>
                <a:gd name="T60" fmla="*/ 44 w 105"/>
                <a:gd name="T61" fmla="*/ 25 h 148"/>
                <a:gd name="T62" fmla="*/ 47 w 105"/>
                <a:gd name="T63" fmla="*/ 34 h 148"/>
                <a:gd name="T64" fmla="*/ 50 w 105"/>
                <a:gd name="T65" fmla="*/ 29 h 148"/>
                <a:gd name="T66" fmla="*/ 66 w 105"/>
                <a:gd name="T67" fmla="*/ 28 h 148"/>
                <a:gd name="T68" fmla="*/ 61 w 105"/>
                <a:gd name="T69" fmla="*/ 25 h 148"/>
                <a:gd name="T70" fmla="*/ 63 w 105"/>
                <a:gd name="T71" fmla="*/ 34 h 148"/>
                <a:gd name="T72" fmla="*/ 67 w 105"/>
                <a:gd name="T73" fmla="*/ 29 h 148"/>
                <a:gd name="T74" fmla="*/ 105 w 105"/>
                <a:gd name="T75" fmla="*/ 120 h 148"/>
                <a:gd name="T76" fmla="*/ 81 w 105"/>
                <a:gd name="T77" fmla="*/ 148 h 148"/>
                <a:gd name="T78" fmla="*/ 12 w 105"/>
                <a:gd name="T79" fmla="*/ 132 h 148"/>
                <a:gd name="T80" fmla="*/ 93 w 105"/>
                <a:gd name="T81" fmla="*/ 0 h 148"/>
                <a:gd name="T82" fmla="*/ 12 w 105"/>
                <a:gd name="T83" fmla="*/ 5 h 148"/>
                <a:gd name="T84" fmla="*/ 35 w 105"/>
                <a:gd name="T85" fmla="*/ 126 h 148"/>
                <a:gd name="T86" fmla="*/ 36 w 105"/>
                <a:gd name="T87" fmla="*/ 114 h 148"/>
                <a:gd name="T88" fmla="*/ 54 w 105"/>
                <a:gd name="T89" fmla="*/ 80 h 148"/>
                <a:gd name="T90" fmla="*/ 62 w 105"/>
                <a:gd name="T91" fmla="*/ 107 h 148"/>
                <a:gd name="T92" fmla="*/ 69 w 105"/>
                <a:gd name="T93" fmla="*/ 111 h 148"/>
                <a:gd name="T94" fmla="*/ 73 w 105"/>
                <a:gd name="T95" fmla="*/ 108 h 148"/>
                <a:gd name="T96" fmla="*/ 79 w 105"/>
                <a:gd name="T97" fmla="*/ 113 h 148"/>
                <a:gd name="T98" fmla="*/ 86 w 105"/>
                <a:gd name="T99" fmla="*/ 110 h 148"/>
                <a:gd name="T100" fmla="*/ 87 w 105"/>
                <a:gd name="T101" fmla="*/ 113 h 148"/>
                <a:gd name="T102" fmla="*/ 93 w 105"/>
                <a:gd name="T103" fmla="*/ 115 h 148"/>
                <a:gd name="T104" fmla="*/ 100 w 105"/>
                <a:gd name="T105" fmla="*/ 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" h="148">
                  <a:moveTo>
                    <a:pt x="37" y="94"/>
                  </a:moveTo>
                  <a:cubicBezTo>
                    <a:pt x="37" y="102"/>
                    <a:pt x="37" y="102"/>
                    <a:pt x="37" y="102"/>
                  </a:cubicBezTo>
                  <a:cubicBezTo>
                    <a:pt x="37" y="104"/>
                    <a:pt x="36" y="105"/>
                    <a:pt x="35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1" y="105"/>
                    <a:pt x="20" y="104"/>
                    <a:pt x="20" y="102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0" y="93"/>
                    <a:pt x="21" y="92"/>
                    <a:pt x="22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6" y="92"/>
                    <a:pt x="37" y="93"/>
                    <a:pt x="37" y="94"/>
                  </a:cubicBezTo>
                  <a:close/>
                  <a:moveTo>
                    <a:pt x="35" y="72"/>
                  </a:moveTo>
                  <a:cubicBezTo>
                    <a:pt x="22" y="72"/>
                    <a:pt x="22" y="72"/>
                    <a:pt x="22" y="72"/>
                  </a:cubicBezTo>
                  <a:cubicBezTo>
                    <a:pt x="21" y="72"/>
                    <a:pt x="20" y="73"/>
                    <a:pt x="20" y="7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1" y="84"/>
                    <a:pt x="22" y="84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6" y="84"/>
                    <a:pt x="37" y="83"/>
                    <a:pt x="37" y="82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7" y="73"/>
                    <a:pt x="36" y="72"/>
                    <a:pt x="35" y="72"/>
                  </a:cubicBezTo>
                  <a:close/>
                  <a:moveTo>
                    <a:pt x="35" y="52"/>
                  </a:moveTo>
                  <a:cubicBezTo>
                    <a:pt x="22" y="52"/>
                    <a:pt x="22" y="52"/>
                    <a:pt x="22" y="52"/>
                  </a:cubicBezTo>
                  <a:cubicBezTo>
                    <a:pt x="21" y="52"/>
                    <a:pt x="20" y="53"/>
                    <a:pt x="20" y="5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3"/>
                    <a:pt x="21" y="64"/>
                    <a:pt x="22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6" y="64"/>
                    <a:pt x="37" y="63"/>
                    <a:pt x="37" y="62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3"/>
                    <a:pt x="36" y="52"/>
                    <a:pt x="35" y="52"/>
                  </a:cubicBezTo>
                  <a:close/>
                  <a:moveTo>
                    <a:pt x="45" y="94"/>
                  </a:moveTo>
                  <a:cubicBezTo>
                    <a:pt x="45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5" y="92"/>
                    <a:pt x="45" y="93"/>
                    <a:pt x="45" y="94"/>
                  </a:cubicBezTo>
                  <a:close/>
                  <a:moveTo>
                    <a:pt x="60" y="72"/>
                  </a:moveTo>
                  <a:cubicBezTo>
                    <a:pt x="47" y="72"/>
                    <a:pt x="47" y="72"/>
                    <a:pt x="47" y="72"/>
                  </a:cubicBezTo>
                  <a:cubicBezTo>
                    <a:pt x="46" y="72"/>
                    <a:pt x="45" y="73"/>
                    <a:pt x="45" y="74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3"/>
                    <a:pt x="45" y="84"/>
                    <a:pt x="46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80"/>
                    <a:pt x="50" y="76"/>
                    <a:pt x="54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8" y="76"/>
                    <a:pt x="60" y="77"/>
                    <a:pt x="62" y="79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2" y="73"/>
                    <a:pt x="61" y="72"/>
                    <a:pt x="60" y="72"/>
                  </a:cubicBezTo>
                  <a:close/>
                  <a:moveTo>
                    <a:pt x="60" y="52"/>
                  </a:moveTo>
                  <a:cubicBezTo>
                    <a:pt x="47" y="52"/>
                    <a:pt x="47" y="52"/>
                    <a:pt x="47" y="52"/>
                  </a:cubicBezTo>
                  <a:cubicBezTo>
                    <a:pt x="46" y="52"/>
                    <a:pt x="45" y="53"/>
                    <a:pt x="45" y="5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6" y="64"/>
                    <a:pt x="47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1" y="64"/>
                    <a:pt x="62" y="63"/>
                    <a:pt x="62" y="62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3"/>
                    <a:pt x="61" y="52"/>
                    <a:pt x="60" y="52"/>
                  </a:cubicBezTo>
                  <a:close/>
                  <a:moveTo>
                    <a:pt x="84" y="92"/>
                  </a:moveTo>
                  <a:cubicBezTo>
                    <a:pt x="72" y="92"/>
                    <a:pt x="72" y="92"/>
                    <a:pt x="72" y="92"/>
                  </a:cubicBezTo>
                  <a:cubicBezTo>
                    <a:pt x="70" y="92"/>
                    <a:pt x="69" y="93"/>
                    <a:pt x="69" y="94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3"/>
                    <a:pt x="70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4"/>
                    <a:pt x="72" y="104"/>
                    <a:pt x="73" y="104"/>
                  </a:cubicBezTo>
                  <a:cubicBezTo>
                    <a:pt x="75" y="104"/>
                    <a:pt x="76" y="104"/>
                    <a:pt x="78" y="105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5" y="105"/>
                    <a:pt x="86" y="104"/>
                    <a:pt x="86" y="102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86" y="93"/>
                    <a:pt x="85" y="92"/>
                    <a:pt x="84" y="92"/>
                  </a:cubicBezTo>
                  <a:close/>
                  <a:moveTo>
                    <a:pt x="84" y="72"/>
                  </a:moveTo>
                  <a:cubicBezTo>
                    <a:pt x="72" y="72"/>
                    <a:pt x="72" y="72"/>
                    <a:pt x="72" y="72"/>
                  </a:cubicBezTo>
                  <a:cubicBezTo>
                    <a:pt x="70" y="72"/>
                    <a:pt x="69" y="73"/>
                    <a:pt x="69" y="74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69" y="83"/>
                    <a:pt x="70" y="84"/>
                    <a:pt x="72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5" y="84"/>
                    <a:pt x="86" y="83"/>
                    <a:pt x="86" y="82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3"/>
                    <a:pt x="85" y="72"/>
                    <a:pt x="84" y="72"/>
                  </a:cubicBezTo>
                  <a:close/>
                  <a:moveTo>
                    <a:pt x="84" y="52"/>
                  </a:moveTo>
                  <a:cubicBezTo>
                    <a:pt x="72" y="52"/>
                    <a:pt x="72" y="52"/>
                    <a:pt x="72" y="52"/>
                  </a:cubicBezTo>
                  <a:cubicBezTo>
                    <a:pt x="70" y="52"/>
                    <a:pt x="69" y="53"/>
                    <a:pt x="69" y="54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70" y="64"/>
                    <a:pt x="72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5" y="64"/>
                    <a:pt x="86" y="63"/>
                    <a:pt x="86" y="62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6" y="53"/>
                    <a:pt x="85" y="52"/>
                    <a:pt x="84" y="52"/>
                  </a:cubicBezTo>
                  <a:close/>
                  <a:moveTo>
                    <a:pt x="88" y="22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8"/>
                    <a:pt x="85" y="41"/>
                    <a:pt x="82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19" y="38"/>
                    <a:pt x="19" y="35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19"/>
                    <a:pt x="21" y="16"/>
                    <a:pt x="24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5" y="16"/>
                    <a:pt x="88" y="19"/>
                    <a:pt x="88" y="22"/>
                  </a:cubicBezTo>
                  <a:close/>
                  <a:moveTo>
                    <a:pt x="86" y="22"/>
                  </a:moveTo>
                  <a:cubicBezTo>
                    <a:pt x="86" y="20"/>
                    <a:pt x="84" y="19"/>
                    <a:pt x="83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2" y="19"/>
                    <a:pt x="21" y="20"/>
                    <a:pt x="21" y="2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2" y="38"/>
                    <a:pt x="24" y="38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4" y="38"/>
                    <a:pt x="86" y="37"/>
                    <a:pt x="86" y="35"/>
                  </a:cubicBezTo>
                  <a:lnTo>
                    <a:pt x="86" y="22"/>
                  </a:lnTo>
                  <a:close/>
                  <a:moveTo>
                    <a:pt x="38" y="2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8" y="28"/>
                    <a:pt x="38" y="28"/>
                    <a:pt x="38" y="28"/>
                  </a:cubicBezTo>
                  <a:lnTo>
                    <a:pt x="38" y="25"/>
                  </a:lnTo>
                  <a:close/>
                  <a:moveTo>
                    <a:pt x="54" y="25"/>
                  </a:moveTo>
                  <a:cubicBezTo>
                    <a:pt x="50" y="28"/>
                    <a:pt x="50" y="28"/>
                    <a:pt x="50" y="2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5" y="28"/>
                    <a:pt x="55" y="28"/>
                    <a:pt x="55" y="28"/>
                  </a:cubicBezTo>
                  <a:lnTo>
                    <a:pt x="54" y="25"/>
                  </a:lnTo>
                  <a:close/>
                  <a:moveTo>
                    <a:pt x="71" y="25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72" y="28"/>
                    <a:pt x="72" y="28"/>
                    <a:pt x="72" y="28"/>
                  </a:cubicBezTo>
                  <a:lnTo>
                    <a:pt x="71" y="25"/>
                  </a:lnTo>
                  <a:close/>
                  <a:moveTo>
                    <a:pt x="105" y="12"/>
                  </a:moveTo>
                  <a:cubicBezTo>
                    <a:pt x="105" y="120"/>
                    <a:pt x="105" y="120"/>
                    <a:pt x="105" y="120"/>
                  </a:cubicBezTo>
                  <a:cubicBezTo>
                    <a:pt x="105" y="126"/>
                    <a:pt x="100" y="132"/>
                    <a:pt x="93" y="132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43"/>
                    <a:pt x="88" y="148"/>
                    <a:pt x="81" y="148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58" y="148"/>
                    <a:pt x="55" y="147"/>
                    <a:pt x="53" y="144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6" y="132"/>
                    <a:pt x="0" y="126"/>
                    <a:pt x="0" y="1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lose/>
                  <a:moveTo>
                    <a:pt x="100" y="12"/>
                  </a:moveTo>
                  <a:cubicBezTo>
                    <a:pt x="100" y="8"/>
                    <a:pt x="97" y="5"/>
                    <a:pt x="9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5" y="8"/>
                    <a:pt x="5" y="12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3"/>
                    <a:pt x="8" y="126"/>
                    <a:pt x="12" y="126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1"/>
                    <a:pt x="30" y="119"/>
                    <a:pt x="31" y="117"/>
                  </a:cubicBezTo>
                  <a:cubicBezTo>
                    <a:pt x="33" y="115"/>
                    <a:pt x="33" y="115"/>
                    <a:pt x="33" y="115"/>
                  </a:cubicBezTo>
                  <a:cubicBezTo>
                    <a:pt x="34" y="114"/>
                    <a:pt x="35" y="114"/>
                    <a:pt x="36" y="114"/>
                  </a:cubicBezTo>
                  <a:cubicBezTo>
                    <a:pt x="37" y="114"/>
                    <a:pt x="38" y="114"/>
                    <a:pt x="39" y="115"/>
                  </a:cubicBezTo>
                  <a:cubicBezTo>
                    <a:pt x="50" y="126"/>
                    <a:pt x="50" y="126"/>
                    <a:pt x="50" y="126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0" y="82"/>
                    <a:pt x="52" y="80"/>
                    <a:pt x="54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8" y="80"/>
                    <a:pt x="60" y="82"/>
                    <a:pt x="60" y="84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3" y="107"/>
                    <a:pt x="64" y="107"/>
                    <a:pt x="64" y="107"/>
                  </a:cubicBezTo>
                  <a:cubicBezTo>
                    <a:pt x="67" y="107"/>
                    <a:pt x="69" y="108"/>
                    <a:pt x="69" y="108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11"/>
                    <a:pt x="69" y="111"/>
                    <a:pt x="69" y="111"/>
                  </a:cubicBezTo>
                  <a:cubicBezTo>
                    <a:pt x="69" y="112"/>
                    <a:pt x="70" y="112"/>
                    <a:pt x="70" y="112"/>
                  </a:cubicBezTo>
                  <a:cubicBezTo>
                    <a:pt x="71" y="112"/>
                    <a:pt x="71" y="112"/>
                    <a:pt x="71" y="111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1" y="108"/>
                    <a:pt x="72" y="108"/>
                    <a:pt x="73" y="108"/>
                  </a:cubicBezTo>
                  <a:cubicBezTo>
                    <a:pt x="75" y="108"/>
                    <a:pt x="77" y="108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12"/>
                    <a:pt x="78" y="112"/>
                    <a:pt x="78" y="112"/>
                  </a:cubicBezTo>
                  <a:cubicBezTo>
                    <a:pt x="78" y="113"/>
                    <a:pt x="79" y="113"/>
                    <a:pt x="79" y="113"/>
                  </a:cubicBezTo>
                  <a:cubicBezTo>
                    <a:pt x="79" y="113"/>
                    <a:pt x="80" y="113"/>
                    <a:pt x="80" y="11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0" y="109"/>
                    <a:pt x="81" y="109"/>
                    <a:pt x="82" y="109"/>
                  </a:cubicBezTo>
                  <a:cubicBezTo>
                    <a:pt x="84" y="109"/>
                    <a:pt x="86" y="110"/>
                    <a:pt x="86" y="110"/>
                  </a:cubicBezTo>
                  <a:cubicBezTo>
                    <a:pt x="87" y="110"/>
                    <a:pt x="87" y="110"/>
                    <a:pt x="87" y="110"/>
                  </a:cubicBezTo>
                  <a:cubicBezTo>
                    <a:pt x="87" y="110"/>
                    <a:pt x="87" y="110"/>
                    <a:pt x="87" y="110"/>
                  </a:cubicBezTo>
                  <a:cubicBezTo>
                    <a:pt x="87" y="110"/>
                    <a:pt x="87" y="110"/>
                    <a:pt x="87" y="110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87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92" y="111"/>
                    <a:pt x="93" y="113"/>
                    <a:pt x="93" y="115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7" y="126"/>
                    <a:pt x="100" y="123"/>
                    <a:pt x="100" y="120"/>
                  </a:cubicBezTo>
                  <a:lnTo>
                    <a:pt x="100" y="1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12" name="组合 1511"/>
          <p:cNvGrpSpPr/>
          <p:nvPr/>
        </p:nvGrpSpPr>
        <p:grpSpPr>
          <a:xfrm>
            <a:off x="8328407" y="3910486"/>
            <a:ext cx="468000" cy="475119"/>
            <a:chOff x="8399462" y="3293168"/>
            <a:chExt cx="468000" cy="475119"/>
          </a:xfrm>
        </p:grpSpPr>
        <p:sp>
          <p:nvSpPr>
            <p:cNvPr id="1057" name="Freeform 154"/>
            <p:cNvSpPr>
              <a:spLocks noChangeAspect="1" noEditPoints="1"/>
            </p:cNvSpPr>
            <p:nvPr/>
          </p:nvSpPr>
          <p:spPr bwMode="auto">
            <a:xfrm>
              <a:off x="8399462" y="3293168"/>
              <a:ext cx="468000" cy="475119"/>
            </a:xfrm>
            <a:custGeom>
              <a:avLst/>
              <a:gdLst>
                <a:gd name="T0" fmla="*/ 132 w 132"/>
                <a:gd name="T1" fmla="*/ 100 h 134"/>
                <a:gd name="T2" fmla="*/ 94 w 132"/>
                <a:gd name="T3" fmla="*/ 100 h 134"/>
                <a:gd name="T4" fmla="*/ 99 w 132"/>
                <a:gd name="T5" fmla="*/ 107 h 134"/>
                <a:gd name="T6" fmla="*/ 128 w 132"/>
                <a:gd name="T7" fmla="*/ 116 h 134"/>
                <a:gd name="T8" fmla="*/ 128 w 132"/>
                <a:gd name="T9" fmla="*/ 118 h 134"/>
                <a:gd name="T10" fmla="*/ 99 w 132"/>
                <a:gd name="T11" fmla="*/ 127 h 134"/>
                <a:gd name="T12" fmla="*/ 128 w 132"/>
                <a:gd name="T13" fmla="*/ 118 h 134"/>
                <a:gd name="T14" fmla="*/ 52 w 132"/>
                <a:gd name="T15" fmla="*/ 106 h 134"/>
                <a:gd name="T16" fmla="*/ 43 w 132"/>
                <a:gd name="T17" fmla="*/ 94 h 134"/>
                <a:gd name="T18" fmla="*/ 50 w 132"/>
                <a:gd name="T19" fmla="*/ 90 h 134"/>
                <a:gd name="T20" fmla="*/ 55 w 132"/>
                <a:gd name="T21" fmla="*/ 99 h 134"/>
                <a:gd name="T22" fmla="*/ 51 w 132"/>
                <a:gd name="T23" fmla="*/ 82 h 134"/>
                <a:gd name="T24" fmla="*/ 48 w 132"/>
                <a:gd name="T25" fmla="*/ 61 h 134"/>
                <a:gd name="T26" fmla="*/ 61 w 132"/>
                <a:gd name="T27" fmla="*/ 50 h 134"/>
                <a:gd name="T28" fmla="*/ 69 w 132"/>
                <a:gd name="T29" fmla="*/ 58 h 134"/>
                <a:gd name="T30" fmla="*/ 77 w 132"/>
                <a:gd name="T31" fmla="*/ 69 h 134"/>
                <a:gd name="T32" fmla="*/ 68 w 132"/>
                <a:gd name="T33" fmla="*/ 69 h 134"/>
                <a:gd name="T34" fmla="*/ 70 w 132"/>
                <a:gd name="T35" fmla="*/ 80 h 134"/>
                <a:gd name="T36" fmla="*/ 78 w 132"/>
                <a:gd name="T37" fmla="*/ 93 h 134"/>
                <a:gd name="T38" fmla="*/ 63 w 132"/>
                <a:gd name="T39" fmla="*/ 108 h 134"/>
                <a:gd name="T40" fmla="*/ 61 w 132"/>
                <a:gd name="T41" fmla="*/ 116 h 134"/>
                <a:gd name="T42" fmla="*/ 63 w 132"/>
                <a:gd name="T43" fmla="*/ 101 h 134"/>
                <a:gd name="T44" fmla="*/ 68 w 132"/>
                <a:gd name="T45" fmla="*/ 89 h 134"/>
                <a:gd name="T46" fmla="*/ 59 w 132"/>
                <a:gd name="T47" fmla="*/ 76 h 134"/>
                <a:gd name="T48" fmla="*/ 53 w 132"/>
                <a:gd name="T49" fmla="*/ 70 h 134"/>
                <a:gd name="T50" fmla="*/ 92 w 132"/>
                <a:gd name="T51" fmla="*/ 123 h 134"/>
                <a:gd name="T52" fmla="*/ 63 w 132"/>
                <a:gd name="T53" fmla="*/ 134 h 134"/>
                <a:gd name="T54" fmla="*/ 33 w 132"/>
                <a:gd name="T55" fmla="*/ 130 h 134"/>
                <a:gd name="T56" fmla="*/ 0 w 132"/>
                <a:gd name="T57" fmla="*/ 85 h 134"/>
                <a:gd name="T58" fmla="*/ 37 w 132"/>
                <a:gd name="T59" fmla="*/ 31 h 134"/>
                <a:gd name="T60" fmla="*/ 38 w 132"/>
                <a:gd name="T61" fmla="*/ 22 h 134"/>
                <a:gd name="T62" fmla="*/ 24 w 132"/>
                <a:gd name="T63" fmla="*/ 7 h 134"/>
                <a:gd name="T64" fmla="*/ 50 w 132"/>
                <a:gd name="T65" fmla="*/ 0 h 134"/>
                <a:gd name="T66" fmla="*/ 79 w 132"/>
                <a:gd name="T67" fmla="*/ 3 h 134"/>
                <a:gd name="T68" fmla="*/ 98 w 132"/>
                <a:gd name="T69" fmla="*/ 10 h 134"/>
                <a:gd name="T70" fmla="*/ 85 w 132"/>
                <a:gd name="T71" fmla="*/ 24 h 134"/>
                <a:gd name="T72" fmla="*/ 84 w 132"/>
                <a:gd name="T73" fmla="*/ 32 h 134"/>
                <a:gd name="T74" fmla="*/ 121 w 132"/>
                <a:gd name="T75" fmla="*/ 87 h 134"/>
                <a:gd name="T76" fmla="*/ 114 w 132"/>
                <a:gd name="T77" fmla="*/ 87 h 134"/>
                <a:gd name="T78" fmla="*/ 114 w 132"/>
                <a:gd name="T79" fmla="*/ 86 h 134"/>
                <a:gd name="T80" fmla="*/ 79 w 132"/>
                <a:gd name="T81" fmla="*/ 37 h 134"/>
                <a:gd name="T82" fmla="*/ 43 w 132"/>
                <a:gd name="T83" fmla="*/ 37 h 134"/>
                <a:gd name="T84" fmla="*/ 7 w 132"/>
                <a:gd name="T85" fmla="*/ 86 h 134"/>
                <a:gd name="T86" fmla="*/ 7 w 132"/>
                <a:gd name="T87" fmla="*/ 87 h 134"/>
                <a:gd name="T88" fmla="*/ 57 w 132"/>
                <a:gd name="T89" fmla="*/ 127 h 134"/>
                <a:gd name="T90" fmla="*/ 63 w 132"/>
                <a:gd name="T91" fmla="*/ 127 h 134"/>
                <a:gd name="T92" fmla="*/ 86 w 132"/>
                <a:gd name="T93" fmla="*/ 124 h 134"/>
                <a:gd name="T94" fmla="*/ 44 w 132"/>
                <a:gd name="T95" fmla="*/ 21 h 134"/>
                <a:gd name="T96" fmla="*/ 85 w 132"/>
                <a:gd name="T97" fmla="*/ 8 h 134"/>
                <a:gd name="T98" fmla="*/ 77 w 132"/>
                <a:gd name="T99" fmla="*/ 8 h 134"/>
                <a:gd name="T100" fmla="*/ 71 w 132"/>
                <a:gd name="T101" fmla="*/ 6 h 134"/>
                <a:gd name="T102" fmla="*/ 50 w 132"/>
                <a:gd name="T103" fmla="*/ 6 h 134"/>
                <a:gd name="T104" fmla="*/ 41 w 132"/>
                <a:gd name="T105" fmla="*/ 9 h 134"/>
                <a:gd name="T106" fmla="*/ 44 w 132"/>
                <a:gd name="T107" fmla="*/ 2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2" h="134">
                  <a:moveTo>
                    <a:pt x="99" y="95"/>
                  </a:moveTo>
                  <a:cubicBezTo>
                    <a:pt x="128" y="95"/>
                    <a:pt x="128" y="95"/>
                    <a:pt x="128" y="95"/>
                  </a:cubicBezTo>
                  <a:cubicBezTo>
                    <a:pt x="130" y="95"/>
                    <a:pt x="132" y="97"/>
                    <a:pt x="132" y="100"/>
                  </a:cubicBezTo>
                  <a:cubicBezTo>
                    <a:pt x="132" y="102"/>
                    <a:pt x="130" y="104"/>
                    <a:pt x="128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6" y="104"/>
                    <a:pt x="94" y="102"/>
                    <a:pt x="94" y="100"/>
                  </a:cubicBezTo>
                  <a:cubicBezTo>
                    <a:pt x="94" y="97"/>
                    <a:pt x="96" y="95"/>
                    <a:pt x="99" y="95"/>
                  </a:cubicBezTo>
                  <a:close/>
                  <a:moveTo>
                    <a:pt x="128" y="107"/>
                  </a:moveTo>
                  <a:cubicBezTo>
                    <a:pt x="99" y="107"/>
                    <a:pt x="99" y="107"/>
                    <a:pt x="99" y="107"/>
                  </a:cubicBezTo>
                  <a:cubicBezTo>
                    <a:pt x="96" y="107"/>
                    <a:pt x="94" y="109"/>
                    <a:pt x="94" y="111"/>
                  </a:cubicBezTo>
                  <a:cubicBezTo>
                    <a:pt x="94" y="114"/>
                    <a:pt x="96" y="116"/>
                    <a:pt x="99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30" y="116"/>
                    <a:pt x="132" y="114"/>
                    <a:pt x="132" y="111"/>
                  </a:cubicBezTo>
                  <a:cubicBezTo>
                    <a:pt x="132" y="109"/>
                    <a:pt x="130" y="107"/>
                    <a:pt x="128" y="107"/>
                  </a:cubicBezTo>
                  <a:close/>
                  <a:moveTo>
                    <a:pt x="128" y="118"/>
                  </a:moveTo>
                  <a:cubicBezTo>
                    <a:pt x="99" y="118"/>
                    <a:pt x="99" y="118"/>
                    <a:pt x="99" y="118"/>
                  </a:cubicBezTo>
                  <a:cubicBezTo>
                    <a:pt x="96" y="118"/>
                    <a:pt x="94" y="120"/>
                    <a:pt x="94" y="123"/>
                  </a:cubicBezTo>
                  <a:cubicBezTo>
                    <a:pt x="94" y="125"/>
                    <a:pt x="96" y="127"/>
                    <a:pt x="99" y="127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30" y="127"/>
                    <a:pt x="132" y="125"/>
                    <a:pt x="132" y="123"/>
                  </a:cubicBezTo>
                  <a:cubicBezTo>
                    <a:pt x="132" y="120"/>
                    <a:pt x="130" y="118"/>
                    <a:pt x="128" y="118"/>
                  </a:cubicBezTo>
                  <a:close/>
                  <a:moveTo>
                    <a:pt x="59" y="113"/>
                  </a:moveTo>
                  <a:cubicBezTo>
                    <a:pt x="59" y="108"/>
                    <a:pt x="59" y="108"/>
                    <a:pt x="59" y="108"/>
                  </a:cubicBezTo>
                  <a:cubicBezTo>
                    <a:pt x="56" y="108"/>
                    <a:pt x="54" y="107"/>
                    <a:pt x="52" y="106"/>
                  </a:cubicBezTo>
                  <a:cubicBezTo>
                    <a:pt x="50" y="105"/>
                    <a:pt x="48" y="104"/>
                    <a:pt x="47" y="103"/>
                  </a:cubicBezTo>
                  <a:cubicBezTo>
                    <a:pt x="45" y="101"/>
                    <a:pt x="44" y="100"/>
                    <a:pt x="44" y="98"/>
                  </a:cubicBezTo>
                  <a:cubicBezTo>
                    <a:pt x="43" y="97"/>
                    <a:pt x="43" y="95"/>
                    <a:pt x="43" y="94"/>
                  </a:cubicBezTo>
                  <a:cubicBezTo>
                    <a:pt x="43" y="93"/>
                    <a:pt x="43" y="92"/>
                    <a:pt x="44" y="91"/>
                  </a:cubicBezTo>
                  <a:cubicBezTo>
                    <a:pt x="45" y="90"/>
                    <a:pt x="46" y="89"/>
                    <a:pt x="47" y="89"/>
                  </a:cubicBezTo>
                  <a:cubicBezTo>
                    <a:pt x="48" y="89"/>
                    <a:pt x="49" y="90"/>
                    <a:pt x="50" y="90"/>
                  </a:cubicBezTo>
                  <a:cubicBezTo>
                    <a:pt x="51" y="91"/>
                    <a:pt x="51" y="91"/>
                    <a:pt x="51" y="92"/>
                  </a:cubicBezTo>
                  <a:cubicBezTo>
                    <a:pt x="52" y="94"/>
                    <a:pt x="52" y="95"/>
                    <a:pt x="53" y="96"/>
                  </a:cubicBezTo>
                  <a:cubicBezTo>
                    <a:pt x="53" y="97"/>
                    <a:pt x="54" y="98"/>
                    <a:pt x="55" y="99"/>
                  </a:cubicBezTo>
                  <a:cubicBezTo>
                    <a:pt x="56" y="100"/>
                    <a:pt x="57" y="101"/>
                    <a:pt x="59" y="101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6" y="84"/>
                    <a:pt x="53" y="83"/>
                    <a:pt x="51" y="82"/>
                  </a:cubicBezTo>
                  <a:cubicBezTo>
                    <a:pt x="49" y="81"/>
                    <a:pt x="47" y="80"/>
                    <a:pt x="46" y="78"/>
                  </a:cubicBezTo>
                  <a:cubicBezTo>
                    <a:pt x="45" y="76"/>
                    <a:pt x="44" y="74"/>
                    <a:pt x="44" y="71"/>
                  </a:cubicBezTo>
                  <a:cubicBezTo>
                    <a:pt x="44" y="67"/>
                    <a:pt x="45" y="64"/>
                    <a:pt x="48" y="61"/>
                  </a:cubicBezTo>
                  <a:cubicBezTo>
                    <a:pt x="50" y="59"/>
                    <a:pt x="54" y="57"/>
                    <a:pt x="59" y="57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51"/>
                    <a:pt x="59" y="50"/>
                    <a:pt x="61" y="50"/>
                  </a:cubicBezTo>
                  <a:cubicBezTo>
                    <a:pt x="62" y="50"/>
                    <a:pt x="63" y="51"/>
                    <a:pt x="63" y="53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5" y="57"/>
                    <a:pt x="67" y="58"/>
                    <a:pt x="69" y="58"/>
                  </a:cubicBezTo>
                  <a:cubicBezTo>
                    <a:pt x="71" y="59"/>
                    <a:pt x="72" y="60"/>
                    <a:pt x="74" y="62"/>
                  </a:cubicBezTo>
                  <a:cubicBezTo>
                    <a:pt x="75" y="63"/>
                    <a:pt x="75" y="64"/>
                    <a:pt x="76" y="65"/>
                  </a:cubicBezTo>
                  <a:cubicBezTo>
                    <a:pt x="76" y="67"/>
                    <a:pt x="77" y="68"/>
                    <a:pt x="77" y="69"/>
                  </a:cubicBezTo>
                  <a:cubicBezTo>
                    <a:pt x="77" y="70"/>
                    <a:pt x="76" y="71"/>
                    <a:pt x="75" y="72"/>
                  </a:cubicBezTo>
                  <a:cubicBezTo>
                    <a:pt x="75" y="72"/>
                    <a:pt x="74" y="73"/>
                    <a:pt x="72" y="73"/>
                  </a:cubicBezTo>
                  <a:cubicBezTo>
                    <a:pt x="70" y="73"/>
                    <a:pt x="69" y="72"/>
                    <a:pt x="68" y="69"/>
                  </a:cubicBezTo>
                  <a:cubicBezTo>
                    <a:pt x="67" y="66"/>
                    <a:pt x="66" y="65"/>
                    <a:pt x="63" y="64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6" y="78"/>
                    <a:pt x="68" y="79"/>
                    <a:pt x="70" y="80"/>
                  </a:cubicBezTo>
                  <a:cubicBezTo>
                    <a:pt x="71" y="80"/>
                    <a:pt x="73" y="81"/>
                    <a:pt x="74" y="83"/>
                  </a:cubicBezTo>
                  <a:cubicBezTo>
                    <a:pt x="75" y="84"/>
                    <a:pt x="76" y="85"/>
                    <a:pt x="77" y="87"/>
                  </a:cubicBezTo>
                  <a:cubicBezTo>
                    <a:pt x="78" y="89"/>
                    <a:pt x="78" y="91"/>
                    <a:pt x="78" y="93"/>
                  </a:cubicBezTo>
                  <a:cubicBezTo>
                    <a:pt x="78" y="95"/>
                    <a:pt x="78" y="98"/>
                    <a:pt x="77" y="100"/>
                  </a:cubicBezTo>
                  <a:cubicBezTo>
                    <a:pt x="75" y="102"/>
                    <a:pt x="74" y="104"/>
                    <a:pt x="71" y="105"/>
                  </a:cubicBezTo>
                  <a:cubicBezTo>
                    <a:pt x="69" y="107"/>
                    <a:pt x="66" y="108"/>
                    <a:pt x="63" y="108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3" y="114"/>
                    <a:pt x="63" y="115"/>
                    <a:pt x="62" y="116"/>
                  </a:cubicBezTo>
                  <a:cubicBezTo>
                    <a:pt x="62" y="116"/>
                    <a:pt x="62" y="116"/>
                    <a:pt x="61" y="116"/>
                  </a:cubicBezTo>
                  <a:cubicBezTo>
                    <a:pt x="60" y="116"/>
                    <a:pt x="59" y="116"/>
                    <a:pt x="59" y="116"/>
                  </a:cubicBezTo>
                  <a:cubicBezTo>
                    <a:pt x="59" y="115"/>
                    <a:pt x="59" y="114"/>
                    <a:pt x="59" y="113"/>
                  </a:cubicBezTo>
                  <a:close/>
                  <a:moveTo>
                    <a:pt x="63" y="101"/>
                  </a:moveTo>
                  <a:cubicBezTo>
                    <a:pt x="65" y="101"/>
                    <a:pt x="67" y="100"/>
                    <a:pt x="68" y="99"/>
                  </a:cubicBezTo>
                  <a:cubicBezTo>
                    <a:pt x="69" y="97"/>
                    <a:pt x="70" y="96"/>
                    <a:pt x="70" y="94"/>
                  </a:cubicBezTo>
                  <a:cubicBezTo>
                    <a:pt x="70" y="92"/>
                    <a:pt x="69" y="90"/>
                    <a:pt x="68" y="89"/>
                  </a:cubicBezTo>
                  <a:cubicBezTo>
                    <a:pt x="67" y="88"/>
                    <a:pt x="65" y="87"/>
                    <a:pt x="63" y="86"/>
                  </a:cubicBezTo>
                  <a:lnTo>
                    <a:pt x="63" y="101"/>
                  </a:lnTo>
                  <a:close/>
                  <a:moveTo>
                    <a:pt x="59" y="76"/>
                  </a:moveTo>
                  <a:cubicBezTo>
                    <a:pt x="59" y="63"/>
                    <a:pt x="59" y="63"/>
                    <a:pt x="59" y="63"/>
                  </a:cubicBezTo>
                  <a:cubicBezTo>
                    <a:pt x="57" y="64"/>
                    <a:pt x="55" y="65"/>
                    <a:pt x="54" y="66"/>
                  </a:cubicBezTo>
                  <a:cubicBezTo>
                    <a:pt x="53" y="67"/>
                    <a:pt x="53" y="68"/>
                    <a:pt x="53" y="70"/>
                  </a:cubicBezTo>
                  <a:cubicBezTo>
                    <a:pt x="53" y="72"/>
                    <a:pt x="53" y="73"/>
                    <a:pt x="54" y="74"/>
                  </a:cubicBezTo>
                  <a:cubicBezTo>
                    <a:pt x="55" y="75"/>
                    <a:pt x="57" y="76"/>
                    <a:pt x="59" y="76"/>
                  </a:cubicBezTo>
                  <a:close/>
                  <a:moveTo>
                    <a:pt x="92" y="123"/>
                  </a:moveTo>
                  <a:cubicBezTo>
                    <a:pt x="92" y="125"/>
                    <a:pt x="93" y="127"/>
                    <a:pt x="94" y="128"/>
                  </a:cubicBezTo>
                  <a:cubicBezTo>
                    <a:pt x="83" y="133"/>
                    <a:pt x="71" y="134"/>
                    <a:pt x="64" y="134"/>
                  </a:cubicBezTo>
                  <a:cubicBezTo>
                    <a:pt x="64" y="134"/>
                    <a:pt x="63" y="134"/>
                    <a:pt x="63" y="134"/>
                  </a:cubicBezTo>
                  <a:cubicBezTo>
                    <a:pt x="58" y="134"/>
                    <a:pt x="58" y="134"/>
                    <a:pt x="58" y="134"/>
                  </a:cubicBezTo>
                  <a:cubicBezTo>
                    <a:pt x="58" y="134"/>
                    <a:pt x="57" y="134"/>
                    <a:pt x="57" y="134"/>
                  </a:cubicBezTo>
                  <a:cubicBezTo>
                    <a:pt x="52" y="134"/>
                    <a:pt x="43" y="133"/>
                    <a:pt x="33" y="130"/>
                  </a:cubicBezTo>
                  <a:cubicBezTo>
                    <a:pt x="24" y="127"/>
                    <a:pt x="14" y="122"/>
                    <a:pt x="7" y="112"/>
                  </a:cubicBezTo>
                  <a:cubicBezTo>
                    <a:pt x="3" y="106"/>
                    <a:pt x="0" y="97"/>
                    <a:pt x="0" y="87"/>
                  </a:cubicBezTo>
                  <a:cubicBezTo>
                    <a:pt x="0" y="87"/>
                    <a:pt x="0" y="86"/>
                    <a:pt x="0" y="85"/>
                  </a:cubicBezTo>
                  <a:cubicBezTo>
                    <a:pt x="0" y="82"/>
                    <a:pt x="1" y="72"/>
                    <a:pt x="6" y="61"/>
                  </a:cubicBezTo>
                  <a:cubicBezTo>
                    <a:pt x="11" y="51"/>
                    <a:pt x="20" y="40"/>
                    <a:pt x="37" y="32"/>
                  </a:cubicBezTo>
                  <a:cubicBezTo>
                    <a:pt x="37" y="32"/>
                    <a:pt x="37" y="31"/>
                    <a:pt x="37" y="31"/>
                  </a:cubicBezTo>
                  <a:cubicBezTo>
                    <a:pt x="37" y="29"/>
                    <a:pt x="37" y="28"/>
                    <a:pt x="38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7" y="23"/>
                    <a:pt x="37" y="23"/>
                    <a:pt x="38" y="22"/>
                  </a:cubicBezTo>
                  <a:cubicBezTo>
                    <a:pt x="35" y="18"/>
                    <a:pt x="30" y="14"/>
                    <a:pt x="25" y="12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3" y="9"/>
                    <a:pt x="23" y="8"/>
                    <a:pt x="24" y="7"/>
                  </a:cubicBezTo>
                  <a:cubicBezTo>
                    <a:pt x="24" y="7"/>
                    <a:pt x="28" y="2"/>
                    <a:pt x="36" y="2"/>
                  </a:cubicBezTo>
                  <a:cubicBezTo>
                    <a:pt x="38" y="2"/>
                    <a:pt x="40" y="2"/>
                    <a:pt x="42" y="3"/>
                  </a:cubicBezTo>
                  <a:cubicBezTo>
                    <a:pt x="43" y="2"/>
                    <a:pt x="46" y="0"/>
                    <a:pt x="50" y="0"/>
                  </a:cubicBezTo>
                  <a:cubicBezTo>
                    <a:pt x="53" y="0"/>
                    <a:pt x="57" y="1"/>
                    <a:pt x="61" y="3"/>
                  </a:cubicBezTo>
                  <a:cubicBezTo>
                    <a:pt x="64" y="1"/>
                    <a:pt x="68" y="0"/>
                    <a:pt x="71" y="0"/>
                  </a:cubicBezTo>
                  <a:cubicBezTo>
                    <a:pt x="75" y="0"/>
                    <a:pt x="78" y="2"/>
                    <a:pt x="79" y="3"/>
                  </a:cubicBezTo>
                  <a:cubicBezTo>
                    <a:pt x="81" y="2"/>
                    <a:pt x="84" y="2"/>
                    <a:pt x="85" y="2"/>
                  </a:cubicBezTo>
                  <a:cubicBezTo>
                    <a:pt x="93" y="2"/>
                    <a:pt x="97" y="7"/>
                    <a:pt x="97" y="7"/>
                  </a:cubicBezTo>
                  <a:cubicBezTo>
                    <a:pt x="98" y="8"/>
                    <a:pt x="98" y="9"/>
                    <a:pt x="98" y="10"/>
                  </a:cubicBezTo>
                  <a:cubicBezTo>
                    <a:pt x="98" y="11"/>
                    <a:pt x="97" y="12"/>
                    <a:pt x="96" y="12"/>
                  </a:cubicBezTo>
                  <a:cubicBezTo>
                    <a:pt x="91" y="14"/>
                    <a:pt x="87" y="18"/>
                    <a:pt x="84" y="22"/>
                  </a:cubicBezTo>
                  <a:cubicBezTo>
                    <a:pt x="84" y="23"/>
                    <a:pt x="85" y="23"/>
                    <a:pt x="85" y="24"/>
                  </a:cubicBezTo>
                  <a:cubicBezTo>
                    <a:pt x="85" y="26"/>
                    <a:pt x="84" y="27"/>
                    <a:pt x="83" y="28"/>
                  </a:cubicBezTo>
                  <a:cubicBezTo>
                    <a:pt x="84" y="28"/>
                    <a:pt x="85" y="29"/>
                    <a:pt x="85" y="31"/>
                  </a:cubicBezTo>
                  <a:cubicBezTo>
                    <a:pt x="85" y="31"/>
                    <a:pt x="84" y="32"/>
                    <a:pt x="84" y="32"/>
                  </a:cubicBezTo>
                  <a:cubicBezTo>
                    <a:pt x="101" y="40"/>
                    <a:pt x="110" y="51"/>
                    <a:pt x="115" y="61"/>
                  </a:cubicBezTo>
                  <a:cubicBezTo>
                    <a:pt x="120" y="72"/>
                    <a:pt x="121" y="82"/>
                    <a:pt x="121" y="85"/>
                  </a:cubicBezTo>
                  <a:cubicBezTo>
                    <a:pt x="121" y="86"/>
                    <a:pt x="121" y="87"/>
                    <a:pt x="121" y="87"/>
                  </a:cubicBezTo>
                  <a:cubicBezTo>
                    <a:pt x="121" y="89"/>
                    <a:pt x="121" y="91"/>
                    <a:pt x="121" y="93"/>
                  </a:cubicBezTo>
                  <a:cubicBezTo>
                    <a:pt x="114" y="93"/>
                    <a:pt x="114" y="93"/>
                    <a:pt x="114" y="93"/>
                  </a:cubicBezTo>
                  <a:cubicBezTo>
                    <a:pt x="114" y="91"/>
                    <a:pt x="114" y="89"/>
                    <a:pt x="114" y="87"/>
                  </a:cubicBezTo>
                  <a:cubicBezTo>
                    <a:pt x="114" y="87"/>
                    <a:pt x="114" y="87"/>
                    <a:pt x="114" y="87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86"/>
                    <a:pt x="114" y="86"/>
                    <a:pt x="114" y="85"/>
                  </a:cubicBezTo>
                  <a:cubicBezTo>
                    <a:pt x="114" y="82"/>
                    <a:pt x="114" y="74"/>
                    <a:pt x="109" y="64"/>
                  </a:cubicBezTo>
                  <a:cubicBezTo>
                    <a:pt x="104" y="55"/>
                    <a:pt x="95" y="45"/>
                    <a:pt x="79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26" y="45"/>
                    <a:pt x="17" y="55"/>
                    <a:pt x="12" y="64"/>
                  </a:cubicBezTo>
                  <a:cubicBezTo>
                    <a:pt x="8" y="74"/>
                    <a:pt x="7" y="82"/>
                    <a:pt x="7" y="85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96"/>
                    <a:pt x="10" y="103"/>
                    <a:pt x="13" y="108"/>
                  </a:cubicBezTo>
                  <a:cubicBezTo>
                    <a:pt x="17" y="114"/>
                    <a:pt x="22" y="118"/>
                    <a:pt x="27" y="120"/>
                  </a:cubicBezTo>
                  <a:cubicBezTo>
                    <a:pt x="38" y="126"/>
                    <a:pt x="51" y="127"/>
                    <a:pt x="57" y="127"/>
                  </a:cubicBezTo>
                  <a:cubicBezTo>
                    <a:pt x="57" y="127"/>
                    <a:pt x="58" y="127"/>
                    <a:pt x="58" y="127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27"/>
                    <a:pt x="64" y="127"/>
                    <a:pt x="64" y="127"/>
                  </a:cubicBezTo>
                  <a:cubicBezTo>
                    <a:pt x="69" y="127"/>
                    <a:pt x="77" y="126"/>
                    <a:pt x="86" y="124"/>
                  </a:cubicBezTo>
                  <a:cubicBezTo>
                    <a:pt x="88" y="123"/>
                    <a:pt x="90" y="122"/>
                    <a:pt x="92" y="121"/>
                  </a:cubicBezTo>
                  <a:cubicBezTo>
                    <a:pt x="92" y="122"/>
                    <a:pt x="92" y="122"/>
                    <a:pt x="92" y="123"/>
                  </a:cubicBezTo>
                  <a:close/>
                  <a:moveTo>
                    <a:pt x="44" y="21"/>
                  </a:moveTo>
                  <a:cubicBezTo>
                    <a:pt x="77" y="21"/>
                    <a:pt x="77" y="21"/>
                    <a:pt x="77" y="21"/>
                  </a:cubicBezTo>
                  <a:cubicBezTo>
                    <a:pt x="80" y="17"/>
                    <a:pt x="84" y="12"/>
                    <a:pt x="90" y="9"/>
                  </a:cubicBezTo>
                  <a:cubicBezTo>
                    <a:pt x="88" y="8"/>
                    <a:pt x="87" y="8"/>
                    <a:pt x="85" y="8"/>
                  </a:cubicBezTo>
                  <a:cubicBezTo>
                    <a:pt x="84" y="8"/>
                    <a:pt x="82" y="8"/>
                    <a:pt x="80" y="9"/>
                  </a:cubicBezTo>
                  <a:cubicBezTo>
                    <a:pt x="79" y="10"/>
                    <a:pt x="78" y="9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6" y="8"/>
                  </a:cubicBezTo>
                  <a:cubicBezTo>
                    <a:pt x="76" y="8"/>
                    <a:pt x="76" y="8"/>
                    <a:pt x="75" y="7"/>
                  </a:cubicBezTo>
                  <a:cubicBezTo>
                    <a:pt x="74" y="7"/>
                    <a:pt x="73" y="6"/>
                    <a:pt x="71" y="6"/>
                  </a:cubicBezTo>
                  <a:cubicBezTo>
                    <a:pt x="69" y="6"/>
                    <a:pt x="66" y="7"/>
                    <a:pt x="62" y="9"/>
                  </a:cubicBezTo>
                  <a:cubicBezTo>
                    <a:pt x="61" y="9"/>
                    <a:pt x="60" y="9"/>
                    <a:pt x="59" y="9"/>
                  </a:cubicBezTo>
                  <a:cubicBezTo>
                    <a:pt x="55" y="7"/>
                    <a:pt x="53" y="6"/>
                    <a:pt x="50" y="6"/>
                  </a:cubicBezTo>
                  <a:cubicBezTo>
                    <a:pt x="47" y="6"/>
                    <a:pt x="45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9"/>
                    <a:pt x="42" y="10"/>
                    <a:pt x="41" y="9"/>
                  </a:cubicBezTo>
                  <a:cubicBezTo>
                    <a:pt x="39" y="8"/>
                    <a:pt x="37" y="8"/>
                    <a:pt x="36" y="8"/>
                  </a:cubicBezTo>
                  <a:cubicBezTo>
                    <a:pt x="34" y="8"/>
                    <a:pt x="33" y="8"/>
                    <a:pt x="31" y="9"/>
                  </a:cubicBezTo>
                  <a:cubicBezTo>
                    <a:pt x="37" y="12"/>
                    <a:pt x="41" y="17"/>
                    <a:pt x="44" y="2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487345" y="3464541"/>
              <a:ext cx="251999" cy="252000"/>
              <a:chOff x="1990779" y="6088641"/>
              <a:chExt cx="251999" cy="252000"/>
            </a:xfrm>
          </p:grpSpPr>
          <p:sp>
            <p:nvSpPr>
              <p:cNvPr id="2" name="椭圆 1"/>
              <p:cNvSpPr>
                <a:spLocks noChangeAspect="1"/>
              </p:cNvSpPr>
              <p:nvPr/>
            </p:nvSpPr>
            <p:spPr>
              <a:xfrm>
                <a:off x="2009025" y="6102755"/>
                <a:ext cx="216000" cy="216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6350">
                <a:solidFill>
                  <a:schemeClr val="accent1"/>
                </a:solidFill>
                <a:miter lim="400000"/>
              </a:ln>
            </p:spPr>
            <p:txBody>
              <a:bodyPr wrap="none" lIns="0" tIns="0" rIns="0" bIns="0" rtlCol="0" anchor="ctr"/>
              <a:lstStyle/>
              <a:p>
                <a:pPr algn="ctr">
                  <a:lnSpc>
                    <a:spcPct val="125000"/>
                  </a:lnSpc>
                </a:pPr>
                <a:endParaRPr lang="zh-CN" alt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  <a:cs typeface="+mj-cs"/>
                </a:endParaRPr>
              </a:p>
            </p:txBody>
          </p:sp>
          <p:sp>
            <p:nvSpPr>
              <p:cNvPr id="1060" name="Freeform 173"/>
              <p:cNvSpPr>
                <a:spLocks noChangeAspect="1" noEditPoints="1"/>
              </p:cNvSpPr>
              <p:nvPr/>
            </p:nvSpPr>
            <p:spPr bwMode="auto">
              <a:xfrm>
                <a:off x="1990779" y="6088641"/>
                <a:ext cx="251999" cy="252000"/>
              </a:xfrm>
              <a:custGeom>
                <a:avLst/>
                <a:gdLst>
                  <a:gd name="T0" fmla="*/ 110 w 132"/>
                  <a:gd name="T1" fmla="*/ 66 h 132"/>
                  <a:gd name="T2" fmla="*/ 66 w 132"/>
                  <a:gd name="T3" fmla="*/ 26 h 132"/>
                  <a:gd name="T4" fmla="*/ 0 w 132"/>
                  <a:gd name="T5" fmla="*/ 66 h 132"/>
                  <a:gd name="T6" fmla="*/ 121 w 132"/>
                  <a:gd name="T7" fmla="*/ 76 h 132"/>
                  <a:gd name="T8" fmla="*/ 118 w 132"/>
                  <a:gd name="T9" fmla="*/ 83 h 132"/>
                  <a:gd name="T10" fmla="*/ 116 w 132"/>
                  <a:gd name="T11" fmla="*/ 88 h 132"/>
                  <a:gd name="T12" fmla="*/ 114 w 132"/>
                  <a:gd name="T13" fmla="*/ 95 h 132"/>
                  <a:gd name="T14" fmla="*/ 105 w 132"/>
                  <a:gd name="T15" fmla="*/ 101 h 132"/>
                  <a:gd name="T16" fmla="*/ 102 w 132"/>
                  <a:gd name="T17" fmla="*/ 108 h 132"/>
                  <a:gd name="T18" fmla="*/ 97 w 132"/>
                  <a:gd name="T19" fmla="*/ 113 h 132"/>
                  <a:gd name="T20" fmla="*/ 86 w 132"/>
                  <a:gd name="T21" fmla="*/ 114 h 132"/>
                  <a:gd name="T22" fmla="*/ 80 w 132"/>
                  <a:gd name="T23" fmla="*/ 119 h 132"/>
                  <a:gd name="T24" fmla="*/ 73 w 132"/>
                  <a:gd name="T25" fmla="*/ 122 h 132"/>
                  <a:gd name="T26" fmla="*/ 63 w 132"/>
                  <a:gd name="T27" fmla="*/ 118 h 132"/>
                  <a:gd name="T28" fmla="*/ 56 w 132"/>
                  <a:gd name="T29" fmla="*/ 120 h 132"/>
                  <a:gd name="T30" fmla="*/ 48 w 132"/>
                  <a:gd name="T31" fmla="*/ 119 h 132"/>
                  <a:gd name="T32" fmla="*/ 41 w 132"/>
                  <a:gd name="T33" fmla="*/ 112 h 132"/>
                  <a:gd name="T34" fmla="*/ 33 w 132"/>
                  <a:gd name="T35" fmla="*/ 110 h 132"/>
                  <a:gd name="T36" fmla="*/ 27 w 132"/>
                  <a:gd name="T37" fmla="*/ 106 h 132"/>
                  <a:gd name="T38" fmla="*/ 23 w 132"/>
                  <a:gd name="T39" fmla="*/ 96 h 132"/>
                  <a:gd name="T40" fmla="*/ 17 w 132"/>
                  <a:gd name="T41" fmla="*/ 92 h 132"/>
                  <a:gd name="T42" fmla="*/ 13 w 132"/>
                  <a:gd name="T43" fmla="*/ 85 h 132"/>
                  <a:gd name="T44" fmla="*/ 15 w 132"/>
                  <a:gd name="T45" fmla="*/ 77 h 132"/>
                  <a:gd name="T46" fmla="*/ 10 w 132"/>
                  <a:gd name="T47" fmla="*/ 68 h 132"/>
                  <a:gd name="T48" fmla="*/ 13 w 132"/>
                  <a:gd name="T49" fmla="*/ 63 h 132"/>
                  <a:gd name="T50" fmla="*/ 12 w 132"/>
                  <a:gd name="T51" fmla="*/ 55 h 132"/>
                  <a:gd name="T52" fmla="*/ 14 w 132"/>
                  <a:gd name="T53" fmla="*/ 48 h 132"/>
                  <a:gd name="T54" fmla="*/ 17 w 132"/>
                  <a:gd name="T55" fmla="*/ 44 h 132"/>
                  <a:gd name="T56" fmla="*/ 18 w 132"/>
                  <a:gd name="T57" fmla="*/ 37 h 132"/>
                  <a:gd name="T58" fmla="*/ 25 w 132"/>
                  <a:gd name="T59" fmla="*/ 33 h 132"/>
                  <a:gd name="T60" fmla="*/ 30 w 132"/>
                  <a:gd name="T61" fmla="*/ 23 h 132"/>
                  <a:gd name="T62" fmla="*/ 36 w 132"/>
                  <a:gd name="T63" fmla="*/ 23 h 132"/>
                  <a:gd name="T64" fmla="*/ 41 w 132"/>
                  <a:gd name="T65" fmla="*/ 17 h 132"/>
                  <a:gd name="T66" fmla="*/ 47 w 132"/>
                  <a:gd name="T67" fmla="*/ 14 h 132"/>
                  <a:gd name="T68" fmla="*/ 55 w 132"/>
                  <a:gd name="T69" fmla="*/ 15 h 132"/>
                  <a:gd name="T70" fmla="*/ 59 w 132"/>
                  <a:gd name="T71" fmla="*/ 10 h 132"/>
                  <a:gd name="T72" fmla="*/ 69 w 132"/>
                  <a:gd name="T73" fmla="*/ 14 h 132"/>
                  <a:gd name="T74" fmla="*/ 77 w 132"/>
                  <a:gd name="T75" fmla="*/ 11 h 132"/>
                  <a:gd name="T76" fmla="*/ 82 w 132"/>
                  <a:gd name="T77" fmla="*/ 16 h 132"/>
                  <a:gd name="T78" fmla="*/ 89 w 132"/>
                  <a:gd name="T79" fmla="*/ 16 h 132"/>
                  <a:gd name="T80" fmla="*/ 95 w 132"/>
                  <a:gd name="T81" fmla="*/ 19 h 132"/>
                  <a:gd name="T82" fmla="*/ 99 w 132"/>
                  <a:gd name="T83" fmla="*/ 26 h 132"/>
                  <a:gd name="T84" fmla="*/ 105 w 132"/>
                  <a:gd name="T85" fmla="*/ 26 h 132"/>
                  <a:gd name="T86" fmla="*/ 109 w 132"/>
                  <a:gd name="T87" fmla="*/ 36 h 132"/>
                  <a:gd name="T88" fmla="*/ 116 w 132"/>
                  <a:gd name="T89" fmla="*/ 41 h 132"/>
                  <a:gd name="T90" fmla="*/ 117 w 132"/>
                  <a:gd name="T91" fmla="*/ 48 h 132"/>
                  <a:gd name="T92" fmla="*/ 119 w 132"/>
                  <a:gd name="T93" fmla="*/ 53 h 132"/>
                  <a:gd name="T94" fmla="*/ 121 w 132"/>
                  <a:gd name="T95" fmla="*/ 60 h 132"/>
                  <a:gd name="T96" fmla="*/ 118 w 132"/>
                  <a:gd name="T97" fmla="*/ 66 h 132"/>
                  <a:gd name="T98" fmla="*/ 122 w 132"/>
                  <a:gd name="T99" fmla="*/ 71 h 132"/>
                  <a:gd name="T100" fmla="*/ 87 w 132"/>
                  <a:gd name="T101" fmla="*/ 41 h 132"/>
                  <a:gd name="T102" fmla="*/ 83 w 132"/>
                  <a:gd name="T103" fmla="*/ 70 h 132"/>
                  <a:gd name="T104" fmla="*/ 72 w 132"/>
                  <a:gd name="T105" fmla="*/ 92 h 132"/>
                  <a:gd name="T106" fmla="*/ 49 w 132"/>
                  <a:gd name="T107" fmla="*/ 71 h 132"/>
                  <a:gd name="T108" fmla="*/ 44 w 132"/>
                  <a:gd name="T109" fmla="*/ 41 h 132"/>
                  <a:gd name="T110" fmla="*/ 66 w 132"/>
                  <a:gd name="T111" fmla="*/ 5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2" h="132">
                    <a:moveTo>
                      <a:pt x="66" y="22"/>
                    </a:moveTo>
                    <a:cubicBezTo>
                      <a:pt x="42" y="22"/>
                      <a:pt x="22" y="42"/>
                      <a:pt x="22" y="66"/>
                    </a:cubicBezTo>
                    <a:cubicBezTo>
                      <a:pt x="22" y="90"/>
                      <a:pt x="42" y="110"/>
                      <a:pt x="66" y="110"/>
                    </a:cubicBezTo>
                    <a:cubicBezTo>
                      <a:pt x="90" y="110"/>
                      <a:pt x="110" y="90"/>
                      <a:pt x="110" y="66"/>
                    </a:cubicBezTo>
                    <a:cubicBezTo>
                      <a:pt x="110" y="42"/>
                      <a:pt x="90" y="22"/>
                      <a:pt x="66" y="22"/>
                    </a:cubicBezTo>
                    <a:close/>
                    <a:moveTo>
                      <a:pt x="66" y="106"/>
                    </a:moveTo>
                    <a:cubicBezTo>
                      <a:pt x="44" y="106"/>
                      <a:pt x="26" y="88"/>
                      <a:pt x="26" y="66"/>
                    </a:cubicBezTo>
                    <a:cubicBezTo>
                      <a:pt x="26" y="44"/>
                      <a:pt x="44" y="26"/>
                      <a:pt x="66" y="26"/>
                    </a:cubicBezTo>
                    <a:cubicBezTo>
                      <a:pt x="88" y="26"/>
                      <a:pt x="105" y="44"/>
                      <a:pt x="105" y="66"/>
                    </a:cubicBezTo>
                    <a:cubicBezTo>
                      <a:pt x="105" y="88"/>
                      <a:pt x="88" y="106"/>
                      <a:pt x="66" y="106"/>
                    </a:cubicBezTo>
                    <a:close/>
                    <a:moveTo>
                      <a:pt x="66" y="0"/>
                    </a:moveTo>
                    <a:cubicBezTo>
                      <a:pt x="29" y="0"/>
                      <a:pt x="0" y="30"/>
                      <a:pt x="0" y="66"/>
                    </a:cubicBezTo>
                    <a:cubicBezTo>
                      <a:pt x="0" y="102"/>
                      <a:pt x="29" y="132"/>
                      <a:pt x="66" y="132"/>
                    </a:cubicBezTo>
                    <a:cubicBezTo>
                      <a:pt x="102" y="132"/>
                      <a:pt x="132" y="102"/>
                      <a:pt x="132" y="66"/>
                    </a:cubicBezTo>
                    <a:cubicBezTo>
                      <a:pt x="132" y="30"/>
                      <a:pt x="102" y="0"/>
                      <a:pt x="66" y="0"/>
                    </a:cubicBezTo>
                    <a:close/>
                    <a:moveTo>
                      <a:pt x="121" y="76"/>
                    </a:moveTo>
                    <a:cubicBezTo>
                      <a:pt x="121" y="76"/>
                      <a:pt x="120" y="76"/>
                      <a:pt x="120" y="76"/>
                    </a:cubicBezTo>
                    <a:cubicBezTo>
                      <a:pt x="119" y="76"/>
                      <a:pt x="117" y="76"/>
                      <a:pt x="117" y="78"/>
                    </a:cubicBezTo>
                    <a:cubicBezTo>
                      <a:pt x="117" y="78"/>
                      <a:pt x="117" y="79"/>
                      <a:pt x="116" y="80"/>
                    </a:cubicBezTo>
                    <a:cubicBezTo>
                      <a:pt x="116" y="81"/>
                      <a:pt x="117" y="83"/>
                      <a:pt x="118" y="83"/>
                    </a:cubicBezTo>
                    <a:cubicBezTo>
                      <a:pt x="118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5"/>
                      <a:pt x="118" y="87"/>
                      <a:pt x="117" y="88"/>
                    </a:cubicBezTo>
                    <a:cubicBezTo>
                      <a:pt x="117" y="88"/>
                      <a:pt x="117" y="88"/>
                      <a:pt x="116" y="88"/>
                    </a:cubicBezTo>
                    <a:cubicBezTo>
                      <a:pt x="115" y="87"/>
                      <a:pt x="114" y="88"/>
                      <a:pt x="113" y="89"/>
                    </a:cubicBezTo>
                    <a:cubicBezTo>
                      <a:pt x="113" y="90"/>
                      <a:pt x="112" y="90"/>
                      <a:pt x="112" y="91"/>
                    </a:cubicBezTo>
                    <a:cubicBezTo>
                      <a:pt x="111" y="92"/>
                      <a:pt x="112" y="94"/>
                      <a:pt x="113" y="94"/>
                    </a:cubicBezTo>
                    <a:cubicBezTo>
                      <a:pt x="113" y="95"/>
                      <a:pt x="114" y="95"/>
                      <a:pt x="114" y="95"/>
                    </a:cubicBezTo>
                    <a:cubicBezTo>
                      <a:pt x="113" y="96"/>
                      <a:pt x="112" y="98"/>
                      <a:pt x="111" y="99"/>
                    </a:cubicBezTo>
                    <a:cubicBezTo>
                      <a:pt x="111" y="99"/>
                      <a:pt x="111" y="99"/>
                      <a:pt x="110" y="98"/>
                    </a:cubicBezTo>
                    <a:cubicBezTo>
                      <a:pt x="109" y="98"/>
                      <a:pt x="108" y="98"/>
                      <a:pt x="107" y="99"/>
                    </a:cubicBezTo>
                    <a:cubicBezTo>
                      <a:pt x="106" y="99"/>
                      <a:pt x="106" y="100"/>
                      <a:pt x="105" y="101"/>
                    </a:cubicBezTo>
                    <a:cubicBezTo>
                      <a:pt x="104" y="102"/>
                      <a:pt x="105" y="103"/>
                      <a:pt x="106" y="104"/>
                    </a:cubicBezTo>
                    <a:cubicBezTo>
                      <a:pt x="106" y="104"/>
                      <a:pt x="106" y="105"/>
                      <a:pt x="106" y="105"/>
                    </a:cubicBezTo>
                    <a:cubicBezTo>
                      <a:pt x="105" y="106"/>
                      <a:pt x="104" y="107"/>
                      <a:pt x="102" y="108"/>
                    </a:cubicBezTo>
                    <a:cubicBezTo>
                      <a:pt x="102" y="108"/>
                      <a:pt x="102" y="108"/>
                      <a:pt x="102" y="108"/>
                    </a:cubicBezTo>
                    <a:cubicBezTo>
                      <a:pt x="101" y="107"/>
                      <a:pt x="100" y="106"/>
                      <a:pt x="98" y="107"/>
                    </a:cubicBezTo>
                    <a:cubicBezTo>
                      <a:pt x="98" y="108"/>
                      <a:pt x="97" y="108"/>
                      <a:pt x="97" y="109"/>
                    </a:cubicBezTo>
                    <a:cubicBezTo>
                      <a:pt x="95" y="109"/>
                      <a:pt x="95" y="111"/>
                      <a:pt x="96" y="112"/>
                    </a:cubicBezTo>
                    <a:cubicBezTo>
                      <a:pt x="96" y="112"/>
                      <a:pt x="97" y="113"/>
                      <a:pt x="97" y="113"/>
                    </a:cubicBezTo>
                    <a:cubicBezTo>
                      <a:pt x="95" y="114"/>
                      <a:pt x="94" y="115"/>
                      <a:pt x="92" y="116"/>
                    </a:cubicBezTo>
                    <a:cubicBezTo>
                      <a:pt x="92" y="115"/>
                      <a:pt x="92" y="115"/>
                      <a:pt x="92" y="115"/>
                    </a:cubicBezTo>
                    <a:cubicBezTo>
                      <a:pt x="91" y="113"/>
                      <a:pt x="90" y="113"/>
                      <a:pt x="88" y="113"/>
                    </a:cubicBezTo>
                    <a:cubicBezTo>
                      <a:pt x="88" y="114"/>
                      <a:pt x="87" y="114"/>
                      <a:pt x="86" y="114"/>
                    </a:cubicBezTo>
                    <a:cubicBezTo>
                      <a:pt x="85" y="115"/>
                      <a:pt x="84" y="116"/>
                      <a:pt x="85" y="118"/>
                    </a:cubicBezTo>
                    <a:cubicBezTo>
                      <a:pt x="85" y="118"/>
                      <a:pt x="85" y="118"/>
                      <a:pt x="86" y="118"/>
                    </a:cubicBezTo>
                    <a:cubicBezTo>
                      <a:pt x="84" y="119"/>
                      <a:pt x="82" y="120"/>
                      <a:pt x="80" y="120"/>
                    </a:cubicBezTo>
                    <a:cubicBezTo>
                      <a:pt x="80" y="120"/>
                      <a:pt x="80" y="119"/>
                      <a:pt x="80" y="119"/>
                    </a:cubicBezTo>
                    <a:cubicBezTo>
                      <a:pt x="80" y="118"/>
                      <a:pt x="79" y="117"/>
                      <a:pt x="77" y="117"/>
                    </a:cubicBezTo>
                    <a:cubicBezTo>
                      <a:pt x="77" y="117"/>
                      <a:pt x="76" y="118"/>
                      <a:pt x="75" y="118"/>
                    </a:cubicBezTo>
                    <a:cubicBezTo>
                      <a:pt x="74" y="118"/>
                      <a:pt x="73" y="119"/>
                      <a:pt x="73" y="121"/>
                    </a:cubicBezTo>
                    <a:cubicBezTo>
                      <a:pt x="73" y="121"/>
                      <a:pt x="73" y="121"/>
                      <a:pt x="73" y="122"/>
                    </a:cubicBezTo>
                    <a:cubicBezTo>
                      <a:pt x="72" y="122"/>
                      <a:pt x="70" y="122"/>
                      <a:pt x="68" y="122"/>
                    </a:cubicBezTo>
                    <a:cubicBezTo>
                      <a:pt x="68" y="122"/>
                      <a:pt x="68" y="121"/>
                      <a:pt x="68" y="121"/>
                    </a:cubicBezTo>
                    <a:cubicBezTo>
                      <a:pt x="68" y="120"/>
                      <a:pt x="67" y="119"/>
                      <a:pt x="66" y="118"/>
                    </a:cubicBezTo>
                    <a:cubicBezTo>
                      <a:pt x="65" y="118"/>
                      <a:pt x="64" y="118"/>
                      <a:pt x="63" y="118"/>
                    </a:cubicBezTo>
                    <a:cubicBezTo>
                      <a:pt x="62" y="118"/>
                      <a:pt x="61" y="119"/>
                      <a:pt x="61" y="121"/>
                    </a:cubicBezTo>
                    <a:cubicBezTo>
                      <a:pt x="61" y="121"/>
                      <a:pt x="61" y="122"/>
                      <a:pt x="61" y="122"/>
                    </a:cubicBezTo>
                    <a:cubicBezTo>
                      <a:pt x="59" y="122"/>
                      <a:pt x="57" y="121"/>
                      <a:pt x="55" y="121"/>
                    </a:cubicBezTo>
                    <a:cubicBezTo>
                      <a:pt x="55" y="121"/>
                      <a:pt x="56" y="120"/>
                      <a:pt x="56" y="120"/>
                    </a:cubicBezTo>
                    <a:cubicBezTo>
                      <a:pt x="56" y="119"/>
                      <a:pt x="55" y="117"/>
                      <a:pt x="54" y="117"/>
                    </a:cubicBezTo>
                    <a:cubicBezTo>
                      <a:pt x="53" y="117"/>
                      <a:pt x="52" y="117"/>
                      <a:pt x="52" y="117"/>
                    </a:cubicBezTo>
                    <a:cubicBezTo>
                      <a:pt x="50" y="116"/>
                      <a:pt x="49" y="117"/>
                      <a:pt x="49" y="118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7" y="119"/>
                      <a:pt x="45" y="118"/>
                      <a:pt x="43" y="117"/>
                    </a:cubicBezTo>
                    <a:cubicBezTo>
                      <a:pt x="43" y="117"/>
                      <a:pt x="44" y="117"/>
                      <a:pt x="44" y="116"/>
                    </a:cubicBezTo>
                    <a:cubicBezTo>
                      <a:pt x="44" y="115"/>
                      <a:pt x="44" y="114"/>
                      <a:pt x="43" y="113"/>
                    </a:cubicBezTo>
                    <a:cubicBezTo>
                      <a:pt x="42" y="113"/>
                      <a:pt x="41" y="112"/>
                      <a:pt x="41" y="112"/>
                    </a:cubicBezTo>
                    <a:cubicBezTo>
                      <a:pt x="39" y="111"/>
                      <a:pt x="38" y="112"/>
                      <a:pt x="37" y="113"/>
                    </a:cubicBezTo>
                    <a:cubicBezTo>
                      <a:pt x="37" y="113"/>
                      <a:pt x="37" y="114"/>
                      <a:pt x="37" y="114"/>
                    </a:cubicBezTo>
                    <a:cubicBezTo>
                      <a:pt x="35" y="113"/>
                      <a:pt x="34" y="112"/>
                      <a:pt x="32" y="111"/>
                    </a:cubicBezTo>
                    <a:cubicBezTo>
                      <a:pt x="33" y="111"/>
                      <a:pt x="33" y="111"/>
                      <a:pt x="33" y="110"/>
                    </a:cubicBezTo>
                    <a:cubicBezTo>
                      <a:pt x="34" y="109"/>
                      <a:pt x="34" y="108"/>
                      <a:pt x="33" y="107"/>
                    </a:cubicBezTo>
                    <a:cubicBezTo>
                      <a:pt x="32" y="106"/>
                      <a:pt x="32" y="106"/>
                      <a:pt x="31" y="105"/>
                    </a:cubicBezTo>
                    <a:cubicBezTo>
                      <a:pt x="30" y="104"/>
                      <a:pt x="28" y="104"/>
                      <a:pt x="27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6" y="105"/>
                      <a:pt x="24" y="104"/>
                      <a:pt x="23" y="102"/>
                    </a:cubicBezTo>
                    <a:cubicBezTo>
                      <a:pt x="23" y="102"/>
                      <a:pt x="24" y="102"/>
                      <a:pt x="24" y="102"/>
                    </a:cubicBezTo>
                    <a:cubicBezTo>
                      <a:pt x="25" y="101"/>
                      <a:pt x="25" y="99"/>
                      <a:pt x="25" y="98"/>
                    </a:cubicBezTo>
                    <a:cubicBezTo>
                      <a:pt x="24" y="98"/>
                      <a:pt x="24" y="97"/>
                      <a:pt x="23" y="96"/>
                    </a:cubicBezTo>
                    <a:cubicBezTo>
                      <a:pt x="22" y="95"/>
                      <a:pt x="21" y="95"/>
                      <a:pt x="20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18" y="95"/>
                      <a:pt x="17" y="93"/>
                      <a:pt x="16" y="92"/>
                    </a:cubicBezTo>
                    <a:cubicBezTo>
                      <a:pt x="16" y="92"/>
                      <a:pt x="17" y="92"/>
                      <a:pt x="17" y="92"/>
                    </a:cubicBezTo>
                    <a:cubicBezTo>
                      <a:pt x="18" y="91"/>
                      <a:pt x="19" y="90"/>
                      <a:pt x="18" y="88"/>
                    </a:cubicBezTo>
                    <a:cubicBezTo>
                      <a:pt x="18" y="88"/>
                      <a:pt x="18" y="87"/>
                      <a:pt x="17" y="86"/>
                    </a:cubicBezTo>
                    <a:cubicBezTo>
                      <a:pt x="17" y="85"/>
                      <a:pt x="15" y="84"/>
                      <a:pt x="14" y="85"/>
                    </a:cubicBezTo>
                    <a:cubicBezTo>
                      <a:pt x="14" y="85"/>
                      <a:pt x="14" y="85"/>
                      <a:pt x="13" y="85"/>
                    </a:cubicBezTo>
                    <a:cubicBezTo>
                      <a:pt x="13" y="84"/>
                      <a:pt x="12" y="82"/>
                      <a:pt x="12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80"/>
                      <a:pt x="12" y="80"/>
                      <a:pt x="13" y="80"/>
                    </a:cubicBezTo>
                    <a:cubicBezTo>
                      <a:pt x="14" y="80"/>
                      <a:pt x="15" y="78"/>
                      <a:pt x="15" y="77"/>
                    </a:cubicBezTo>
                    <a:cubicBezTo>
                      <a:pt x="14" y="76"/>
                      <a:pt x="14" y="76"/>
                      <a:pt x="14" y="75"/>
                    </a:cubicBezTo>
                    <a:cubicBezTo>
                      <a:pt x="14" y="73"/>
                      <a:pt x="13" y="73"/>
                      <a:pt x="11" y="73"/>
                    </a:cubicBezTo>
                    <a:cubicBezTo>
                      <a:pt x="11" y="73"/>
                      <a:pt x="11" y="73"/>
                      <a:pt x="10" y="73"/>
                    </a:cubicBezTo>
                    <a:cubicBezTo>
                      <a:pt x="10" y="71"/>
                      <a:pt x="10" y="69"/>
                      <a:pt x="10" y="68"/>
                    </a:cubicBezTo>
                    <a:cubicBezTo>
                      <a:pt x="10" y="68"/>
                      <a:pt x="11" y="68"/>
                      <a:pt x="11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2" y="68"/>
                      <a:pt x="13" y="67"/>
                      <a:pt x="13" y="65"/>
                    </a:cubicBezTo>
                    <a:cubicBezTo>
                      <a:pt x="13" y="65"/>
                      <a:pt x="13" y="64"/>
                      <a:pt x="13" y="63"/>
                    </a:cubicBezTo>
                    <a:cubicBezTo>
                      <a:pt x="14" y="62"/>
                      <a:pt x="13" y="60"/>
                      <a:pt x="11" y="60"/>
                    </a:cubicBezTo>
                    <a:cubicBezTo>
                      <a:pt x="11" y="60"/>
                      <a:pt x="10" y="60"/>
                      <a:pt x="10" y="61"/>
                    </a:cubicBezTo>
                    <a:cubicBezTo>
                      <a:pt x="10" y="59"/>
                      <a:pt x="11" y="57"/>
                      <a:pt x="11" y="55"/>
                    </a:cubicBezTo>
                    <a:cubicBezTo>
                      <a:pt x="11" y="55"/>
                      <a:pt x="11" y="55"/>
                      <a:pt x="12" y="55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4" y="56"/>
                      <a:pt x="15" y="55"/>
                      <a:pt x="15" y="54"/>
                    </a:cubicBezTo>
                    <a:cubicBezTo>
                      <a:pt x="15" y="53"/>
                      <a:pt x="15" y="52"/>
                      <a:pt x="15" y="51"/>
                    </a:cubicBezTo>
                    <a:cubicBezTo>
                      <a:pt x="16" y="50"/>
                      <a:pt x="15" y="49"/>
                      <a:pt x="1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6"/>
                      <a:pt x="14" y="45"/>
                      <a:pt x="15" y="43"/>
                    </a:cubicBezTo>
                    <a:cubicBezTo>
                      <a:pt x="15" y="43"/>
                      <a:pt x="15" y="43"/>
                      <a:pt x="16" y="44"/>
                    </a:cubicBezTo>
                    <a:cubicBezTo>
                      <a:pt x="16" y="44"/>
                      <a:pt x="16" y="44"/>
                      <a:pt x="17" y="44"/>
                    </a:cubicBezTo>
                    <a:cubicBezTo>
                      <a:pt x="18" y="44"/>
                      <a:pt x="18" y="43"/>
                      <a:pt x="19" y="43"/>
                    </a:cubicBezTo>
                    <a:cubicBezTo>
                      <a:pt x="19" y="42"/>
                      <a:pt x="20" y="41"/>
                      <a:pt x="20" y="40"/>
                    </a:cubicBezTo>
                    <a:cubicBezTo>
                      <a:pt x="21" y="39"/>
                      <a:pt x="20" y="38"/>
                      <a:pt x="19" y="37"/>
                    </a:cubicBezTo>
                    <a:cubicBezTo>
                      <a:pt x="19" y="37"/>
                      <a:pt x="18" y="37"/>
                      <a:pt x="18" y="37"/>
                    </a:cubicBezTo>
                    <a:cubicBezTo>
                      <a:pt x="19" y="35"/>
                      <a:pt x="20" y="34"/>
                      <a:pt x="21" y="32"/>
                    </a:cubicBezTo>
                    <a:cubicBezTo>
                      <a:pt x="21" y="32"/>
                      <a:pt x="22" y="33"/>
                      <a:pt x="22" y="33"/>
                    </a:cubicBezTo>
                    <a:cubicBezTo>
                      <a:pt x="22" y="33"/>
                      <a:pt x="23" y="34"/>
                      <a:pt x="23" y="34"/>
                    </a:cubicBezTo>
                    <a:cubicBezTo>
                      <a:pt x="24" y="34"/>
                      <a:pt x="25" y="33"/>
                      <a:pt x="25" y="33"/>
                    </a:cubicBezTo>
                    <a:cubicBezTo>
                      <a:pt x="26" y="32"/>
                      <a:pt x="26" y="31"/>
                      <a:pt x="27" y="31"/>
                    </a:cubicBezTo>
                    <a:cubicBezTo>
                      <a:pt x="28" y="30"/>
                      <a:pt x="28" y="28"/>
                      <a:pt x="27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7" y="26"/>
                      <a:pt x="28" y="24"/>
                      <a:pt x="30" y="23"/>
                    </a:cubicBezTo>
                    <a:cubicBezTo>
                      <a:pt x="30" y="23"/>
                      <a:pt x="30" y="24"/>
                      <a:pt x="30" y="24"/>
                    </a:cubicBezTo>
                    <a:cubicBezTo>
                      <a:pt x="31" y="25"/>
                      <a:pt x="32" y="25"/>
                      <a:pt x="32" y="25"/>
                    </a:cubicBezTo>
                    <a:cubicBezTo>
                      <a:pt x="33" y="25"/>
                      <a:pt x="33" y="25"/>
                      <a:pt x="34" y="24"/>
                    </a:cubicBezTo>
                    <a:cubicBezTo>
                      <a:pt x="34" y="24"/>
                      <a:pt x="35" y="23"/>
                      <a:pt x="36" y="23"/>
                    </a:cubicBezTo>
                    <a:cubicBezTo>
                      <a:pt x="37" y="22"/>
                      <a:pt x="37" y="21"/>
                      <a:pt x="36" y="20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7" y="18"/>
                      <a:pt x="39" y="17"/>
                      <a:pt x="40" y="16"/>
                    </a:cubicBezTo>
                    <a:cubicBezTo>
                      <a:pt x="40" y="16"/>
                      <a:pt x="40" y="17"/>
                      <a:pt x="41" y="17"/>
                    </a:cubicBezTo>
                    <a:cubicBezTo>
                      <a:pt x="41" y="18"/>
                      <a:pt x="42" y="19"/>
                      <a:pt x="43" y="19"/>
                    </a:cubicBezTo>
                    <a:cubicBezTo>
                      <a:pt x="43" y="19"/>
                      <a:pt x="44" y="18"/>
                      <a:pt x="44" y="18"/>
                    </a:cubicBezTo>
                    <a:cubicBezTo>
                      <a:pt x="45" y="18"/>
                      <a:pt x="45" y="18"/>
                      <a:pt x="46" y="17"/>
                    </a:cubicBezTo>
                    <a:cubicBezTo>
                      <a:pt x="47" y="17"/>
                      <a:pt x="48" y="15"/>
                      <a:pt x="47" y="14"/>
                    </a:cubicBezTo>
                    <a:cubicBezTo>
                      <a:pt x="47" y="14"/>
                      <a:pt x="47" y="14"/>
                      <a:pt x="47" y="13"/>
                    </a:cubicBezTo>
                    <a:cubicBezTo>
                      <a:pt x="49" y="13"/>
                      <a:pt x="50" y="12"/>
                      <a:pt x="52" y="12"/>
                    </a:cubicBezTo>
                    <a:cubicBezTo>
                      <a:pt x="52" y="12"/>
                      <a:pt x="52" y="12"/>
                      <a:pt x="52" y="13"/>
                    </a:cubicBezTo>
                    <a:cubicBezTo>
                      <a:pt x="52" y="14"/>
                      <a:pt x="53" y="15"/>
                      <a:pt x="55" y="15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6" y="14"/>
                      <a:pt x="57" y="14"/>
                      <a:pt x="57" y="14"/>
                    </a:cubicBezTo>
                    <a:cubicBezTo>
                      <a:pt x="59" y="14"/>
                      <a:pt x="60" y="13"/>
                      <a:pt x="59" y="11"/>
                    </a:cubicBezTo>
                    <a:cubicBezTo>
                      <a:pt x="59" y="11"/>
                      <a:pt x="59" y="11"/>
                      <a:pt x="59" y="10"/>
                    </a:cubicBezTo>
                    <a:cubicBezTo>
                      <a:pt x="61" y="10"/>
                      <a:pt x="63" y="10"/>
                      <a:pt x="65" y="10"/>
                    </a:cubicBezTo>
                    <a:cubicBezTo>
                      <a:pt x="65" y="10"/>
                      <a:pt x="64" y="11"/>
                      <a:pt x="64" y="11"/>
                    </a:cubicBezTo>
                    <a:cubicBezTo>
                      <a:pt x="64" y="12"/>
                      <a:pt x="65" y="13"/>
                      <a:pt x="67" y="14"/>
                    </a:cubicBezTo>
                    <a:cubicBezTo>
                      <a:pt x="68" y="14"/>
                      <a:pt x="68" y="14"/>
                      <a:pt x="69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71" y="14"/>
                      <a:pt x="72" y="13"/>
                      <a:pt x="72" y="11"/>
                    </a:cubicBezTo>
                    <a:cubicBezTo>
                      <a:pt x="72" y="11"/>
                      <a:pt x="72" y="11"/>
                      <a:pt x="72" y="10"/>
                    </a:cubicBezTo>
                    <a:cubicBezTo>
                      <a:pt x="74" y="10"/>
                      <a:pt x="75" y="11"/>
                      <a:pt x="77" y="11"/>
                    </a:cubicBezTo>
                    <a:cubicBezTo>
                      <a:pt x="77" y="11"/>
                      <a:pt x="77" y="12"/>
                      <a:pt x="77" y="12"/>
                    </a:cubicBezTo>
                    <a:cubicBezTo>
                      <a:pt x="76" y="13"/>
                      <a:pt x="77" y="15"/>
                      <a:pt x="79" y="15"/>
                    </a:cubicBezTo>
                    <a:cubicBezTo>
                      <a:pt x="79" y="15"/>
                      <a:pt x="80" y="15"/>
                      <a:pt x="81" y="16"/>
                    </a:cubicBezTo>
                    <a:cubicBezTo>
                      <a:pt x="81" y="16"/>
                      <a:pt x="81" y="16"/>
                      <a:pt x="82" y="16"/>
                    </a:cubicBezTo>
                    <a:cubicBezTo>
                      <a:pt x="83" y="16"/>
                      <a:pt x="84" y="15"/>
                      <a:pt x="84" y="14"/>
                    </a:cubicBezTo>
                    <a:cubicBezTo>
                      <a:pt x="84" y="14"/>
                      <a:pt x="84" y="13"/>
                      <a:pt x="84" y="13"/>
                    </a:cubicBezTo>
                    <a:cubicBezTo>
                      <a:pt x="86" y="14"/>
                      <a:pt x="88" y="14"/>
                      <a:pt x="89" y="15"/>
                    </a:cubicBezTo>
                    <a:cubicBezTo>
                      <a:pt x="89" y="15"/>
                      <a:pt x="89" y="16"/>
                      <a:pt x="89" y="16"/>
                    </a:cubicBezTo>
                    <a:cubicBezTo>
                      <a:pt x="88" y="17"/>
                      <a:pt x="88" y="19"/>
                      <a:pt x="90" y="19"/>
                    </a:cubicBezTo>
                    <a:cubicBezTo>
                      <a:pt x="90" y="20"/>
                      <a:pt x="91" y="20"/>
                      <a:pt x="92" y="20"/>
                    </a:cubicBezTo>
                    <a:cubicBezTo>
                      <a:pt x="92" y="20"/>
                      <a:pt x="93" y="21"/>
                      <a:pt x="93" y="21"/>
                    </a:cubicBezTo>
                    <a:cubicBezTo>
                      <a:pt x="94" y="21"/>
                      <a:pt x="95" y="20"/>
                      <a:pt x="95" y="19"/>
                    </a:cubicBezTo>
                    <a:cubicBezTo>
                      <a:pt x="95" y="19"/>
                      <a:pt x="95" y="19"/>
                      <a:pt x="95" y="18"/>
                    </a:cubicBezTo>
                    <a:cubicBezTo>
                      <a:pt x="97" y="19"/>
                      <a:pt x="99" y="20"/>
                      <a:pt x="100" y="22"/>
                    </a:cubicBezTo>
                    <a:cubicBezTo>
                      <a:pt x="100" y="22"/>
                      <a:pt x="99" y="22"/>
                      <a:pt x="99" y="22"/>
                    </a:cubicBezTo>
                    <a:cubicBezTo>
                      <a:pt x="98" y="23"/>
                      <a:pt x="98" y="25"/>
                      <a:pt x="99" y="26"/>
                    </a:cubicBezTo>
                    <a:cubicBezTo>
                      <a:pt x="100" y="26"/>
                      <a:pt x="101" y="27"/>
                      <a:pt x="101" y="27"/>
                    </a:cubicBezTo>
                    <a:cubicBezTo>
                      <a:pt x="102" y="28"/>
                      <a:pt x="102" y="28"/>
                      <a:pt x="103" y="28"/>
                    </a:cubicBezTo>
                    <a:cubicBezTo>
                      <a:pt x="104" y="28"/>
                      <a:pt x="104" y="28"/>
                      <a:pt x="105" y="27"/>
                    </a:cubicBezTo>
                    <a:cubicBezTo>
                      <a:pt x="105" y="27"/>
                      <a:pt x="105" y="26"/>
                      <a:pt x="105" y="26"/>
                    </a:cubicBezTo>
                    <a:cubicBezTo>
                      <a:pt x="107" y="27"/>
                      <a:pt x="108" y="29"/>
                      <a:pt x="109" y="30"/>
                    </a:cubicBezTo>
                    <a:cubicBezTo>
                      <a:pt x="109" y="30"/>
                      <a:pt x="108" y="30"/>
                      <a:pt x="108" y="31"/>
                    </a:cubicBezTo>
                    <a:cubicBezTo>
                      <a:pt x="107" y="32"/>
                      <a:pt x="107" y="33"/>
                      <a:pt x="108" y="34"/>
                    </a:cubicBezTo>
                    <a:cubicBezTo>
                      <a:pt x="108" y="35"/>
                      <a:pt x="109" y="35"/>
                      <a:pt x="109" y="36"/>
                    </a:cubicBezTo>
                    <a:cubicBezTo>
                      <a:pt x="110" y="37"/>
                      <a:pt x="110" y="37"/>
                      <a:pt x="111" y="37"/>
                    </a:cubicBezTo>
                    <a:cubicBezTo>
                      <a:pt x="112" y="37"/>
                      <a:pt x="112" y="37"/>
                      <a:pt x="112" y="37"/>
                    </a:cubicBezTo>
                    <a:cubicBezTo>
                      <a:pt x="113" y="37"/>
                      <a:pt x="113" y="36"/>
                      <a:pt x="113" y="36"/>
                    </a:cubicBezTo>
                    <a:cubicBezTo>
                      <a:pt x="114" y="38"/>
                      <a:pt x="115" y="39"/>
                      <a:pt x="116" y="41"/>
                    </a:cubicBezTo>
                    <a:cubicBezTo>
                      <a:pt x="116" y="41"/>
                      <a:pt x="115" y="41"/>
                      <a:pt x="115" y="41"/>
                    </a:cubicBezTo>
                    <a:cubicBezTo>
                      <a:pt x="114" y="42"/>
                      <a:pt x="113" y="43"/>
                      <a:pt x="114" y="44"/>
                    </a:cubicBezTo>
                    <a:cubicBezTo>
                      <a:pt x="114" y="45"/>
                      <a:pt x="114" y="46"/>
                      <a:pt x="115" y="46"/>
                    </a:cubicBezTo>
                    <a:cubicBezTo>
                      <a:pt x="115" y="47"/>
                      <a:pt x="116" y="48"/>
                      <a:pt x="117" y="48"/>
                    </a:cubicBezTo>
                    <a:cubicBezTo>
                      <a:pt x="117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9" y="47"/>
                    </a:cubicBezTo>
                    <a:cubicBezTo>
                      <a:pt x="119" y="49"/>
                      <a:pt x="120" y="51"/>
                      <a:pt x="120" y="53"/>
                    </a:cubicBezTo>
                    <a:cubicBezTo>
                      <a:pt x="120" y="53"/>
                      <a:pt x="120" y="53"/>
                      <a:pt x="119" y="53"/>
                    </a:cubicBezTo>
                    <a:cubicBezTo>
                      <a:pt x="118" y="53"/>
                      <a:pt x="117" y="54"/>
                      <a:pt x="117" y="56"/>
                    </a:cubicBezTo>
                    <a:cubicBezTo>
                      <a:pt x="118" y="56"/>
                      <a:pt x="118" y="57"/>
                      <a:pt x="118" y="58"/>
                    </a:cubicBezTo>
                    <a:cubicBezTo>
                      <a:pt x="118" y="59"/>
                      <a:pt x="119" y="60"/>
                      <a:pt x="120" y="60"/>
                    </a:cubicBezTo>
                    <a:cubicBezTo>
                      <a:pt x="120" y="60"/>
                      <a:pt x="120" y="60"/>
                      <a:pt x="121" y="60"/>
                    </a:cubicBezTo>
                    <a:cubicBezTo>
                      <a:pt x="121" y="60"/>
                      <a:pt x="121" y="60"/>
                      <a:pt x="122" y="60"/>
                    </a:cubicBezTo>
                    <a:cubicBezTo>
                      <a:pt x="122" y="61"/>
                      <a:pt x="122" y="62"/>
                      <a:pt x="122" y="64"/>
                    </a:cubicBezTo>
                    <a:cubicBezTo>
                      <a:pt x="122" y="64"/>
                      <a:pt x="121" y="64"/>
                      <a:pt x="121" y="64"/>
                    </a:cubicBezTo>
                    <a:cubicBezTo>
                      <a:pt x="119" y="64"/>
                      <a:pt x="118" y="65"/>
                      <a:pt x="118" y="66"/>
                    </a:cubicBezTo>
                    <a:cubicBezTo>
                      <a:pt x="118" y="67"/>
                      <a:pt x="118" y="68"/>
                      <a:pt x="118" y="68"/>
                    </a:cubicBezTo>
                    <a:cubicBezTo>
                      <a:pt x="118" y="70"/>
                      <a:pt x="119" y="71"/>
                      <a:pt x="121" y="71"/>
                    </a:cubicBezTo>
                    <a:cubicBezTo>
                      <a:pt x="121" y="71"/>
                      <a:pt x="121" y="71"/>
                      <a:pt x="121" y="71"/>
                    </a:cubicBezTo>
                    <a:cubicBezTo>
                      <a:pt x="121" y="71"/>
                      <a:pt x="121" y="71"/>
                      <a:pt x="122" y="71"/>
                    </a:cubicBezTo>
                    <a:cubicBezTo>
                      <a:pt x="122" y="73"/>
                      <a:pt x="121" y="75"/>
                      <a:pt x="121" y="76"/>
                    </a:cubicBezTo>
                    <a:close/>
                    <a:moveTo>
                      <a:pt x="74" y="40"/>
                    </a:moveTo>
                    <a:cubicBezTo>
                      <a:pt x="88" y="40"/>
                      <a:pt x="88" y="40"/>
                      <a:pt x="88" y="40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2" y="51"/>
                      <a:pt x="82" y="51"/>
                      <a:pt x="82" y="51"/>
                    </a:cubicBez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83" y="70"/>
                      <a:pt x="83" y="70"/>
                      <a:pt x="83" y="70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1"/>
                      <a:pt x="49" y="71"/>
                      <a:pt x="49" y="71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64" y="54"/>
                      <a:pt x="64" y="54"/>
                      <a:pt x="64" y="54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8" y="52"/>
                      <a:pt x="68" y="52"/>
                      <a:pt x="68" y="52"/>
                    </a:cubicBez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96" name="组合 1095"/>
          <p:cNvGrpSpPr>
            <a:grpSpLocks noChangeAspect="1"/>
          </p:cNvGrpSpPr>
          <p:nvPr/>
        </p:nvGrpSpPr>
        <p:grpSpPr>
          <a:xfrm>
            <a:off x="9732623" y="4660938"/>
            <a:ext cx="540000" cy="249961"/>
            <a:chOff x="5351784" y="2774806"/>
            <a:chExt cx="729733" cy="337786"/>
          </a:xfrm>
        </p:grpSpPr>
        <p:sp>
          <p:nvSpPr>
            <p:cNvPr id="1097" name="Freeform 61"/>
            <p:cNvSpPr>
              <a:spLocks noEditPoints="1"/>
            </p:cNvSpPr>
            <p:nvPr/>
          </p:nvSpPr>
          <p:spPr bwMode="auto">
            <a:xfrm>
              <a:off x="5559872" y="2774806"/>
              <a:ext cx="312132" cy="206663"/>
            </a:xfrm>
            <a:custGeom>
              <a:avLst/>
              <a:gdLst>
                <a:gd name="T0" fmla="*/ 122 w 258"/>
                <a:gd name="T1" fmla="*/ 69 h 172"/>
                <a:gd name="T2" fmla="*/ 117 w 258"/>
                <a:gd name="T3" fmla="*/ 70 h 172"/>
                <a:gd name="T4" fmla="*/ 124 w 258"/>
                <a:gd name="T5" fmla="*/ 0 h 172"/>
                <a:gd name="T6" fmla="*/ 135 w 258"/>
                <a:gd name="T7" fmla="*/ 0 h 172"/>
                <a:gd name="T8" fmla="*/ 142 w 258"/>
                <a:gd name="T9" fmla="*/ 70 h 172"/>
                <a:gd name="T10" fmla="*/ 137 w 258"/>
                <a:gd name="T11" fmla="*/ 69 h 172"/>
                <a:gd name="T12" fmla="*/ 129 w 258"/>
                <a:gd name="T13" fmla="*/ 69 h 172"/>
                <a:gd name="T14" fmla="*/ 122 w 258"/>
                <a:gd name="T15" fmla="*/ 69 h 172"/>
                <a:gd name="T16" fmla="*/ 189 w 258"/>
                <a:gd name="T17" fmla="*/ 114 h 172"/>
                <a:gd name="T18" fmla="*/ 197 w 258"/>
                <a:gd name="T19" fmla="*/ 138 h 172"/>
                <a:gd name="T20" fmla="*/ 258 w 258"/>
                <a:gd name="T21" fmla="*/ 125 h 172"/>
                <a:gd name="T22" fmla="*/ 258 w 258"/>
                <a:gd name="T23" fmla="*/ 114 h 172"/>
                <a:gd name="T24" fmla="*/ 189 w 258"/>
                <a:gd name="T25" fmla="*/ 114 h 172"/>
                <a:gd name="T26" fmla="*/ 0 w 258"/>
                <a:gd name="T27" fmla="*/ 114 h 172"/>
                <a:gd name="T28" fmla="*/ 0 w 258"/>
                <a:gd name="T29" fmla="*/ 125 h 172"/>
                <a:gd name="T30" fmla="*/ 62 w 258"/>
                <a:gd name="T31" fmla="*/ 138 h 172"/>
                <a:gd name="T32" fmla="*/ 70 w 258"/>
                <a:gd name="T33" fmla="*/ 114 h 172"/>
                <a:gd name="T34" fmla="*/ 0 w 258"/>
                <a:gd name="T35" fmla="*/ 114 h 172"/>
                <a:gd name="T36" fmla="*/ 190 w 258"/>
                <a:gd name="T37" fmla="*/ 160 h 172"/>
                <a:gd name="T38" fmla="*/ 69 w 258"/>
                <a:gd name="T39" fmla="*/ 159 h 172"/>
                <a:gd name="T40" fmla="*/ 122 w 258"/>
                <a:gd name="T41" fmla="*/ 81 h 172"/>
                <a:gd name="T42" fmla="*/ 129 w 258"/>
                <a:gd name="T43" fmla="*/ 81 h 172"/>
                <a:gd name="T44" fmla="*/ 137 w 258"/>
                <a:gd name="T45" fmla="*/ 81 h 172"/>
                <a:gd name="T46" fmla="*/ 190 w 258"/>
                <a:gd name="T47" fmla="*/ 160 h 172"/>
                <a:gd name="T48" fmla="*/ 162 w 258"/>
                <a:gd name="T49" fmla="*/ 119 h 172"/>
                <a:gd name="T50" fmla="*/ 149 w 258"/>
                <a:gd name="T51" fmla="*/ 101 h 172"/>
                <a:gd name="T52" fmla="*/ 109 w 258"/>
                <a:gd name="T53" fmla="*/ 101 h 172"/>
                <a:gd name="T54" fmla="*/ 97 w 258"/>
                <a:gd name="T55" fmla="*/ 119 h 172"/>
                <a:gd name="T56" fmla="*/ 162 w 258"/>
                <a:gd name="T57" fmla="*/ 11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8" h="172">
                  <a:moveTo>
                    <a:pt x="122" y="69"/>
                  </a:moveTo>
                  <a:cubicBezTo>
                    <a:pt x="120" y="69"/>
                    <a:pt x="119" y="70"/>
                    <a:pt x="117" y="7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0" y="70"/>
                    <a:pt x="138" y="69"/>
                    <a:pt x="137" y="69"/>
                  </a:cubicBezTo>
                  <a:cubicBezTo>
                    <a:pt x="129" y="69"/>
                    <a:pt x="129" y="69"/>
                    <a:pt x="129" y="69"/>
                  </a:cubicBezTo>
                  <a:lnTo>
                    <a:pt x="122" y="69"/>
                  </a:lnTo>
                  <a:close/>
                  <a:moveTo>
                    <a:pt x="189" y="114"/>
                  </a:moveTo>
                  <a:cubicBezTo>
                    <a:pt x="192" y="122"/>
                    <a:pt x="195" y="130"/>
                    <a:pt x="197" y="138"/>
                  </a:cubicBezTo>
                  <a:cubicBezTo>
                    <a:pt x="258" y="125"/>
                    <a:pt x="258" y="125"/>
                    <a:pt x="258" y="125"/>
                  </a:cubicBezTo>
                  <a:cubicBezTo>
                    <a:pt x="258" y="114"/>
                    <a:pt x="258" y="114"/>
                    <a:pt x="258" y="114"/>
                  </a:cubicBezTo>
                  <a:lnTo>
                    <a:pt x="189" y="114"/>
                  </a:lnTo>
                  <a:close/>
                  <a:moveTo>
                    <a:pt x="0" y="114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62" y="138"/>
                    <a:pt x="62" y="138"/>
                    <a:pt x="62" y="138"/>
                  </a:cubicBezTo>
                  <a:cubicBezTo>
                    <a:pt x="64" y="130"/>
                    <a:pt x="66" y="122"/>
                    <a:pt x="70" y="114"/>
                  </a:cubicBezTo>
                  <a:lnTo>
                    <a:pt x="0" y="114"/>
                  </a:lnTo>
                  <a:close/>
                  <a:moveTo>
                    <a:pt x="190" y="160"/>
                  </a:moveTo>
                  <a:cubicBezTo>
                    <a:pt x="151" y="172"/>
                    <a:pt x="105" y="172"/>
                    <a:pt x="69" y="159"/>
                  </a:cubicBezTo>
                  <a:cubicBezTo>
                    <a:pt x="74" y="123"/>
                    <a:pt x="93" y="81"/>
                    <a:pt x="122" y="81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66" y="81"/>
                    <a:pt x="185" y="123"/>
                    <a:pt x="190" y="160"/>
                  </a:cubicBezTo>
                  <a:close/>
                  <a:moveTo>
                    <a:pt x="162" y="119"/>
                  </a:moveTo>
                  <a:cubicBezTo>
                    <a:pt x="158" y="111"/>
                    <a:pt x="154" y="105"/>
                    <a:pt x="149" y="101"/>
                  </a:cubicBezTo>
                  <a:cubicBezTo>
                    <a:pt x="138" y="104"/>
                    <a:pt x="120" y="104"/>
                    <a:pt x="109" y="101"/>
                  </a:cubicBezTo>
                  <a:cubicBezTo>
                    <a:pt x="105" y="105"/>
                    <a:pt x="100" y="111"/>
                    <a:pt x="97" y="119"/>
                  </a:cubicBezTo>
                  <a:cubicBezTo>
                    <a:pt x="110" y="125"/>
                    <a:pt x="149" y="125"/>
                    <a:pt x="162" y="119"/>
                  </a:cubicBezTo>
                  <a:close/>
                </a:path>
              </a:pathLst>
            </a:custGeom>
            <a:solidFill>
              <a:srgbClr val="2B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" name="Freeform 62"/>
            <p:cNvSpPr>
              <a:spLocks noEditPoints="1"/>
            </p:cNvSpPr>
            <p:nvPr/>
          </p:nvSpPr>
          <p:spPr bwMode="auto">
            <a:xfrm>
              <a:off x="5351784" y="2931584"/>
              <a:ext cx="729733" cy="181008"/>
            </a:xfrm>
            <a:custGeom>
              <a:avLst/>
              <a:gdLst>
                <a:gd name="T0" fmla="*/ 80 w 605"/>
                <a:gd name="T1" fmla="*/ 89 h 149"/>
                <a:gd name="T2" fmla="*/ 155 w 605"/>
                <a:gd name="T3" fmla="*/ 95 h 149"/>
                <a:gd name="T4" fmla="*/ 161 w 605"/>
                <a:gd name="T5" fmla="*/ 101 h 149"/>
                <a:gd name="T6" fmla="*/ 532 w 605"/>
                <a:gd name="T7" fmla="*/ 56 h 149"/>
                <a:gd name="T8" fmla="*/ 496 w 605"/>
                <a:gd name="T9" fmla="*/ 83 h 149"/>
                <a:gd name="T10" fmla="*/ 457 w 605"/>
                <a:gd name="T11" fmla="*/ 62 h 149"/>
                <a:gd name="T12" fmla="*/ 450 w 605"/>
                <a:gd name="T13" fmla="*/ 129 h 149"/>
                <a:gd name="T14" fmla="*/ 442 w 605"/>
                <a:gd name="T15" fmla="*/ 65 h 149"/>
                <a:gd name="T16" fmla="*/ 375 w 605"/>
                <a:gd name="T17" fmla="*/ 33 h 149"/>
                <a:gd name="T18" fmla="*/ 532 w 605"/>
                <a:gd name="T19" fmla="*/ 43 h 149"/>
                <a:gd name="T20" fmla="*/ 450 w 605"/>
                <a:gd name="T21" fmla="*/ 118 h 149"/>
                <a:gd name="T22" fmla="*/ 525 w 605"/>
                <a:gd name="T23" fmla="*/ 66 h 149"/>
                <a:gd name="T24" fmla="*/ 542 w 605"/>
                <a:gd name="T25" fmla="*/ 83 h 149"/>
                <a:gd name="T26" fmla="*/ 155 w 605"/>
                <a:gd name="T27" fmla="*/ 129 h 149"/>
                <a:gd name="T28" fmla="*/ 148 w 605"/>
                <a:gd name="T29" fmla="*/ 62 h 149"/>
                <a:gd name="T30" fmla="*/ 108 w 605"/>
                <a:gd name="T31" fmla="*/ 83 h 149"/>
                <a:gd name="T32" fmla="*/ 73 w 605"/>
                <a:gd name="T33" fmla="*/ 56 h 149"/>
                <a:gd name="T34" fmla="*/ 0 w 605"/>
                <a:gd name="T35" fmla="*/ 0 h 149"/>
                <a:gd name="T36" fmla="*/ 229 w 605"/>
                <a:gd name="T37" fmla="*/ 76 h 149"/>
                <a:gd name="T38" fmla="*/ 183 w 605"/>
                <a:gd name="T39" fmla="*/ 101 h 149"/>
                <a:gd name="T40" fmla="*/ 80 w 605"/>
                <a:gd name="T41" fmla="*/ 100 h 149"/>
                <a:gd name="T42" fmla="*/ 172 w 605"/>
                <a:gd name="T43" fmla="*/ 101 h 149"/>
                <a:gd name="T44" fmla="*/ 155 w 605"/>
                <a:gd name="T45" fmla="*/ 118 h 149"/>
                <a:gd name="T46" fmla="*/ 450 w 605"/>
                <a:gd name="T47" fmla="*/ 107 h 149"/>
                <a:gd name="T48" fmla="*/ 444 w 605"/>
                <a:gd name="T49" fmla="*/ 101 h 149"/>
                <a:gd name="T50" fmla="*/ 530 w 605"/>
                <a:gd name="T51" fmla="*/ 83 h 149"/>
                <a:gd name="T52" fmla="*/ 303 w 605"/>
                <a:gd name="T53" fmla="*/ 49 h 149"/>
                <a:gd name="T54" fmla="*/ 241 w 605"/>
                <a:gd name="T55" fmla="*/ 77 h 149"/>
                <a:gd name="T56" fmla="*/ 302 w 605"/>
                <a:gd name="T57" fmla="*/ 98 h 149"/>
                <a:gd name="T58" fmla="*/ 364 w 605"/>
                <a:gd name="T59" fmla="*/ 40 h 149"/>
                <a:gd name="T60" fmla="*/ 218 w 605"/>
                <a:gd name="T61" fmla="*/ 86 h 149"/>
                <a:gd name="T62" fmla="*/ 207 w 605"/>
                <a:gd name="T63" fmla="*/ 125 h 149"/>
                <a:gd name="T64" fmla="*/ 229 w 605"/>
                <a:gd name="T65" fmla="*/ 116 h 149"/>
                <a:gd name="T66" fmla="*/ 240 w 605"/>
                <a:gd name="T67" fmla="*/ 106 h 149"/>
                <a:gd name="T68" fmla="*/ 387 w 605"/>
                <a:gd name="T69" fmla="*/ 86 h 149"/>
                <a:gd name="T70" fmla="*/ 365 w 605"/>
                <a:gd name="T71" fmla="*/ 106 h 149"/>
                <a:gd name="T72" fmla="*/ 376 w 605"/>
                <a:gd name="T73" fmla="*/ 116 h 149"/>
                <a:gd name="T74" fmla="*/ 398 w 605"/>
                <a:gd name="T75" fmla="*/ 125 h 149"/>
                <a:gd name="T76" fmla="*/ 387 w 605"/>
                <a:gd name="T77" fmla="*/ 86 h 149"/>
                <a:gd name="T78" fmla="*/ 302 w 605"/>
                <a:gd name="T79" fmla="*/ 109 h 149"/>
                <a:gd name="T80" fmla="*/ 297 w 605"/>
                <a:gd name="T81" fmla="*/ 129 h 149"/>
                <a:gd name="T82" fmla="*/ 297 w 605"/>
                <a:gd name="T83" fmla="*/ 149 h 149"/>
                <a:gd name="T84" fmla="*/ 308 w 605"/>
                <a:gd name="T85" fmla="*/ 149 h 149"/>
                <a:gd name="T86" fmla="*/ 308 w 605"/>
                <a:gd name="T87" fmla="*/ 12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5" h="149">
                  <a:moveTo>
                    <a:pt x="80" y="77"/>
                  </a:moveTo>
                  <a:cubicBezTo>
                    <a:pt x="83" y="77"/>
                    <a:pt x="86" y="80"/>
                    <a:pt x="86" y="83"/>
                  </a:cubicBezTo>
                  <a:cubicBezTo>
                    <a:pt x="86" y="86"/>
                    <a:pt x="83" y="89"/>
                    <a:pt x="80" y="89"/>
                  </a:cubicBezTo>
                  <a:cubicBezTo>
                    <a:pt x="77" y="89"/>
                    <a:pt x="74" y="86"/>
                    <a:pt x="74" y="83"/>
                  </a:cubicBezTo>
                  <a:cubicBezTo>
                    <a:pt x="74" y="80"/>
                    <a:pt x="77" y="77"/>
                    <a:pt x="80" y="77"/>
                  </a:cubicBezTo>
                  <a:close/>
                  <a:moveTo>
                    <a:pt x="155" y="95"/>
                  </a:moveTo>
                  <a:cubicBezTo>
                    <a:pt x="152" y="95"/>
                    <a:pt x="149" y="98"/>
                    <a:pt x="149" y="101"/>
                  </a:cubicBezTo>
                  <a:cubicBezTo>
                    <a:pt x="149" y="104"/>
                    <a:pt x="152" y="107"/>
                    <a:pt x="155" y="107"/>
                  </a:cubicBezTo>
                  <a:cubicBezTo>
                    <a:pt x="158" y="107"/>
                    <a:pt x="161" y="104"/>
                    <a:pt x="161" y="101"/>
                  </a:cubicBezTo>
                  <a:cubicBezTo>
                    <a:pt x="161" y="98"/>
                    <a:pt x="158" y="95"/>
                    <a:pt x="155" y="95"/>
                  </a:cubicBezTo>
                  <a:close/>
                  <a:moveTo>
                    <a:pt x="532" y="43"/>
                  </a:moveTo>
                  <a:cubicBezTo>
                    <a:pt x="532" y="56"/>
                    <a:pt x="532" y="56"/>
                    <a:pt x="532" y="56"/>
                  </a:cubicBezTo>
                  <a:cubicBezTo>
                    <a:pt x="544" y="59"/>
                    <a:pt x="553" y="70"/>
                    <a:pt x="553" y="83"/>
                  </a:cubicBezTo>
                  <a:cubicBezTo>
                    <a:pt x="553" y="99"/>
                    <a:pt x="540" y="111"/>
                    <a:pt x="525" y="111"/>
                  </a:cubicBezTo>
                  <a:cubicBezTo>
                    <a:pt x="509" y="111"/>
                    <a:pt x="496" y="99"/>
                    <a:pt x="496" y="83"/>
                  </a:cubicBezTo>
                  <a:cubicBezTo>
                    <a:pt x="496" y="70"/>
                    <a:pt x="505" y="59"/>
                    <a:pt x="517" y="56"/>
                  </a:cubicBezTo>
                  <a:cubicBezTo>
                    <a:pt x="517" y="47"/>
                    <a:pt x="517" y="47"/>
                    <a:pt x="517" y="47"/>
                  </a:cubicBezTo>
                  <a:cubicBezTo>
                    <a:pt x="500" y="52"/>
                    <a:pt x="480" y="57"/>
                    <a:pt x="457" y="62"/>
                  </a:cubicBezTo>
                  <a:cubicBezTo>
                    <a:pt x="457" y="74"/>
                    <a:pt x="457" y="74"/>
                    <a:pt x="457" y="74"/>
                  </a:cubicBezTo>
                  <a:cubicBezTo>
                    <a:pt x="469" y="77"/>
                    <a:pt x="478" y="88"/>
                    <a:pt x="478" y="101"/>
                  </a:cubicBezTo>
                  <a:cubicBezTo>
                    <a:pt x="478" y="117"/>
                    <a:pt x="465" y="129"/>
                    <a:pt x="450" y="129"/>
                  </a:cubicBezTo>
                  <a:cubicBezTo>
                    <a:pt x="434" y="129"/>
                    <a:pt x="421" y="117"/>
                    <a:pt x="421" y="101"/>
                  </a:cubicBezTo>
                  <a:cubicBezTo>
                    <a:pt x="421" y="88"/>
                    <a:pt x="430" y="77"/>
                    <a:pt x="442" y="74"/>
                  </a:cubicBezTo>
                  <a:cubicBezTo>
                    <a:pt x="442" y="65"/>
                    <a:pt x="442" y="65"/>
                    <a:pt x="442" y="65"/>
                  </a:cubicBezTo>
                  <a:cubicBezTo>
                    <a:pt x="422" y="69"/>
                    <a:pt x="400" y="73"/>
                    <a:pt x="375" y="76"/>
                  </a:cubicBezTo>
                  <a:cubicBezTo>
                    <a:pt x="375" y="49"/>
                    <a:pt x="375" y="49"/>
                    <a:pt x="375" y="49"/>
                  </a:cubicBezTo>
                  <a:cubicBezTo>
                    <a:pt x="375" y="44"/>
                    <a:pt x="375" y="38"/>
                    <a:pt x="375" y="33"/>
                  </a:cubicBezTo>
                  <a:cubicBezTo>
                    <a:pt x="541" y="24"/>
                    <a:pt x="605" y="0"/>
                    <a:pt x="605" y="0"/>
                  </a:cubicBezTo>
                  <a:cubicBezTo>
                    <a:pt x="599" y="19"/>
                    <a:pt x="599" y="19"/>
                    <a:pt x="599" y="19"/>
                  </a:cubicBezTo>
                  <a:cubicBezTo>
                    <a:pt x="599" y="19"/>
                    <a:pt x="577" y="30"/>
                    <a:pt x="532" y="43"/>
                  </a:cubicBezTo>
                  <a:close/>
                  <a:moveTo>
                    <a:pt x="450" y="84"/>
                  </a:moveTo>
                  <a:cubicBezTo>
                    <a:pt x="440" y="84"/>
                    <a:pt x="433" y="92"/>
                    <a:pt x="433" y="101"/>
                  </a:cubicBezTo>
                  <a:cubicBezTo>
                    <a:pt x="433" y="110"/>
                    <a:pt x="440" y="118"/>
                    <a:pt x="450" y="118"/>
                  </a:cubicBezTo>
                  <a:cubicBezTo>
                    <a:pt x="459" y="118"/>
                    <a:pt x="467" y="110"/>
                    <a:pt x="467" y="101"/>
                  </a:cubicBezTo>
                  <a:cubicBezTo>
                    <a:pt x="467" y="92"/>
                    <a:pt x="459" y="84"/>
                    <a:pt x="450" y="84"/>
                  </a:cubicBezTo>
                  <a:close/>
                  <a:moveTo>
                    <a:pt x="525" y="66"/>
                  </a:moveTo>
                  <a:cubicBezTo>
                    <a:pt x="515" y="66"/>
                    <a:pt x="508" y="73"/>
                    <a:pt x="508" y="83"/>
                  </a:cubicBezTo>
                  <a:cubicBezTo>
                    <a:pt x="508" y="92"/>
                    <a:pt x="515" y="100"/>
                    <a:pt x="525" y="100"/>
                  </a:cubicBezTo>
                  <a:cubicBezTo>
                    <a:pt x="534" y="100"/>
                    <a:pt x="542" y="92"/>
                    <a:pt x="542" y="83"/>
                  </a:cubicBezTo>
                  <a:cubicBezTo>
                    <a:pt x="542" y="73"/>
                    <a:pt x="534" y="66"/>
                    <a:pt x="525" y="66"/>
                  </a:cubicBezTo>
                  <a:close/>
                  <a:moveTo>
                    <a:pt x="183" y="101"/>
                  </a:moveTo>
                  <a:cubicBezTo>
                    <a:pt x="183" y="117"/>
                    <a:pt x="171" y="129"/>
                    <a:pt x="155" y="129"/>
                  </a:cubicBezTo>
                  <a:cubicBezTo>
                    <a:pt x="139" y="129"/>
                    <a:pt x="127" y="117"/>
                    <a:pt x="127" y="101"/>
                  </a:cubicBezTo>
                  <a:cubicBezTo>
                    <a:pt x="127" y="88"/>
                    <a:pt x="136" y="77"/>
                    <a:pt x="148" y="74"/>
                  </a:cubicBezTo>
                  <a:cubicBezTo>
                    <a:pt x="148" y="62"/>
                    <a:pt x="148" y="62"/>
                    <a:pt x="148" y="62"/>
                  </a:cubicBezTo>
                  <a:cubicBezTo>
                    <a:pt x="125" y="57"/>
                    <a:pt x="105" y="52"/>
                    <a:pt x="87" y="47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99" y="59"/>
                    <a:pt x="108" y="70"/>
                    <a:pt x="108" y="83"/>
                  </a:cubicBezTo>
                  <a:cubicBezTo>
                    <a:pt x="108" y="99"/>
                    <a:pt x="96" y="111"/>
                    <a:pt x="80" y="111"/>
                  </a:cubicBezTo>
                  <a:cubicBezTo>
                    <a:pt x="64" y="111"/>
                    <a:pt x="52" y="99"/>
                    <a:pt x="52" y="83"/>
                  </a:cubicBezTo>
                  <a:cubicBezTo>
                    <a:pt x="52" y="70"/>
                    <a:pt x="60" y="59"/>
                    <a:pt x="73" y="56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28" y="30"/>
                    <a:pt x="6" y="19"/>
                    <a:pt x="6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3" y="24"/>
                    <a:pt x="230" y="33"/>
                  </a:cubicBezTo>
                  <a:cubicBezTo>
                    <a:pt x="230" y="38"/>
                    <a:pt x="229" y="44"/>
                    <a:pt x="229" y="49"/>
                  </a:cubicBezTo>
                  <a:cubicBezTo>
                    <a:pt x="229" y="76"/>
                    <a:pt x="229" y="76"/>
                    <a:pt x="229" y="76"/>
                  </a:cubicBezTo>
                  <a:cubicBezTo>
                    <a:pt x="205" y="73"/>
                    <a:pt x="183" y="69"/>
                    <a:pt x="162" y="65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75" y="77"/>
                    <a:pt x="183" y="88"/>
                    <a:pt x="183" y="101"/>
                  </a:cubicBezTo>
                  <a:close/>
                  <a:moveTo>
                    <a:pt x="80" y="66"/>
                  </a:moveTo>
                  <a:cubicBezTo>
                    <a:pt x="71" y="66"/>
                    <a:pt x="63" y="73"/>
                    <a:pt x="63" y="83"/>
                  </a:cubicBezTo>
                  <a:cubicBezTo>
                    <a:pt x="63" y="92"/>
                    <a:pt x="71" y="100"/>
                    <a:pt x="80" y="100"/>
                  </a:cubicBezTo>
                  <a:cubicBezTo>
                    <a:pt x="89" y="100"/>
                    <a:pt x="97" y="92"/>
                    <a:pt x="97" y="83"/>
                  </a:cubicBezTo>
                  <a:cubicBezTo>
                    <a:pt x="97" y="73"/>
                    <a:pt x="89" y="66"/>
                    <a:pt x="80" y="66"/>
                  </a:cubicBezTo>
                  <a:close/>
                  <a:moveTo>
                    <a:pt x="172" y="101"/>
                  </a:moveTo>
                  <a:cubicBezTo>
                    <a:pt x="172" y="92"/>
                    <a:pt x="164" y="84"/>
                    <a:pt x="155" y="84"/>
                  </a:cubicBezTo>
                  <a:cubicBezTo>
                    <a:pt x="146" y="84"/>
                    <a:pt x="138" y="92"/>
                    <a:pt x="138" y="101"/>
                  </a:cubicBezTo>
                  <a:cubicBezTo>
                    <a:pt x="138" y="110"/>
                    <a:pt x="146" y="118"/>
                    <a:pt x="155" y="118"/>
                  </a:cubicBezTo>
                  <a:cubicBezTo>
                    <a:pt x="164" y="118"/>
                    <a:pt x="172" y="110"/>
                    <a:pt x="172" y="101"/>
                  </a:cubicBezTo>
                  <a:close/>
                  <a:moveTo>
                    <a:pt x="444" y="101"/>
                  </a:moveTo>
                  <a:cubicBezTo>
                    <a:pt x="444" y="104"/>
                    <a:pt x="446" y="107"/>
                    <a:pt x="450" y="107"/>
                  </a:cubicBezTo>
                  <a:cubicBezTo>
                    <a:pt x="453" y="107"/>
                    <a:pt x="455" y="104"/>
                    <a:pt x="455" y="101"/>
                  </a:cubicBezTo>
                  <a:cubicBezTo>
                    <a:pt x="455" y="98"/>
                    <a:pt x="453" y="95"/>
                    <a:pt x="450" y="95"/>
                  </a:cubicBezTo>
                  <a:cubicBezTo>
                    <a:pt x="446" y="95"/>
                    <a:pt x="444" y="98"/>
                    <a:pt x="444" y="101"/>
                  </a:cubicBezTo>
                  <a:close/>
                  <a:moveTo>
                    <a:pt x="519" y="83"/>
                  </a:moveTo>
                  <a:cubicBezTo>
                    <a:pt x="519" y="86"/>
                    <a:pt x="522" y="89"/>
                    <a:pt x="525" y="89"/>
                  </a:cubicBezTo>
                  <a:cubicBezTo>
                    <a:pt x="528" y="89"/>
                    <a:pt x="530" y="86"/>
                    <a:pt x="530" y="83"/>
                  </a:cubicBezTo>
                  <a:cubicBezTo>
                    <a:pt x="530" y="80"/>
                    <a:pt x="528" y="77"/>
                    <a:pt x="525" y="77"/>
                  </a:cubicBezTo>
                  <a:cubicBezTo>
                    <a:pt x="522" y="77"/>
                    <a:pt x="519" y="80"/>
                    <a:pt x="519" y="83"/>
                  </a:cubicBezTo>
                  <a:close/>
                  <a:moveTo>
                    <a:pt x="303" y="49"/>
                  </a:moveTo>
                  <a:cubicBezTo>
                    <a:pt x="281" y="49"/>
                    <a:pt x="260" y="46"/>
                    <a:pt x="241" y="40"/>
                  </a:cubicBezTo>
                  <a:cubicBezTo>
                    <a:pt x="241" y="43"/>
                    <a:pt x="241" y="46"/>
                    <a:pt x="241" y="49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41" y="77"/>
                    <a:pt x="249" y="98"/>
                    <a:pt x="302" y="98"/>
                  </a:cubicBezTo>
                  <a:cubicBezTo>
                    <a:pt x="302" y="98"/>
                    <a:pt x="302" y="98"/>
                    <a:pt x="302" y="98"/>
                  </a:cubicBezTo>
                  <a:cubicBezTo>
                    <a:pt x="302" y="98"/>
                    <a:pt x="302" y="98"/>
                    <a:pt x="302" y="98"/>
                  </a:cubicBezTo>
                  <a:cubicBezTo>
                    <a:pt x="356" y="98"/>
                    <a:pt x="364" y="77"/>
                    <a:pt x="364" y="77"/>
                  </a:cubicBezTo>
                  <a:cubicBezTo>
                    <a:pt x="364" y="49"/>
                    <a:pt x="364" y="49"/>
                    <a:pt x="364" y="49"/>
                  </a:cubicBezTo>
                  <a:cubicBezTo>
                    <a:pt x="364" y="46"/>
                    <a:pt x="364" y="43"/>
                    <a:pt x="364" y="40"/>
                  </a:cubicBezTo>
                  <a:cubicBezTo>
                    <a:pt x="345" y="46"/>
                    <a:pt x="324" y="49"/>
                    <a:pt x="303" y="49"/>
                  </a:cubicBezTo>
                  <a:close/>
                  <a:moveTo>
                    <a:pt x="229" y="87"/>
                  </a:moveTo>
                  <a:cubicBezTo>
                    <a:pt x="225" y="87"/>
                    <a:pt x="222" y="86"/>
                    <a:pt x="218" y="86"/>
                  </a:cubicBezTo>
                  <a:cubicBezTo>
                    <a:pt x="218" y="106"/>
                    <a:pt x="218" y="106"/>
                    <a:pt x="218" y="106"/>
                  </a:cubicBezTo>
                  <a:cubicBezTo>
                    <a:pt x="207" y="106"/>
                    <a:pt x="207" y="106"/>
                    <a:pt x="207" y="106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18" y="125"/>
                    <a:pt x="218" y="125"/>
                    <a:pt x="218" y="125"/>
                  </a:cubicBezTo>
                  <a:cubicBezTo>
                    <a:pt x="218" y="116"/>
                    <a:pt x="218" y="116"/>
                    <a:pt x="218" y="116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25"/>
                    <a:pt x="229" y="125"/>
                    <a:pt x="229" y="125"/>
                  </a:cubicBezTo>
                  <a:cubicBezTo>
                    <a:pt x="240" y="125"/>
                    <a:pt x="240" y="125"/>
                    <a:pt x="240" y="125"/>
                  </a:cubicBezTo>
                  <a:cubicBezTo>
                    <a:pt x="240" y="106"/>
                    <a:pt x="240" y="106"/>
                    <a:pt x="240" y="106"/>
                  </a:cubicBezTo>
                  <a:cubicBezTo>
                    <a:pt x="229" y="106"/>
                    <a:pt x="229" y="106"/>
                    <a:pt x="229" y="106"/>
                  </a:cubicBezTo>
                  <a:lnTo>
                    <a:pt x="229" y="87"/>
                  </a:lnTo>
                  <a:close/>
                  <a:moveTo>
                    <a:pt x="387" y="86"/>
                  </a:moveTo>
                  <a:cubicBezTo>
                    <a:pt x="384" y="86"/>
                    <a:pt x="380" y="87"/>
                    <a:pt x="376" y="87"/>
                  </a:cubicBezTo>
                  <a:cubicBezTo>
                    <a:pt x="376" y="106"/>
                    <a:pt x="376" y="106"/>
                    <a:pt x="376" y="106"/>
                  </a:cubicBezTo>
                  <a:cubicBezTo>
                    <a:pt x="365" y="106"/>
                    <a:pt x="365" y="106"/>
                    <a:pt x="365" y="106"/>
                  </a:cubicBezTo>
                  <a:cubicBezTo>
                    <a:pt x="365" y="125"/>
                    <a:pt x="365" y="125"/>
                    <a:pt x="365" y="125"/>
                  </a:cubicBezTo>
                  <a:cubicBezTo>
                    <a:pt x="376" y="125"/>
                    <a:pt x="376" y="125"/>
                    <a:pt x="376" y="125"/>
                  </a:cubicBezTo>
                  <a:cubicBezTo>
                    <a:pt x="376" y="116"/>
                    <a:pt x="376" y="116"/>
                    <a:pt x="376" y="116"/>
                  </a:cubicBezTo>
                  <a:cubicBezTo>
                    <a:pt x="387" y="116"/>
                    <a:pt x="387" y="116"/>
                    <a:pt x="387" y="116"/>
                  </a:cubicBezTo>
                  <a:cubicBezTo>
                    <a:pt x="387" y="125"/>
                    <a:pt x="387" y="125"/>
                    <a:pt x="387" y="125"/>
                  </a:cubicBezTo>
                  <a:cubicBezTo>
                    <a:pt x="398" y="125"/>
                    <a:pt x="398" y="125"/>
                    <a:pt x="398" y="125"/>
                  </a:cubicBezTo>
                  <a:cubicBezTo>
                    <a:pt x="398" y="106"/>
                    <a:pt x="398" y="106"/>
                    <a:pt x="398" y="106"/>
                  </a:cubicBezTo>
                  <a:cubicBezTo>
                    <a:pt x="387" y="106"/>
                    <a:pt x="387" y="106"/>
                    <a:pt x="387" y="106"/>
                  </a:cubicBezTo>
                  <a:lnTo>
                    <a:pt x="387" y="86"/>
                  </a:lnTo>
                  <a:close/>
                  <a:moveTo>
                    <a:pt x="308" y="109"/>
                  </a:moveTo>
                  <a:cubicBezTo>
                    <a:pt x="306" y="109"/>
                    <a:pt x="304" y="109"/>
                    <a:pt x="302" y="109"/>
                  </a:cubicBezTo>
                  <a:cubicBezTo>
                    <a:pt x="302" y="109"/>
                    <a:pt x="302" y="109"/>
                    <a:pt x="302" y="109"/>
                  </a:cubicBezTo>
                  <a:cubicBezTo>
                    <a:pt x="302" y="109"/>
                    <a:pt x="302" y="109"/>
                    <a:pt x="302" y="109"/>
                  </a:cubicBezTo>
                  <a:cubicBezTo>
                    <a:pt x="300" y="109"/>
                    <a:pt x="299" y="109"/>
                    <a:pt x="297" y="109"/>
                  </a:cubicBezTo>
                  <a:cubicBezTo>
                    <a:pt x="297" y="129"/>
                    <a:pt x="297" y="129"/>
                    <a:pt x="297" y="129"/>
                  </a:cubicBezTo>
                  <a:cubicBezTo>
                    <a:pt x="286" y="129"/>
                    <a:pt x="286" y="129"/>
                    <a:pt x="286" y="129"/>
                  </a:cubicBezTo>
                  <a:cubicBezTo>
                    <a:pt x="286" y="149"/>
                    <a:pt x="286" y="149"/>
                    <a:pt x="286" y="149"/>
                  </a:cubicBezTo>
                  <a:cubicBezTo>
                    <a:pt x="297" y="149"/>
                    <a:pt x="297" y="149"/>
                    <a:pt x="297" y="149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8" y="140"/>
                    <a:pt x="308" y="140"/>
                    <a:pt x="308" y="140"/>
                  </a:cubicBezTo>
                  <a:cubicBezTo>
                    <a:pt x="308" y="149"/>
                    <a:pt x="308" y="149"/>
                    <a:pt x="308" y="149"/>
                  </a:cubicBezTo>
                  <a:cubicBezTo>
                    <a:pt x="319" y="149"/>
                    <a:pt x="319" y="149"/>
                    <a:pt x="319" y="149"/>
                  </a:cubicBezTo>
                  <a:cubicBezTo>
                    <a:pt x="319" y="129"/>
                    <a:pt x="319" y="129"/>
                    <a:pt x="319" y="129"/>
                  </a:cubicBezTo>
                  <a:cubicBezTo>
                    <a:pt x="308" y="129"/>
                    <a:pt x="308" y="129"/>
                    <a:pt x="308" y="129"/>
                  </a:cubicBezTo>
                  <a:lnTo>
                    <a:pt x="308" y="109"/>
                  </a:lnTo>
                  <a:close/>
                </a:path>
              </a:pathLst>
            </a:custGeom>
            <a:solidFill>
              <a:srgbClr val="E7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11" name="组合 1110"/>
          <p:cNvGrpSpPr>
            <a:grpSpLocks noChangeAspect="1"/>
          </p:cNvGrpSpPr>
          <p:nvPr/>
        </p:nvGrpSpPr>
        <p:grpSpPr>
          <a:xfrm>
            <a:off x="10812739" y="4680931"/>
            <a:ext cx="504000" cy="265487"/>
            <a:chOff x="1162947" y="2850345"/>
            <a:chExt cx="505967" cy="266523"/>
          </a:xfrm>
        </p:grpSpPr>
        <p:sp>
          <p:nvSpPr>
            <p:cNvPr id="1117" name="Freeform 385"/>
            <p:cNvSpPr>
              <a:spLocks noEditPoints="1"/>
            </p:cNvSpPr>
            <p:nvPr/>
          </p:nvSpPr>
          <p:spPr bwMode="auto">
            <a:xfrm>
              <a:off x="1162947" y="2850345"/>
              <a:ext cx="505967" cy="266523"/>
            </a:xfrm>
            <a:custGeom>
              <a:avLst/>
              <a:gdLst>
                <a:gd name="T0" fmla="*/ 32 w 419"/>
                <a:gd name="T1" fmla="*/ 119 h 221"/>
                <a:gd name="T2" fmla="*/ 8 w 419"/>
                <a:gd name="T3" fmla="*/ 140 h 221"/>
                <a:gd name="T4" fmla="*/ 414 w 419"/>
                <a:gd name="T5" fmla="*/ 7 h 221"/>
                <a:gd name="T6" fmla="*/ 237 w 419"/>
                <a:gd name="T7" fmla="*/ 7 h 221"/>
                <a:gd name="T8" fmla="*/ 231 w 419"/>
                <a:gd name="T9" fmla="*/ 0 h 221"/>
                <a:gd name="T10" fmla="*/ 226 w 419"/>
                <a:gd name="T11" fmla="*/ 7 h 221"/>
                <a:gd name="T12" fmla="*/ 49 w 419"/>
                <a:gd name="T13" fmla="*/ 7 h 221"/>
                <a:gd name="T14" fmla="*/ 69 w 419"/>
                <a:gd name="T15" fmla="*/ 24 h 221"/>
                <a:gd name="T16" fmla="*/ 190 w 419"/>
                <a:gd name="T17" fmla="*/ 15 h 221"/>
                <a:gd name="T18" fmla="*/ 226 w 419"/>
                <a:gd name="T19" fmla="*/ 29 h 221"/>
                <a:gd name="T20" fmla="*/ 217 w 419"/>
                <a:gd name="T21" fmla="*/ 30 h 221"/>
                <a:gd name="T22" fmla="*/ 252 w 419"/>
                <a:gd name="T23" fmla="*/ 85 h 221"/>
                <a:gd name="T24" fmla="*/ 245 w 419"/>
                <a:gd name="T25" fmla="*/ 30 h 221"/>
                <a:gd name="T26" fmla="*/ 237 w 419"/>
                <a:gd name="T27" fmla="*/ 29 h 221"/>
                <a:gd name="T28" fmla="*/ 273 w 419"/>
                <a:gd name="T29" fmla="*/ 15 h 221"/>
                <a:gd name="T30" fmla="*/ 394 w 419"/>
                <a:gd name="T31" fmla="*/ 24 h 221"/>
                <a:gd name="T32" fmla="*/ 414 w 419"/>
                <a:gd name="T33" fmla="*/ 7 h 221"/>
                <a:gd name="T34" fmla="*/ 379 w 419"/>
                <a:gd name="T35" fmla="*/ 205 h 221"/>
                <a:gd name="T36" fmla="*/ 190 w 419"/>
                <a:gd name="T37" fmla="*/ 221 h 221"/>
                <a:gd name="T38" fmla="*/ 232 w 419"/>
                <a:gd name="T39" fmla="*/ 209 h 221"/>
                <a:gd name="T40" fmla="*/ 166 w 419"/>
                <a:gd name="T41" fmla="*/ 129 h 221"/>
                <a:gd name="T42" fmla="*/ 15 w 419"/>
                <a:gd name="T43" fmla="*/ 105 h 221"/>
                <a:gd name="T44" fmla="*/ 15 w 419"/>
                <a:gd name="T45" fmla="*/ 105 h 221"/>
                <a:gd name="T46" fmla="*/ 7 w 419"/>
                <a:gd name="T47" fmla="*/ 31 h 221"/>
                <a:gd name="T48" fmla="*/ 242 w 419"/>
                <a:gd name="T49" fmla="*/ 96 h 221"/>
                <a:gd name="T50" fmla="*/ 247 w 419"/>
                <a:gd name="T51" fmla="*/ 121 h 221"/>
                <a:gd name="T52" fmla="*/ 368 w 419"/>
                <a:gd name="T53" fmla="*/ 177 h 221"/>
                <a:gd name="T54" fmla="*/ 319 w 419"/>
                <a:gd name="T55" fmla="*/ 193 h 221"/>
                <a:gd name="T56" fmla="*/ 319 w 419"/>
                <a:gd name="T57" fmla="*/ 209 h 221"/>
                <a:gd name="T58" fmla="*/ 371 w 419"/>
                <a:gd name="T59" fmla="*/ 197 h 221"/>
                <a:gd name="T60" fmla="*/ 276 w 419"/>
                <a:gd name="T61" fmla="*/ 193 h 221"/>
                <a:gd name="T62" fmla="*/ 240 w 419"/>
                <a:gd name="T63" fmla="*/ 209 h 221"/>
                <a:gd name="T64" fmla="*/ 311 w 419"/>
                <a:gd name="T6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9" h="221">
                  <a:moveTo>
                    <a:pt x="13" y="116"/>
                  </a:moveTo>
                  <a:cubicBezTo>
                    <a:pt x="32" y="119"/>
                    <a:pt x="32" y="119"/>
                    <a:pt x="32" y="119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8" y="140"/>
                    <a:pt x="8" y="140"/>
                    <a:pt x="8" y="140"/>
                  </a:cubicBezTo>
                  <a:lnTo>
                    <a:pt x="13" y="116"/>
                  </a:lnTo>
                  <a:close/>
                  <a:moveTo>
                    <a:pt x="414" y="7"/>
                  </a:moveTo>
                  <a:cubicBezTo>
                    <a:pt x="414" y="7"/>
                    <a:pt x="414" y="7"/>
                    <a:pt x="414" y="7"/>
                  </a:cubicBezTo>
                  <a:cubicBezTo>
                    <a:pt x="237" y="7"/>
                    <a:pt x="237" y="7"/>
                    <a:pt x="237" y="7"/>
                  </a:cubicBezTo>
                  <a:cubicBezTo>
                    <a:pt x="237" y="6"/>
                    <a:pt x="237" y="6"/>
                    <a:pt x="237" y="6"/>
                  </a:cubicBezTo>
                  <a:cubicBezTo>
                    <a:pt x="237" y="2"/>
                    <a:pt x="234" y="0"/>
                    <a:pt x="231" y="0"/>
                  </a:cubicBezTo>
                  <a:cubicBezTo>
                    <a:pt x="228" y="0"/>
                    <a:pt x="226" y="2"/>
                    <a:pt x="226" y="6"/>
                  </a:cubicBezTo>
                  <a:cubicBezTo>
                    <a:pt x="226" y="7"/>
                    <a:pt x="226" y="7"/>
                    <a:pt x="226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4" y="25"/>
                    <a:pt x="69" y="24"/>
                  </a:cubicBezTo>
                  <a:cubicBezTo>
                    <a:pt x="93" y="23"/>
                    <a:pt x="190" y="20"/>
                    <a:pt x="190" y="20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6" y="29"/>
                    <a:pt x="226" y="30"/>
                    <a:pt x="226" y="30"/>
                  </a:cubicBezTo>
                  <a:cubicBezTo>
                    <a:pt x="217" y="30"/>
                    <a:pt x="217" y="30"/>
                    <a:pt x="217" y="30"/>
                  </a:cubicBezTo>
                  <a:cubicBezTo>
                    <a:pt x="207" y="85"/>
                    <a:pt x="207" y="85"/>
                    <a:pt x="207" y="85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3" y="85"/>
                    <a:pt x="254" y="84"/>
                    <a:pt x="255" y="84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37" y="30"/>
                    <a:pt x="237" y="30"/>
                    <a:pt x="237" y="30"/>
                  </a:cubicBezTo>
                  <a:cubicBezTo>
                    <a:pt x="237" y="30"/>
                    <a:pt x="237" y="29"/>
                    <a:pt x="237" y="29"/>
                  </a:cubicBezTo>
                  <a:cubicBezTo>
                    <a:pt x="237" y="15"/>
                    <a:pt x="237" y="15"/>
                    <a:pt x="237" y="15"/>
                  </a:cubicBezTo>
                  <a:cubicBezTo>
                    <a:pt x="273" y="15"/>
                    <a:pt x="273" y="15"/>
                    <a:pt x="273" y="15"/>
                  </a:cubicBezTo>
                  <a:cubicBezTo>
                    <a:pt x="273" y="20"/>
                    <a:pt x="273" y="20"/>
                    <a:pt x="273" y="20"/>
                  </a:cubicBezTo>
                  <a:cubicBezTo>
                    <a:pt x="273" y="20"/>
                    <a:pt x="369" y="23"/>
                    <a:pt x="394" y="24"/>
                  </a:cubicBezTo>
                  <a:cubicBezTo>
                    <a:pt x="418" y="25"/>
                    <a:pt x="419" y="7"/>
                    <a:pt x="419" y="7"/>
                  </a:cubicBezTo>
                  <a:lnTo>
                    <a:pt x="414" y="7"/>
                  </a:lnTo>
                  <a:close/>
                  <a:moveTo>
                    <a:pt x="371" y="197"/>
                  </a:moveTo>
                  <a:cubicBezTo>
                    <a:pt x="379" y="205"/>
                    <a:pt x="379" y="205"/>
                    <a:pt x="379" y="205"/>
                  </a:cubicBezTo>
                  <a:cubicBezTo>
                    <a:pt x="379" y="206"/>
                    <a:pt x="364" y="221"/>
                    <a:pt x="338" y="221"/>
                  </a:cubicBezTo>
                  <a:cubicBezTo>
                    <a:pt x="190" y="221"/>
                    <a:pt x="190" y="221"/>
                    <a:pt x="190" y="221"/>
                  </a:cubicBezTo>
                  <a:cubicBezTo>
                    <a:pt x="190" y="209"/>
                    <a:pt x="190" y="209"/>
                    <a:pt x="190" y="209"/>
                  </a:cubicBezTo>
                  <a:cubicBezTo>
                    <a:pt x="232" y="209"/>
                    <a:pt x="232" y="209"/>
                    <a:pt x="232" y="209"/>
                  </a:cubicBezTo>
                  <a:cubicBezTo>
                    <a:pt x="232" y="186"/>
                    <a:pt x="232" y="186"/>
                    <a:pt x="232" y="186"/>
                  </a:cubicBezTo>
                  <a:cubicBezTo>
                    <a:pt x="199" y="175"/>
                    <a:pt x="177" y="152"/>
                    <a:pt x="166" y="129"/>
                  </a:cubicBezTo>
                  <a:cubicBezTo>
                    <a:pt x="167" y="128"/>
                    <a:pt x="167" y="128"/>
                    <a:pt x="167" y="128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46" y="115"/>
                    <a:pt x="247" y="121"/>
                  </a:cubicBezTo>
                  <a:cubicBezTo>
                    <a:pt x="253" y="147"/>
                    <a:pt x="268" y="159"/>
                    <a:pt x="299" y="159"/>
                  </a:cubicBezTo>
                  <a:cubicBezTo>
                    <a:pt x="337" y="159"/>
                    <a:pt x="361" y="170"/>
                    <a:pt x="368" y="177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57" y="189"/>
                    <a:pt x="337" y="193"/>
                    <a:pt x="319" y="193"/>
                  </a:cubicBezTo>
                  <a:cubicBezTo>
                    <a:pt x="319" y="193"/>
                    <a:pt x="319" y="193"/>
                    <a:pt x="319" y="193"/>
                  </a:cubicBezTo>
                  <a:cubicBezTo>
                    <a:pt x="319" y="209"/>
                    <a:pt x="319" y="209"/>
                    <a:pt x="319" y="209"/>
                  </a:cubicBezTo>
                  <a:cubicBezTo>
                    <a:pt x="338" y="209"/>
                    <a:pt x="338" y="209"/>
                    <a:pt x="338" y="209"/>
                  </a:cubicBezTo>
                  <a:cubicBezTo>
                    <a:pt x="360" y="209"/>
                    <a:pt x="371" y="197"/>
                    <a:pt x="371" y="197"/>
                  </a:cubicBezTo>
                  <a:close/>
                  <a:moveTo>
                    <a:pt x="311" y="193"/>
                  </a:moveTo>
                  <a:cubicBezTo>
                    <a:pt x="295" y="193"/>
                    <a:pt x="303" y="193"/>
                    <a:pt x="276" y="193"/>
                  </a:cubicBezTo>
                  <a:cubicBezTo>
                    <a:pt x="263" y="193"/>
                    <a:pt x="251" y="191"/>
                    <a:pt x="240" y="188"/>
                  </a:cubicBezTo>
                  <a:cubicBezTo>
                    <a:pt x="240" y="209"/>
                    <a:pt x="240" y="209"/>
                    <a:pt x="240" y="209"/>
                  </a:cubicBezTo>
                  <a:cubicBezTo>
                    <a:pt x="311" y="209"/>
                    <a:pt x="311" y="209"/>
                    <a:pt x="311" y="209"/>
                  </a:cubicBezTo>
                  <a:lnTo>
                    <a:pt x="311" y="193"/>
                  </a:lnTo>
                  <a:close/>
                </a:path>
              </a:pathLst>
            </a:custGeom>
            <a:solidFill>
              <a:srgbClr val="E7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" name="Freeform 386"/>
            <p:cNvSpPr/>
            <p:nvPr/>
          </p:nvSpPr>
          <p:spPr bwMode="auto">
            <a:xfrm>
              <a:off x="1469378" y="2940136"/>
              <a:ext cx="151077" cy="114021"/>
            </a:xfrm>
            <a:custGeom>
              <a:avLst/>
              <a:gdLst>
                <a:gd name="T0" fmla="*/ 122 w 125"/>
                <a:gd name="T1" fmla="*/ 94 h 94"/>
                <a:gd name="T2" fmla="*/ 125 w 125"/>
                <a:gd name="T3" fmla="*/ 79 h 94"/>
                <a:gd name="T4" fmla="*/ 0 w 125"/>
                <a:gd name="T5" fmla="*/ 21 h 94"/>
                <a:gd name="T6" fmla="*/ 5 w 125"/>
                <a:gd name="T7" fmla="*/ 43 h 94"/>
                <a:gd name="T8" fmla="*/ 45 w 125"/>
                <a:gd name="T9" fmla="*/ 72 h 94"/>
                <a:gd name="T10" fmla="*/ 122 w 125"/>
                <a:gd name="T1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94">
                  <a:moveTo>
                    <a:pt x="122" y="94"/>
                  </a:moveTo>
                  <a:cubicBezTo>
                    <a:pt x="124" y="90"/>
                    <a:pt x="125" y="85"/>
                    <a:pt x="125" y="79"/>
                  </a:cubicBezTo>
                  <a:cubicBezTo>
                    <a:pt x="125" y="44"/>
                    <a:pt x="86" y="0"/>
                    <a:pt x="0" y="21"/>
                  </a:cubicBezTo>
                  <a:cubicBezTo>
                    <a:pt x="0" y="21"/>
                    <a:pt x="3" y="37"/>
                    <a:pt x="5" y="43"/>
                  </a:cubicBezTo>
                  <a:cubicBezTo>
                    <a:pt x="9" y="64"/>
                    <a:pt x="19" y="72"/>
                    <a:pt x="45" y="72"/>
                  </a:cubicBezTo>
                  <a:cubicBezTo>
                    <a:pt x="83" y="72"/>
                    <a:pt x="111" y="83"/>
                    <a:pt x="122" y="94"/>
                  </a:cubicBezTo>
                  <a:close/>
                </a:path>
              </a:pathLst>
            </a:custGeom>
            <a:solidFill>
              <a:srgbClr val="2B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24" name="组合 1123"/>
          <p:cNvGrpSpPr>
            <a:grpSpLocks noChangeAspect="1"/>
          </p:cNvGrpSpPr>
          <p:nvPr/>
        </p:nvGrpSpPr>
        <p:grpSpPr>
          <a:xfrm>
            <a:off x="9732611" y="3902302"/>
            <a:ext cx="468000" cy="468000"/>
            <a:chOff x="1752548" y="5049880"/>
            <a:chExt cx="1157990" cy="1157990"/>
          </a:xfrm>
        </p:grpSpPr>
        <p:sp>
          <p:nvSpPr>
            <p:cNvPr id="1125" name="Freeform 88"/>
            <p:cNvSpPr>
              <a:spLocks noEditPoints="1"/>
            </p:cNvSpPr>
            <p:nvPr/>
          </p:nvSpPr>
          <p:spPr bwMode="auto">
            <a:xfrm>
              <a:off x="2491949" y="5049880"/>
              <a:ext cx="418587" cy="672184"/>
            </a:xfrm>
            <a:custGeom>
              <a:avLst/>
              <a:gdLst>
                <a:gd name="T0" fmla="*/ 29 w 58"/>
                <a:gd name="T1" fmla="*/ 0 h 93"/>
                <a:gd name="T2" fmla="*/ 0 w 58"/>
                <a:gd name="T3" fmla="*/ 29 h 93"/>
                <a:gd name="T4" fmla="*/ 3 w 58"/>
                <a:gd name="T5" fmla="*/ 44 h 93"/>
                <a:gd name="T6" fmla="*/ 29 w 58"/>
                <a:gd name="T7" fmla="*/ 93 h 93"/>
                <a:gd name="T8" fmla="*/ 54 w 58"/>
                <a:gd name="T9" fmla="*/ 44 h 93"/>
                <a:gd name="T10" fmla="*/ 58 w 58"/>
                <a:gd name="T11" fmla="*/ 29 h 93"/>
                <a:gd name="T12" fmla="*/ 29 w 58"/>
                <a:gd name="T13" fmla="*/ 0 h 93"/>
                <a:gd name="T14" fmla="*/ 29 w 58"/>
                <a:gd name="T15" fmla="*/ 53 h 93"/>
                <a:gd name="T16" fmla="*/ 5 w 58"/>
                <a:gd name="T17" fmla="*/ 29 h 93"/>
                <a:gd name="T18" fmla="*/ 29 w 58"/>
                <a:gd name="T19" fmla="*/ 6 h 93"/>
                <a:gd name="T20" fmla="*/ 52 w 58"/>
                <a:gd name="T21" fmla="*/ 29 h 93"/>
                <a:gd name="T22" fmla="*/ 29 w 58"/>
                <a:gd name="T23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34"/>
                    <a:pt x="1" y="39"/>
                    <a:pt x="3" y="44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0"/>
                    <a:pt x="58" y="3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2" y="16"/>
                    <a:pt x="52" y="29"/>
                  </a:cubicBezTo>
                  <a:cubicBezTo>
                    <a:pt x="52" y="42"/>
                    <a:pt x="42" y="53"/>
                    <a:pt x="29" y="5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6" name="Freeform 89"/>
            <p:cNvSpPr/>
            <p:nvPr/>
          </p:nvSpPr>
          <p:spPr bwMode="auto">
            <a:xfrm>
              <a:off x="2586667" y="5141541"/>
              <a:ext cx="232209" cy="137492"/>
            </a:xfrm>
            <a:custGeom>
              <a:avLst/>
              <a:gdLst>
                <a:gd name="T0" fmla="*/ 31 w 32"/>
                <a:gd name="T1" fmla="*/ 14 h 19"/>
                <a:gd name="T2" fmla="*/ 26 w 32"/>
                <a:gd name="T3" fmla="*/ 10 h 19"/>
                <a:gd name="T4" fmla="*/ 26 w 32"/>
                <a:gd name="T5" fmla="*/ 10 h 19"/>
                <a:gd name="T6" fmla="*/ 26 w 32"/>
                <a:gd name="T7" fmla="*/ 4 h 19"/>
                <a:gd name="T8" fmla="*/ 25 w 32"/>
                <a:gd name="T9" fmla="*/ 3 h 19"/>
                <a:gd name="T10" fmla="*/ 22 w 32"/>
                <a:gd name="T11" fmla="*/ 3 h 19"/>
                <a:gd name="T12" fmla="*/ 21 w 32"/>
                <a:gd name="T13" fmla="*/ 4 h 19"/>
                <a:gd name="T14" fmla="*/ 21 w 32"/>
                <a:gd name="T15" fmla="*/ 5 h 19"/>
                <a:gd name="T16" fmla="*/ 17 w 32"/>
                <a:gd name="T17" fmla="*/ 1 h 19"/>
                <a:gd name="T18" fmla="*/ 14 w 32"/>
                <a:gd name="T19" fmla="*/ 1 h 19"/>
                <a:gd name="T20" fmla="*/ 1 w 32"/>
                <a:gd name="T21" fmla="*/ 14 h 19"/>
                <a:gd name="T22" fmla="*/ 1 w 32"/>
                <a:gd name="T23" fmla="*/ 18 h 19"/>
                <a:gd name="T24" fmla="*/ 4 w 32"/>
                <a:gd name="T25" fmla="*/ 18 h 19"/>
                <a:gd name="T26" fmla="*/ 16 w 32"/>
                <a:gd name="T27" fmla="*/ 6 h 19"/>
                <a:gd name="T28" fmla="*/ 27 w 32"/>
                <a:gd name="T29" fmla="*/ 18 h 19"/>
                <a:gd name="T30" fmla="*/ 29 w 32"/>
                <a:gd name="T31" fmla="*/ 18 h 19"/>
                <a:gd name="T32" fmla="*/ 31 w 32"/>
                <a:gd name="T33" fmla="*/ 18 h 19"/>
                <a:gd name="T34" fmla="*/ 31 w 32"/>
                <a:gd name="T3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19">
                  <a:moveTo>
                    <a:pt x="31" y="14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3"/>
                    <a:pt x="25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30" y="18"/>
                    <a:pt x="30" y="18"/>
                    <a:pt x="31" y="18"/>
                  </a:cubicBezTo>
                  <a:cubicBezTo>
                    <a:pt x="32" y="17"/>
                    <a:pt x="32" y="15"/>
                    <a:pt x="31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7" name="Freeform 90"/>
            <p:cNvSpPr/>
            <p:nvPr/>
          </p:nvSpPr>
          <p:spPr bwMode="auto">
            <a:xfrm>
              <a:off x="2629442" y="5214870"/>
              <a:ext cx="143603" cy="158880"/>
            </a:xfrm>
            <a:custGeom>
              <a:avLst/>
              <a:gdLst>
                <a:gd name="T0" fmla="*/ 10 w 20"/>
                <a:gd name="T1" fmla="*/ 0 h 22"/>
                <a:gd name="T2" fmla="*/ 0 w 20"/>
                <a:gd name="T3" fmla="*/ 10 h 22"/>
                <a:gd name="T4" fmla="*/ 0 w 20"/>
                <a:gd name="T5" fmla="*/ 10 h 22"/>
                <a:gd name="T6" fmla="*/ 0 w 20"/>
                <a:gd name="T7" fmla="*/ 17 h 22"/>
                <a:gd name="T8" fmla="*/ 5 w 20"/>
                <a:gd name="T9" fmla="*/ 22 h 22"/>
                <a:gd name="T10" fmla="*/ 15 w 20"/>
                <a:gd name="T11" fmla="*/ 22 h 22"/>
                <a:gd name="T12" fmla="*/ 20 w 20"/>
                <a:gd name="T13" fmla="*/ 17 h 22"/>
                <a:gd name="T14" fmla="*/ 20 w 20"/>
                <a:gd name="T15" fmla="*/ 10 h 22"/>
                <a:gd name="T16" fmla="*/ 20 w 20"/>
                <a:gd name="T17" fmla="*/ 10 h 22"/>
                <a:gd name="T18" fmla="*/ 10 w 20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2"/>
                    <a:pt x="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8" y="22"/>
                    <a:pt x="20" y="20"/>
                    <a:pt x="20" y="1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8" name="Freeform 91"/>
            <p:cNvSpPr>
              <a:spLocks noEditPoints="1"/>
            </p:cNvSpPr>
            <p:nvPr/>
          </p:nvSpPr>
          <p:spPr bwMode="auto">
            <a:xfrm>
              <a:off x="1752548" y="5532630"/>
              <a:ext cx="427753" cy="675239"/>
            </a:xfrm>
            <a:custGeom>
              <a:avLst/>
              <a:gdLst>
                <a:gd name="T0" fmla="*/ 29 w 59"/>
                <a:gd name="T1" fmla="*/ 0 h 93"/>
                <a:gd name="T2" fmla="*/ 0 w 59"/>
                <a:gd name="T3" fmla="*/ 29 h 93"/>
                <a:gd name="T4" fmla="*/ 4 w 59"/>
                <a:gd name="T5" fmla="*/ 43 h 93"/>
                <a:gd name="T6" fmla="*/ 29 w 59"/>
                <a:gd name="T7" fmla="*/ 93 h 93"/>
                <a:gd name="T8" fmla="*/ 55 w 59"/>
                <a:gd name="T9" fmla="*/ 44 h 93"/>
                <a:gd name="T10" fmla="*/ 59 w 59"/>
                <a:gd name="T11" fmla="*/ 29 h 93"/>
                <a:gd name="T12" fmla="*/ 29 w 59"/>
                <a:gd name="T13" fmla="*/ 0 h 93"/>
                <a:gd name="T14" fmla="*/ 29 w 59"/>
                <a:gd name="T15" fmla="*/ 52 h 93"/>
                <a:gd name="T16" fmla="*/ 6 w 59"/>
                <a:gd name="T17" fmla="*/ 29 h 93"/>
                <a:gd name="T18" fmla="*/ 29 w 59"/>
                <a:gd name="T19" fmla="*/ 6 h 93"/>
                <a:gd name="T20" fmla="*/ 53 w 59"/>
                <a:gd name="T21" fmla="*/ 29 h 93"/>
                <a:gd name="T22" fmla="*/ 29 w 59"/>
                <a:gd name="T23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34"/>
                    <a:pt x="1" y="39"/>
                    <a:pt x="4" y="4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7" y="39"/>
                    <a:pt x="59" y="34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  <a:close/>
                  <a:moveTo>
                    <a:pt x="29" y="52"/>
                  </a:moveTo>
                  <a:cubicBezTo>
                    <a:pt x="16" y="52"/>
                    <a:pt x="6" y="42"/>
                    <a:pt x="6" y="29"/>
                  </a:cubicBezTo>
                  <a:cubicBezTo>
                    <a:pt x="6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2"/>
                    <a:pt x="29" y="52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9" name="Freeform 92"/>
            <p:cNvSpPr>
              <a:spLocks noEditPoints="1"/>
            </p:cNvSpPr>
            <p:nvPr/>
          </p:nvSpPr>
          <p:spPr bwMode="auto">
            <a:xfrm>
              <a:off x="1847265" y="5621236"/>
              <a:ext cx="238320" cy="247486"/>
            </a:xfrm>
            <a:custGeom>
              <a:avLst/>
              <a:gdLst>
                <a:gd name="T0" fmla="*/ 31 w 33"/>
                <a:gd name="T1" fmla="*/ 7 h 34"/>
                <a:gd name="T2" fmla="*/ 19 w 33"/>
                <a:gd name="T3" fmla="*/ 1 h 34"/>
                <a:gd name="T4" fmla="*/ 17 w 33"/>
                <a:gd name="T5" fmla="*/ 1 h 34"/>
                <a:gd name="T6" fmla="*/ 1 w 33"/>
                <a:gd name="T7" fmla="*/ 7 h 34"/>
                <a:gd name="T8" fmla="*/ 0 w 33"/>
                <a:gd name="T9" fmla="*/ 9 h 34"/>
                <a:gd name="T10" fmla="*/ 0 w 33"/>
                <a:gd name="T11" fmla="*/ 25 h 34"/>
                <a:gd name="T12" fmla="*/ 1 w 33"/>
                <a:gd name="T13" fmla="*/ 27 h 34"/>
                <a:gd name="T14" fmla="*/ 13 w 33"/>
                <a:gd name="T15" fmla="*/ 33 h 34"/>
                <a:gd name="T16" fmla="*/ 14 w 33"/>
                <a:gd name="T17" fmla="*/ 34 h 34"/>
                <a:gd name="T18" fmla="*/ 15 w 33"/>
                <a:gd name="T19" fmla="*/ 33 h 34"/>
                <a:gd name="T20" fmla="*/ 31 w 33"/>
                <a:gd name="T21" fmla="*/ 27 h 34"/>
                <a:gd name="T22" fmla="*/ 33 w 33"/>
                <a:gd name="T23" fmla="*/ 25 h 34"/>
                <a:gd name="T24" fmla="*/ 33 w 33"/>
                <a:gd name="T25" fmla="*/ 9 h 34"/>
                <a:gd name="T26" fmla="*/ 31 w 33"/>
                <a:gd name="T27" fmla="*/ 7 h 34"/>
                <a:gd name="T28" fmla="*/ 28 w 33"/>
                <a:gd name="T29" fmla="*/ 9 h 34"/>
                <a:gd name="T30" fmla="*/ 15 w 33"/>
                <a:gd name="T31" fmla="*/ 14 h 34"/>
                <a:gd name="T32" fmla="*/ 13 w 33"/>
                <a:gd name="T33" fmla="*/ 13 h 34"/>
                <a:gd name="T34" fmla="*/ 26 w 33"/>
                <a:gd name="T35" fmla="*/ 8 h 34"/>
                <a:gd name="T36" fmla="*/ 28 w 33"/>
                <a:gd name="T37" fmla="*/ 9 h 34"/>
                <a:gd name="T38" fmla="*/ 7 w 33"/>
                <a:gd name="T39" fmla="*/ 10 h 34"/>
                <a:gd name="T40" fmla="*/ 5 w 33"/>
                <a:gd name="T41" fmla="*/ 9 h 34"/>
                <a:gd name="T42" fmla="*/ 18 w 33"/>
                <a:gd name="T43" fmla="*/ 4 h 34"/>
                <a:gd name="T44" fmla="*/ 20 w 33"/>
                <a:gd name="T45" fmla="*/ 5 h 34"/>
                <a:gd name="T46" fmla="*/ 7 w 33"/>
                <a:gd name="T47" fmla="*/ 10 h 34"/>
                <a:gd name="T48" fmla="*/ 11 w 33"/>
                <a:gd name="T49" fmla="*/ 19 h 34"/>
                <a:gd name="T50" fmla="*/ 11 w 33"/>
                <a:gd name="T51" fmla="*/ 16 h 34"/>
                <a:gd name="T52" fmla="*/ 13 w 33"/>
                <a:gd name="T53" fmla="*/ 17 h 34"/>
                <a:gd name="T54" fmla="*/ 13 w 33"/>
                <a:gd name="T55" fmla="*/ 29 h 34"/>
                <a:gd name="T56" fmla="*/ 3 w 33"/>
                <a:gd name="T57" fmla="*/ 24 h 34"/>
                <a:gd name="T58" fmla="*/ 3 w 33"/>
                <a:gd name="T59" fmla="*/ 12 h 34"/>
                <a:gd name="T60" fmla="*/ 6 w 33"/>
                <a:gd name="T61" fmla="*/ 13 h 34"/>
                <a:gd name="T62" fmla="*/ 6 w 33"/>
                <a:gd name="T63" fmla="*/ 16 h 34"/>
                <a:gd name="T64" fmla="*/ 11 w 33"/>
                <a:gd name="T65" fmla="*/ 19 h 34"/>
                <a:gd name="T66" fmla="*/ 16 w 33"/>
                <a:gd name="T67" fmla="*/ 29 h 34"/>
                <a:gd name="T68" fmla="*/ 16 w 33"/>
                <a:gd name="T69" fmla="*/ 17 h 34"/>
                <a:gd name="T70" fmla="*/ 29 w 33"/>
                <a:gd name="T71" fmla="*/ 12 h 34"/>
                <a:gd name="T72" fmla="*/ 29 w 33"/>
                <a:gd name="T73" fmla="*/ 24 h 34"/>
                <a:gd name="T74" fmla="*/ 16 w 33"/>
                <a:gd name="T75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4">
                  <a:moveTo>
                    <a:pt x="31" y="7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10" y="32"/>
                    <a:pt x="13" y="33"/>
                    <a:pt x="13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5" y="33"/>
                    <a:pt x="16" y="33"/>
                    <a:pt x="31" y="27"/>
                  </a:cubicBezTo>
                  <a:cubicBezTo>
                    <a:pt x="32" y="26"/>
                    <a:pt x="33" y="25"/>
                    <a:pt x="33" y="25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2" y="7"/>
                    <a:pt x="31" y="7"/>
                  </a:cubicBezTo>
                  <a:close/>
                  <a:moveTo>
                    <a:pt x="28" y="9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6" y="8"/>
                    <a:pt x="26" y="8"/>
                    <a:pt x="26" y="8"/>
                  </a:cubicBezTo>
                  <a:lnTo>
                    <a:pt x="28" y="9"/>
                  </a:lnTo>
                  <a:close/>
                  <a:moveTo>
                    <a:pt x="7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7" y="10"/>
                  </a:lnTo>
                  <a:close/>
                  <a:moveTo>
                    <a:pt x="11" y="19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6"/>
                    <a:pt x="6" y="16"/>
                    <a:pt x="6" y="16"/>
                  </a:cubicBezTo>
                  <a:lnTo>
                    <a:pt x="11" y="19"/>
                  </a:lnTo>
                  <a:close/>
                  <a:moveTo>
                    <a:pt x="16" y="29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24"/>
                    <a:pt x="29" y="24"/>
                    <a:pt x="29" y="24"/>
                  </a:cubicBezTo>
                  <a:lnTo>
                    <a:pt x="16" y="2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0" name="Freeform 93"/>
            <p:cNvSpPr>
              <a:spLocks noEditPoints="1"/>
            </p:cNvSpPr>
            <p:nvPr/>
          </p:nvSpPr>
          <p:spPr bwMode="auto">
            <a:xfrm>
              <a:off x="2122249" y="5279033"/>
              <a:ext cx="418587" cy="675239"/>
            </a:xfrm>
            <a:custGeom>
              <a:avLst/>
              <a:gdLst>
                <a:gd name="T0" fmla="*/ 29 w 58"/>
                <a:gd name="T1" fmla="*/ 0 h 93"/>
                <a:gd name="T2" fmla="*/ 0 w 58"/>
                <a:gd name="T3" fmla="*/ 29 h 93"/>
                <a:gd name="T4" fmla="*/ 3 w 58"/>
                <a:gd name="T5" fmla="*/ 44 h 93"/>
                <a:gd name="T6" fmla="*/ 29 w 58"/>
                <a:gd name="T7" fmla="*/ 93 h 93"/>
                <a:gd name="T8" fmla="*/ 54 w 58"/>
                <a:gd name="T9" fmla="*/ 44 h 93"/>
                <a:gd name="T10" fmla="*/ 58 w 58"/>
                <a:gd name="T11" fmla="*/ 29 h 93"/>
                <a:gd name="T12" fmla="*/ 29 w 58"/>
                <a:gd name="T13" fmla="*/ 0 h 93"/>
                <a:gd name="T14" fmla="*/ 29 w 58"/>
                <a:gd name="T15" fmla="*/ 53 h 93"/>
                <a:gd name="T16" fmla="*/ 6 w 58"/>
                <a:gd name="T17" fmla="*/ 29 h 93"/>
                <a:gd name="T18" fmla="*/ 29 w 58"/>
                <a:gd name="T19" fmla="*/ 6 h 93"/>
                <a:gd name="T20" fmla="*/ 52 w 58"/>
                <a:gd name="T21" fmla="*/ 29 h 93"/>
                <a:gd name="T22" fmla="*/ 29 w 58"/>
                <a:gd name="T23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34"/>
                    <a:pt x="1" y="39"/>
                    <a:pt x="3" y="44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0"/>
                    <a:pt x="58" y="3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6" y="42"/>
                    <a:pt x="6" y="29"/>
                  </a:cubicBezTo>
                  <a:cubicBezTo>
                    <a:pt x="6" y="16"/>
                    <a:pt x="16" y="6"/>
                    <a:pt x="29" y="6"/>
                  </a:cubicBezTo>
                  <a:cubicBezTo>
                    <a:pt x="42" y="6"/>
                    <a:pt x="52" y="16"/>
                    <a:pt x="52" y="29"/>
                  </a:cubicBezTo>
                  <a:cubicBezTo>
                    <a:pt x="52" y="42"/>
                    <a:pt x="42" y="53"/>
                    <a:pt x="29" y="53"/>
                  </a:cubicBezTo>
                  <a:close/>
                </a:path>
              </a:pathLst>
            </a:custGeom>
            <a:solidFill>
              <a:srgbClr val="2B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1" name="Freeform 94"/>
            <p:cNvSpPr>
              <a:spLocks noEditPoints="1"/>
            </p:cNvSpPr>
            <p:nvPr/>
          </p:nvSpPr>
          <p:spPr bwMode="auto">
            <a:xfrm>
              <a:off x="2216966" y="5410415"/>
              <a:ext cx="232209" cy="137492"/>
            </a:xfrm>
            <a:custGeom>
              <a:avLst/>
              <a:gdLst>
                <a:gd name="T0" fmla="*/ 31 w 32"/>
                <a:gd name="T1" fmla="*/ 17 h 19"/>
                <a:gd name="T2" fmla="*/ 30 w 32"/>
                <a:gd name="T3" fmla="*/ 17 h 19"/>
                <a:gd name="T4" fmla="*/ 30 w 32"/>
                <a:gd name="T5" fmla="*/ 11 h 19"/>
                <a:gd name="T6" fmla="*/ 30 w 32"/>
                <a:gd name="T7" fmla="*/ 9 h 19"/>
                <a:gd name="T8" fmla="*/ 30 w 32"/>
                <a:gd name="T9" fmla="*/ 8 h 19"/>
                <a:gd name="T10" fmla="*/ 27 w 32"/>
                <a:gd name="T11" fmla="*/ 1 h 19"/>
                <a:gd name="T12" fmla="*/ 26 w 32"/>
                <a:gd name="T13" fmla="*/ 0 h 19"/>
                <a:gd name="T14" fmla="*/ 16 w 32"/>
                <a:gd name="T15" fmla="*/ 0 h 19"/>
                <a:gd name="T16" fmla="*/ 16 w 32"/>
                <a:gd name="T17" fmla="*/ 0 h 19"/>
                <a:gd name="T18" fmla="*/ 16 w 32"/>
                <a:gd name="T19" fmla="*/ 0 h 19"/>
                <a:gd name="T20" fmla="*/ 3 w 32"/>
                <a:gd name="T21" fmla="*/ 0 h 19"/>
                <a:gd name="T22" fmla="*/ 2 w 32"/>
                <a:gd name="T23" fmla="*/ 1 h 19"/>
                <a:gd name="T24" fmla="*/ 2 w 32"/>
                <a:gd name="T25" fmla="*/ 17 h 19"/>
                <a:gd name="T26" fmla="*/ 1 w 32"/>
                <a:gd name="T27" fmla="*/ 17 h 19"/>
                <a:gd name="T28" fmla="*/ 0 w 32"/>
                <a:gd name="T29" fmla="*/ 17 h 19"/>
                <a:gd name="T30" fmla="*/ 0 w 32"/>
                <a:gd name="T31" fmla="*/ 18 h 19"/>
                <a:gd name="T32" fmla="*/ 1 w 32"/>
                <a:gd name="T33" fmla="*/ 19 h 19"/>
                <a:gd name="T34" fmla="*/ 3 w 32"/>
                <a:gd name="T35" fmla="*/ 19 h 19"/>
                <a:gd name="T36" fmla="*/ 3 w 32"/>
                <a:gd name="T37" fmla="*/ 19 h 19"/>
                <a:gd name="T38" fmla="*/ 4 w 32"/>
                <a:gd name="T39" fmla="*/ 17 h 19"/>
                <a:gd name="T40" fmla="*/ 8 w 32"/>
                <a:gd name="T41" fmla="*/ 15 h 19"/>
                <a:gd name="T42" fmla="*/ 11 w 32"/>
                <a:gd name="T43" fmla="*/ 17 h 19"/>
                <a:gd name="T44" fmla="*/ 12 w 32"/>
                <a:gd name="T45" fmla="*/ 19 h 19"/>
                <a:gd name="T46" fmla="*/ 16 w 32"/>
                <a:gd name="T47" fmla="*/ 19 h 19"/>
                <a:gd name="T48" fmla="*/ 16 w 32"/>
                <a:gd name="T49" fmla="*/ 19 h 19"/>
                <a:gd name="T50" fmla="*/ 20 w 32"/>
                <a:gd name="T51" fmla="*/ 19 h 19"/>
                <a:gd name="T52" fmla="*/ 21 w 32"/>
                <a:gd name="T53" fmla="*/ 17 h 19"/>
                <a:gd name="T54" fmla="*/ 24 w 32"/>
                <a:gd name="T55" fmla="*/ 15 h 19"/>
                <a:gd name="T56" fmla="*/ 28 w 32"/>
                <a:gd name="T57" fmla="*/ 17 h 19"/>
                <a:gd name="T58" fmla="*/ 29 w 32"/>
                <a:gd name="T59" fmla="*/ 19 h 19"/>
                <a:gd name="T60" fmla="*/ 29 w 32"/>
                <a:gd name="T61" fmla="*/ 19 h 19"/>
                <a:gd name="T62" fmla="*/ 31 w 32"/>
                <a:gd name="T63" fmla="*/ 19 h 19"/>
                <a:gd name="T64" fmla="*/ 32 w 32"/>
                <a:gd name="T65" fmla="*/ 18 h 19"/>
                <a:gd name="T66" fmla="*/ 32 w 32"/>
                <a:gd name="T67" fmla="*/ 17 h 19"/>
                <a:gd name="T68" fmla="*/ 31 w 32"/>
                <a:gd name="T69" fmla="*/ 17 h 19"/>
                <a:gd name="T70" fmla="*/ 18 w 32"/>
                <a:gd name="T71" fmla="*/ 3 h 19"/>
                <a:gd name="T72" fmla="*/ 19 w 32"/>
                <a:gd name="T73" fmla="*/ 2 h 19"/>
                <a:gd name="T74" fmla="*/ 24 w 32"/>
                <a:gd name="T75" fmla="*/ 2 h 19"/>
                <a:gd name="T76" fmla="*/ 25 w 32"/>
                <a:gd name="T77" fmla="*/ 3 h 19"/>
                <a:gd name="T78" fmla="*/ 27 w 32"/>
                <a:gd name="T79" fmla="*/ 8 h 19"/>
                <a:gd name="T80" fmla="*/ 18 w 32"/>
                <a:gd name="T81" fmla="*/ 8 h 19"/>
                <a:gd name="T82" fmla="*/ 18 w 32"/>
                <a:gd name="T8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" h="19">
                  <a:moveTo>
                    <a:pt x="31" y="17"/>
                  </a:move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8"/>
                    <a:pt x="30" y="8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4" y="17"/>
                    <a:pt x="4" y="17"/>
                  </a:cubicBezTo>
                  <a:cubicBezTo>
                    <a:pt x="5" y="16"/>
                    <a:pt x="6" y="15"/>
                    <a:pt x="8" y="15"/>
                  </a:cubicBezTo>
                  <a:cubicBezTo>
                    <a:pt x="9" y="15"/>
                    <a:pt x="10" y="16"/>
                    <a:pt x="11" y="17"/>
                  </a:cubicBezTo>
                  <a:cubicBezTo>
                    <a:pt x="11" y="17"/>
                    <a:pt x="12" y="18"/>
                    <a:pt x="12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21" y="17"/>
                    <a:pt x="21" y="17"/>
                  </a:cubicBezTo>
                  <a:cubicBezTo>
                    <a:pt x="22" y="16"/>
                    <a:pt x="23" y="15"/>
                    <a:pt x="24" y="15"/>
                  </a:cubicBezTo>
                  <a:cubicBezTo>
                    <a:pt x="26" y="15"/>
                    <a:pt x="27" y="16"/>
                    <a:pt x="28" y="17"/>
                  </a:cubicBezTo>
                  <a:cubicBezTo>
                    <a:pt x="28" y="17"/>
                    <a:pt x="29" y="18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32" y="19"/>
                    <a:pt x="32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1" y="17"/>
                    <a:pt x="31" y="17"/>
                  </a:cubicBezTo>
                  <a:close/>
                  <a:moveTo>
                    <a:pt x="18" y="3"/>
                  </a:moveTo>
                  <a:cubicBezTo>
                    <a:pt x="18" y="2"/>
                    <a:pt x="19" y="2"/>
                    <a:pt x="19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5" y="2"/>
                    <a:pt x="25" y="3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8" y="8"/>
                    <a:pt x="18" y="8"/>
                    <a:pt x="18" y="8"/>
                  </a:cubicBezTo>
                  <a:lnTo>
                    <a:pt x="18" y="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2" name="Oval 95"/>
            <p:cNvSpPr>
              <a:spLocks noChangeArrowheads="1"/>
            </p:cNvSpPr>
            <p:nvPr/>
          </p:nvSpPr>
          <p:spPr bwMode="auto">
            <a:xfrm>
              <a:off x="2375846" y="5532630"/>
              <a:ext cx="36665" cy="305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3" name="Oval 96"/>
            <p:cNvSpPr>
              <a:spLocks noChangeArrowheads="1"/>
            </p:cNvSpPr>
            <p:nvPr/>
          </p:nvSpPr>
          <p:spPr bwMode="auto">
            <a:xfrm>
              <a:off x="2253630" y="5532630"/>
              <a:ext cx="33609" cy="305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4" name="Freeform 97"/>
            <p:cNvSpPr/>
            <p:nvPr/>
          </p:nvSpPr>
          <p:spPr bwMode="auto">
            <a:xfrm>
              <a:off x="2000034" y="5801504"/>
              <a:ext cx="910504" cy="406366"/>
            </a:xfrm>
            <a:custGeom>
              <a:avLst/>
              <a:gdLst>
                <a:gd name="T0" fmla="*/ 0 w 126"/>
                <a:gd name="T1" fmla="*/ 56 h 56"/>
                <a:gd name="T2" fmla="*/ 2 w 126"/>
                <a:gd name="T3" fmla="*/ 52 h 56"/>
                <a:gd name="T4" fmla="*/ 30 w 126"/>
                <a:gd name="T5" fmla="*/ 52 h 56"/>
                <a:gd name="T6" fmla="*/ 64 w 126"/>
                <a:gd name="T7" fmla="*/ 44 h 56"/>
                <a:gd name="T8" fmla="*/ 45 w 126"/>
                <a:gd name="T9" fmla="*/ 42 h 56"/>
                <a:gd name="T10" fmla="*/ 31 w 126"/>
                <a:gd name="T11" fmla="*/ 38 h 56"/>
                <a:gd name="T12" fmla="*/ 44 w 126"/>
                <a:gd name="T13" fmla="*/ 24 h 56"/>
                <a:gd name="T14" fmla="*/ 45 w 126"/>
                <a:gd name="T15" fmla="*/ 24 h 56"/>
                <a:gd name="T16" fmla="*/ 97 w 126"/>
                <a:gd name="T17" fmla="*/ 24 h 56"/>
                <a:gd name="T18" fmla="*/ 122 w 126"/>
                <a:gd name="T19" fmla="*/ 18 h 56"/>
                <a:gd name="T20" fmla="*/ 107 w 126"/>
                <a:gd name="T21" fmla="*/ 12 h 56"/>
                <a:gd name="T22" fmla="*/ 88 w 126"/>
                <a:gd name="T23" fmla="*/ 2 h 56"/>
                <a:gd name="T24" fmla="*/ 88 w 126"/>
                <a:gd name="T25" fmla="*/ 0 h 56"/>
                <a:gd name="T26" fmla="*/ 92 w 126"/>
                <a:gd name="T27" fmla="*/ 0 h 56"/>
                <a:gd name="T28" fmla="*/ 92 w 126"/>
                <a:gd name="T29" fmla="*/ 2 h 56"/>
                <a:gd name="T30" fmla="*/ 107 w 126"/>
                <a:gd name="T31" fmla="*/ 8 h 56"/>
                <a:gd name="T32" fmla="*/ 126 w 126"/>
                <a:gd name="T33" fmla="*/ 18 h 56"/>
                <a:gd name="T34" fmla="*/ 97 w 126"/>
                <a:gd name="T35" fmla="*/ 28 h 56"/>
                <a:gd name="T36" fmla="*/ 46 w 126"/>
                <a:gd name="T37" fmla="*/ 28 h 56"/>
                <a:gd name="T38" fmla="*/ 35 w 126"/>
                <a:gd name="T39" fmla="*/ 37 h 56"/>
                <a:gd name="T40" fmla="*/ 35 w 126"/>
                <a:gd name="T41" fmla="*/ 37 h 56"/>
                <a:gd name="T42" fmla="*/ 44 w 126"/>
                <a:gd name="T43" fmla="*/ 38 h 56"/>
                <a:gd name="T44" fmla="*/ 67 w 126"/>
                <a:gd name="T45" fmla="*/ 41 h 56"/>
                <a:gd name="T46" fmla="*/ 68 w 126"/>
                <a:gd name="T47" fmla="*/ 44 h 56"/>
                <a:gd name="T48" fmla="*/ 30 w 126"/>
                <a:gd name="T49" fmla="*/ 56 h 56"/>
                <a:gd name="T50" fmla="*/ 0 w 126"/>
                <a:gd name="T5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56">
                  <a:moveTo>
                    <a:pt x="0" y="56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48" y="51"/>
                    <a:pt x="64" y="47"/>
                    <a:pt x="64" y="44"/>
                  </a:cubicBezTo>
                  <a:cubicBezTo>
                    <a:pt x="62" y="42"/>
                    <a:pt x="51" y="41"/>
                    <a:pt x="45" y="42"/>
                  </a:cubicBezTo>
                  <a:cubicBezTo>
                    <a:pt x="36" y="42"/>
                    <a:pt x="32" y="41"/>
                    <a:pt x="31" y="38"/>
                  </a:cubicBezTo>
                  <a:cubicBezTo>
                    <a:pt x="30" y="33"/>
                    <a:pt x="40" y="27"/>
                    <a:pt x="4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119" y="24"/>
                    <a:pt x="122" y="23"/>
                    <a:pt x="122" y="18"/>
                  </a:cubicBezTo>
                  <a:cubicBezTo>
                    <a:pt x="122" y="14"/>
                    <a:pt x="116" y="13"/>
                    <a:pt x="107" y="12"/>
                  </a:cubicBezTo>
                  <a:cubicBezTo>
                    <a:pt x="98" y="11"/>
                    <a:pt x="88" y="10"/>
                    <a:pt x="88" y="2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6"/>
                    <a:pt x="98" y="7"/>
                    <a:pt x="107" y="8"/>
                  </a:cubicBezTo>
                  <a:cubicBezTo>
                    <a:pt x="116" y="9"/>
                    <a:pt x="126" y="10"/>
                    <a:pt x="126" y="18"/>
                  </a:cubicBezTo>
                  <a:cubicBezTo>
                    <a:pt x="126" y="28"/>
                    <a:pt x="117" y="28"/>
                    <a:pt x="97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0" y="31"/>
                    <a:pt x="35" y="35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6" y="38"/>
                    <a:pt x="44" y="38"/>
                  </a:cubicBezTo>
                  <a:cubicBezTo>
                    <a:pt x="47" y="38"/>
                    <a:pt x="62" y="37"/>
                    <a:pt x="67" y="41"/>
                  </a:cubicBezTo>
                  <a:cubicBezTo>
                    <a:pt x="67" y="42"/>
                    <a:pt x="68" y="43"/>
                    <a:pt x="68" y="44"/>
                  </a:cubicBezTo>
                  <a:cubicBezTo>
                    <a:pt x="68" y="53"/>
                    <a:pt x="41" y="55"/>
                    <a:pt x="30" y="56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5" name="Freeform 98"/>
            <p:cNvSpPr>
              <a:spLocks noEditPoints="1"/>
            </p:cNvSpPr>
            <p:nvPr/>
          </p:nvSpPr>
          <p:spPr bwMode="auto">
            <a:xfrm>
              <a:off x="2550002" y="5670122"/>
              <a:ext cx="302483" cy="116104"/>
            </a:xfrm>
            <a:custGeom>
              <a:avLst/>
              <a:gdLst>
                <a:gd name="T0" fmla="*/ 61 w 99"/>
                <a:gd name="T1" fmla="*/ 38 h 38"/>
                <a:gd name="T2" fmla="*/ 0 w 99"/>
                <a:gd name="T3" fmla="*/ 38 h 38"/>
                <a:gd name="T4" fmla="*/ 38 w 99"/>
                <a:gd name="T5" fmla="*/ 0 h 38"/>
                <a:gd name="T6" fmla="*/ 99 w 99"/>
                <a:gd name="T7" fmla="*/ 0 h 38"/>
                <a:gd name="T8" fmla="*/ 61 w 99"/>
                <a:gd name="T9" fmla="*/ 38 h 38"/>
                <a:gd name="T10" fmla="*/ 23 w 99"/>
                <a:gd name="T11" fmla="*/ 29 h 38"/>
                <a:gd name="T12" fmla="*/ 57 w 99"/>
                <a:gd name="T13" fmla="*/ 29 h 38"/>
                <a:gd name="T14" fmla="*/ 76 w 99"/>
                <a:gd name="T15" fmla="*/ 10 h 38"/>
                <a:gd name="T16" fmla="*/ 42 w 99"/>
                <a:gd name="T17" fmla="*/ 10 h 38"/>
                <a:gd name="T18" fmla="*/ 23 w 99"/>
                <a:gd name="T19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38">
                  <a:moveTo>
                    <a:pt x="61" y="38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99" y="0"/>
                  </a:lnTo>
                  <a:lnTo>
                    <a:pt x="61" y="38"/>
                  </a:lnTo>
                  <a:close/>
                  <a:moveTo>
                    <a:pt x="23" y="29"/>
                  </a:moveTo>
                  <a:lnTo>
                    <a:pt x="57" y="29"/>
                  </a:lnTo>
                  <a:lnTo>
                    <a:pt x="76" y="10"/>
                  </a:lnTo>
                  <a:lnTo>
                    <a:pt x="42" y="10"/>
                  </a:lnTo>
                  <a:lnTo>
                    <a:pt x="23" y="2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06" name="组合 1205"/>
          <p:cNvGrpSpPr>
            <a:grpSpLocks noChangeAspect="1"/>
          </p:cNvGrpSpPr>
          <p:nvPr/>
        </p:nvGrpSpPr>
        <p:grpSpPr>
          <a:xfrm rot="16200000">
            <a:off x="5973126" y="4565396"/>
            <a:ext cx="354026" cy="468000"/>
            <a:chOff x="6938918" y="799186"/>
            <a:chExt cx="1066703" cy="1410111"/>
          </a:xfrm>
        </p:grpSpPr>
        <p:sp>
          <p:nvSpPr>
            <p:cNvPr id="1207" name="Rectangle 47"/>
            <p:cNvSpPr>
              <a:spLocks noChangeArrowheads="1"/>
            </p:cNvSpPr>
            <p:nvPr/>
          </p:nvSpPr>
          <p:spPr bwMode="auto">
            <a:xfrm>
              <a:off x="7009360" y="931266"/>
              <a:ext cx="925818" cy="1138404"/>
            </a:xfrm>
            <a:prstGeom prst="rect">
              <a:avLst/>
            </a:prstGeom>
            <a:solidFill>
              <a:srgbClr val="F7F9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8" name="Rectangle 48"/>
            <p:cNvSpPr>
              <a:spLocks noChangeArrowheads="1"/>
            </p:cNvSpPr>
            <p:nvPr/>
          </p:nvSpPr>
          <p:spPr bwMode="auto">
            <a:xfrm>
              <a:off x="7009360" y="931266"/>
              <a:ext cx="925818" cy="1138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9" name="Freeform 49"/>
            <p:cNvSpPr>
              <a:spLocks noEditPoints="1"/>
            </p:cNvSpPr>
            <p:nvPr/>
          </p:nvSpPr>
          <p:spPr bwMode="auto">
            <a:xfrm>
              <a:off x="6938918" y="799186"/>
              <a:ext cx="1066703" cy="1410111"/>
            </a:xfrm>
            <a:custGeom>
              <a:avLst/>
              <a:gdLst>
                <a:gd name="T0" fmla="*/ 590 w 632"/>
                <a:gd name="T1" fmla="*/ 0 h 835"/>
                <a:gd name="T2" fmla="*/ 42 w 632"/>
                <a:gd name="T3" fmla="*/ 0 h 835"/>
                <a:gd name="T4" fmla="*/ 0 w 632"/>
                <a:gd name="T5" fmla="*/ 42 h 835"/>
                <a:gd name="T6" fmla="*/ 0 w 632"/>
                <a:gd name="T7" fmla="*/ 794 h 835"/>
                <a:gd name="T8" fmla="*/ 42 w 632"/>
                <a:gd name="T9" fmla="*/ 835 h 835"/>
                <a:gd name="T10" fmla="*/ 590 w 632"/>
                <a:gd name="T11" fmla="*/ 835 h 835"/>
                <a:gd name="T12" fmla="*/ 632 w 632"/>
                <a:gd name="T13" fmla="*/ 794 h 835"/>
                <a:gd name="T14" fmla="*/ 632 w 632"/>
                <a:gd name="T15" fmla="*/ 42 h 835"/>
                <a:gd name="T16" fmla="*/ 590 w 632"/>
                <a:gd name="T17" fmla="*/ 0 h 835"/>
                <a:gd name="T18" fmla="*/ 590 w 632"/>
                <a:gd name="T19" fmla="*/ 752 h 835"/>
                <a:gd name="T20" fmla="*/ 42 w 632"/>
                <a:gd name="T21" fmla="*/ 752 h 835"/>
                <a:gd name="T22" fmla="*/ 42 w 632"/>
                <a:gd name="T23" fmla="*/ 78 h 835"/>
                <a:gd name="T24" fmla="*/ 590 w 632"/>
                <a:gd name="T25" fmla="*/ 78 h 835"/>
                <a:gd name="T26" fmla="*/ 590 w 632"/>
                <a:gd name="T27" fmla="*/ 752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2" h="835">
                  <a:moveTo>
                    <a:pt x="590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794"/>
                    <a:pt x="0" y="794"/>
                    <a:pt x="0" y="794"/>
                  </a:cubicBezTo>
                  <a:cubicBezTo>
                    <a:pt x="0" y="817"/>
                    <a:pt x="19" y="835"/>
                    <a:pt x="42" y="835"/>
                  </a:cubicBezTo>
                  <a:cubicBezTo>
                    <a:pt x="590" y="835"/>
                    <a:pt x="590" y="835"/>
                    <a:pt x="590" y="835"/>
                  </a:cubicBezTo>
                  <a:cubicBezTo>
                    <a:pt x="613" y="835"/>
                    <a:pt x="632" y="817"/>
                    <a:pt x="632" y="794"/>
                  </a:cubicBezTo>
                  <a:cubicBezTo>
                    <a:pt x="632" y="42"/>
                    <a:pt x="632" y="42"/>
                    <a:pt x="632" y="42"/>
                  </a:cubicBezTo>
                  <a:cubicBezTo>
                    <a:pt x="632" y="19"/>
                    <a:pt x="613" y="0"/>
                    <a:pt x="590" y="0"/>
                  </a:cubicBezTo>
                  <a:moveTo>
                    <a:pt x="590" y="752"/>
                  </a:moveTo>
                  <a:cubicBezTo>
                    <a:pt x="42" y="752"/>
                    <a:pt x="42" y="752"/>
                    <a:pt x="42" y="752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590" y="78"/>
                    <a:pt x="590" y="78"/>
                    <a:pt x="590" y="78"/>
                  </a:cubicBezTo>
                  <a:cubicBezTo>
                    <a:pt x="590" y="752"/>
                    <a:pt x="590" y="752"/>
                    <a:pt x="590" y="752"/>
                  </a:cubicBezTo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0" name="Rectangle 50"/>
            <p:cNvSpPr>
              <a:spLocks noChangeArrowheads="1"/>
            </p:cNvSpPr>
            <p:nvPr/>
          </p:nvSpPr>
          <p:spPr bwMode="auto">
            <a:xfrm>
              <a:off x="7365347" y="2121244"/>
              <a:ext cx="211328" cy="35221"/>
            </a:xfrm>
            <a:prstGeom prst="rect">
              <a:avLst/>
            </a:prstGeom>
            <a:solidFill>
              <a:srgbClr val="464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1" name="Rectangle 51"/>
            <p:cNvSpPr>
              <a:spLocks noChangeArrowheads="1"/>
            </p:cNvSpPr>
            <p:nvPr/>
          </p:nvSpPr>
          <p:spPr bwMode="auto">
            <a:xfrm>
              <a:off x="7365347" y="2121244"/>
              <a:ext cx="211328" cy="3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2" name="Rectangle 52"/>
            <p:cNvSpPr>
              <a:spLocks noChangeArrowheads="1"/>
            </p:cNvSpPr>
            <p:nvPr/>
          </p:nvSpPr>
          <p:spPr bwMode="auto">
            <a:xfrm>
              <a:off x="7069740" y="1819347"/>
              <a:ext cx="88053" cy="188686"/>
            </a:xfrm>
            <a:prstGeom prst="rect">
              <a:avLst/>
            </a:prstGeom>
            <a:solidFill>
              <a:srgbClr val="EF8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3" name="Rectangle 53"/>
            <p:cNvSpPr>
              <a:spLocks noChangeArrowheads="1"/>
            </p:cNvSpPr>
            <p:nvPr/>
          </p:nvSpPr>
          <p:spPr bwMode="auto">
            <a:xfrm>
              <a:off x="7069740" y="1819347"/>
              <a:ext cx="88053" cy="1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4" name="Rectangle 54"/>
            <p:cNvSpPr>
              <a:spLocks noChangeArrowheads="1"/>
            </p:cNvSpPr>
            <p:nvPr/>
          </p:nvSpPr>
          <p:spPr bwMode="auto">
            <a:xfrm>
              <a:off x="7211883" y="1697330"/>
              <a:ext cx="88053" cy="310703"/>
            </a:xfrm>
            <a:prstGeom prst="rect">
              <a:avLst/>
            </a:prstGeom>
            <a:solidFill>
              <a:srgbClr val="EF8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5" name="Rectangle 55"/>
            <p:cNvSpPr>
              <a:spLocks noChangeArrowheads="1"/>
            </p:cNvSpPr>
            <p:nvPr/>
          </p:nvSpPr>
          <p:spPr bwMode="auto">
            <a:xfrm>
              <a:off x="7211883" y="1697330"/>
              <a:ext cx="88053" cy="31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6" name="Rectangle 56"/>
            <p:cNvSpPr>
              <a:spLocks noChangeArrowheads="1"/>
            </p:cNvSpPr>
            <p:nvPr/>
          </p:nvSpPr>
          <p:spPr bwMode="auto">
            <a:xfrm>
              <a:off x="7360315" y="1779094"/>
              <a:ext cx="81764" cy="228939"/>
            </a:xfrm>
            <a:prstGeom prst="rect">
              <a:avLst/>
            </a:prstGeom>
            <a:solidFill>
              <a:srgbClr val="EF8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7" name="Rectangle 57"/>
            <p:cNvSpPr>
              <a:spLocks noChangeArrowheads="1"/>
            </p:cNvSpPr>
            <p:nvPr/>
          </p:nvSpPr>
          <p:spPr bwMode="auto">
            <a:xfrm>
              <a:off x="7360315" y="1779094"/>
              <a:ext cx="81764" cy="228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8" name="Rectangle 58"/>
            <p:cNvSpPr>
              <a:spLocks noChangeArrowheads="1"/>
            </p:cNvSpPr>
            <p:nvPr/>
          </p:nvSpPr>
          <p:spPr bwMode="auto">
            <a:xfrm>
              <a:off x="7502459" y="1630661"/>
              <a:ext cx="88053" cy="377371"/>
            </a:xfrm>
            <a:prstGeom prst="rect">
              <a:avLst/>
            </a:prstGeom>
            <a:solidFill>
              <a:srgbClr val="EF8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9" name="Rectangle 59"/>
            <p:cNvSpPr>
              <a:spLocks noChangeArrowheads="1"/>
            </p:cNvSpPr>
            <p:nvPr/>
          </p:nvSpPr>
          <p:spPr bwMode="auto">
            <a:xfrm>
              <a:off x="7644602" y="1731294"/>
              <a:ext cx="88053" cy="276739"/>
            </a:xfrm>
            <a:prstGeom prst="rect">
              <a:avLst/>
            </a:prstGeom>
            <a:solidFill>
              <a:srgbClr val="EF8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0" name="Rectangle 60"/>
            <p:cNvSpPr>
              <a:spLocks noChangeArrowheads="1"/>
            </p:cNvSpPr>
            <p:nvPr/>
          </p:nvSpPr>
          <p:spPr bwMode="auto">
            <a:xfrm>
              <a:off x="7793034" y="1556444"/>
              <a:ext cx="80506" cy="451588"/>
            </a:xfrm>
            <a:prstGeom prst="rect">
              <a:avLst/>
            </a:prstGeom>
            <a:solidFill>
              <a:srgbClr val="EF8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1" name="Freeform 61"/>
            <p:cNvSpPr/>
            <p:nvPr/>
          </p:nvSpPr>
          <p:spPr bwMode="auto">
            <a:xfrm>
              <a:off x="7064708" y="1369017"/>
              <a:ext cx="323282" cy="203781"/>
            </a:xfrm>
            <a:custGeom>
              <a:avLst/>
              <a:gdLst>
                <a:gd name="T0" fmla="*/ 12 w 191"/>
                <a:gd name="T1" fmla="*/ 121 h 121"/>
                <a:gd name="T2" fmla="*/ 3 w 191"/>
                <a:gd name="T3" fmla="*/ 115 h 121"/>
                <a:gd name="T4" fmla="*/ 6 w 191"/>
                <a:gd name="T5" fmla="*/ 101 h 121"/>
                <a:gd name="T6" fmla="*/ 174 w 191"/>
                <a:gd name="T7" fmla="*/ 3 h 121"/>
                <a:gd name="T8" fmla="*/ 188 w 191"/>
                <a:gd name="T9" fmla="*/ 7 h 121"/>
                <a:gd name="T10" fmla="*/ 185 w 191"/>
                <a:gd name="T11" fmla="*/ 22 h 121"/>
                <a:gd name="T12" fmla="*/ 17 w 191"/>
                <a:gd name="T13" fmla="*/ 119 h 121"/>
                <a:gd name="T14" fmla="*/ 12 w 191"/>
                <a:gd name="T1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1" h="121">
                  <a:moveTo>
                    <a:pt x="12" y="121"/>
                  </a:moveTo>
                  <a:cubicBezTo>
                    <a:pt x="8" y="121"/>
                    <a:pt x="5" y="119"/>
                    <a:pt x="3" y="115"/>
                  </a:cubicBezTo>
                  <a:cubicBezTo>
                    <a:pt x="0" y="110"/>
                    <a:pt x="1" y="104"/>
                    <a:pt x="6" y="101"/>
                  </a:cubicBezTo>
                  <a:cubicBezTo>
                    <a:pt x="174" y="3"/>
                    <a:pt x="174" y="3"/>
                    <a:pt x="174" y="3"/>
                  </a:cubicBezTo>
                  <a:cubicBezTo>
                    <a:pt x="179" y="0"/>
                    <a:pt x="185" y="2"/>
                    <a:pt x="188" y="7"/>
                  </a:cubicBezTo>
                  <a:cubicBezTo>
                    <a:pt x="191" y="12"/>
                    <a:pt x="190" y="19"/>
                    <a:pt x="185" y="22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5" y="120"/>
                    <a:pt x="14" y="121"/>
                    <a:pt x="12" y="121"/>
                  </a:cubicBezTo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2" name="Freeform 62"/>
            <p:cNvSpPr/>
            <p:nvPr/>
          </p:nvSpPr>
          <p:spPr bwMode="auto">
            <a:xfrm>
              <a:off x="7516296" y="1299832"/>
              <a:ext cx="357245" cy="223907"/>
            </a:xfrm>
            <a:custGeom>
              <a:avLst/>
              <a:gdLst>
                <a:gd name="T0" fmla="*/ 12 w 212"/>
                <a:gd name="T1" fmla="*/ 133 h 133"/>
                <a:gd name="T2" fmla="*/ 3 w 212"/>
                <a:gd name="T3" fmla="*/ 128 h 133"/>
                <a:gd name="T4" fmla="*/ 6 w 212"/>
                <a:gd name="T5" fmla="*/ 113 h 133"/>
                <a:gd name="T6" fmla="*/ 194 w 212"/>
                <a:gd name="T7" fmla="*/ 3 h 133"/>
                <a:gd name="T8" fmla="*/ 209 w 212"/>
                <a:gd name="T9" fmla="*/ 6 h 133"/>
                <a:gd name="T10" fmla="*/ 205 w 212"/>
                <a:gd name="T11" fmla="*/ 21 h 133"/>
                <a:gd name="T12" fmla="*/ 17 w 212"/>
                <a:gd name="T13" fmla="*/ 132 h 133"/>
                <a:gd name="T14" fmla="*/ 12 w 212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133">
                  <a:moveTo>
                    <a:pt x="12" y="133"/>
                  </a:moveTo>
                  <a:cubicBezTo>
                    <a:pt x="8" y="133"/>
                    <a:pt x="5" y="131"/>
                    <a:pt x="3" y="128"/>
                  </a:cubicBezTo>
                  <a:cubicBezTo>
                    <a:pt x="0" y="123"/>
                    <a:pt x="1" y="116"/>
                    <a:pt x="6" y="113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9" y="0"/>
                    <a:pt x="206" y="1"/>
                    <a:pt x="209" y="6"/>
                  </a:cubicBezTo>
                  <a:cubicBezTo>
                    <a:pt x="212" y="11"/>
                    <a:pt x="210" y="18"/>
                    <a:pt x="205" y="21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6" y="133"/>
                    <a:pt x="14" y="133"/>
                    <a:pt x="12" y="133"/>
                  </a:cubicBez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3" name="Freeform 63"/>
            <p:cNvSpPr/>
            <p:nvPr/>
          </p:nvSpPr>
          <p:spPr bwMode="auto">
            <a:xfrm>
              <a:off x="7347736" y="1369017"/>
              <a:ext cx="208812" cy="154723"/>
            </a:xfrm>
            <a:custGeom>
              <a:avLst/>
              <a:gdLst>
                <a:gd name="T0" fmla="*/ 112 w 124"/>
                <a:gd name="T1" fmla="*/ 92 h 92"/>
                <a:gd name="T2" fmla="*/ 106 w 124"/>
                <a:gd name="T3" fmla="*/ 90 h 92"/>
                <a:gd name="T4" fmla="*/ 6 w 124"/>
                <a:gd name="T5" fmla="*/ 21 h 92"/>
                <a:gd name="T6" fmla="*/ 4 w 124"/>
                <a:gd name="T7" fmla="*/ 6 h 92"/>
                <a:gd name="T8" fmla="*/ 18 w 124"/>
                <a:gd name="T9" fmla="*/ 3 h 92"/>
                <a:gd name="T10" fmla="*/ 118 w 124"/>
                <a:gd name="T11" fmla="*/ 73 h 92"/>
                <a:gd name="T12" fmla="*/ 121 w 124"/>
                <a:gd name="T13" fmla="*/ 88 h 92"/>
                <a:gd name="T14" fmla="*/ 112 w 124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92">
                  <a:moveTo>
                    <a:pt x="112" y="92"/>
                  </a:moveTo>
                  <a:cubicBezTo>
                    <a:pt x="110" y="92"/>
                    <a:pt x="108" y="92"/>
                    <a:pt x="106" y="9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" y="18"/>
                    <a:pt x="0" y="11"/>
                    <a:pt x="4" y="6"/>
                  </a:cubicBezTo>
                  <a:cubicBezTo>
                    <a:pt x="7" y="1"/>
                    <a:pt x="14" y="0"/>
                    <a:pt x="18" y="3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23" y="76"/>
                    <a:pt x="124" y="83"/>
                    <a:pt x="121" y="88"/>
                  </a:cubicBezTo>
                  <a:cubicBezTo>
                    <a:pt x="119" y="91"/>
                    <a:pt x="115" y="92"/>
                    <a:pt x="112" y="92"/>
                  </a:cubicBezTo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4" name="Rectangle 64"/>
            <p:cNvSpPr>
              <a:spLocks noChangeArrowheads="1"/>
            </p:cNvSpPr>
            <p:nvPr/>
          </p:nvSpPr>
          <p:spPr bwMode="auto">
            <a:xfrm>
              <a:off x="7069740" y="989130"/>
              <a:ext cx="176107" cy="194976"/>
            </a:xfrm>
            <a:prstGeom prst="rect">
              <a:avLst/>
            </a:prstGeom>
            <a:solidFill>
              <a:srgbClr val="B7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5" name="Rectangle 65"/>
            <p:cNvSpPr>
              <a:spLocks noChangeArrowheads="1"/>
            </p:cNvSpPr>
            <p:nvPr/>
          </p:nvSpPr>
          <p:spPr bwMode="auto">
            <a:xfrm>
              <a:off x="7069740" y="989130"/>
              <a:ext cx="176107" cy="194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6" name="Rectangle 66"/>
            <p:cNvSpPr>
              <a:spLocks noChangeArrowheads="1"/>
            </p:cNvSpPr>
            <p:nvPr/>
          </p:nvSpPr>
          <p:spPr bwMode="auto">
            <a:xfrm>
              <a:off x="7279809" y="989130"/>
              <a:ext cx="196233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7" name="Rectangle 67"/>
            <p:cNvSpPr>
              <a:spLocks noChangeArrowheads="1"/>
            </p:cNvSpPr>
            <p:nvPr/>
          </p:nvSpPr>
          <p:spPr bwMode="auto">
            <a:xfrm>
              <a:off x="7279809" y="989130"/>
              <a:ext cx="196233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8" name="Rectangle 68"/>
            <p:cNvSpPr>
              <a:spLocks noChangeArrowheads="1"/>
            </p:cNvSpPr>
            <p:nvPr/>
          </p:nvSpPr>
          <p:spPr bwMode="auto">
            <a:xfrm>
              <a:off x="7279809" y="1063346"/>
              <a:ext cx="142144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9" name="Rectangle 69"/>
            <p:cNvSpPr>
              <a:spLocks noChangeArrowheads="1"/>
            </p:cNvSpPr>
            <p:nvPr/>
          </p:nvSpPr>
          <p:spPr bwMode="auto">
            <a:xfrm>
              <a:off x="7279809" y="1063346"/>
              <a:ext cx="142144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0" name="Rectangle 70"/>
            <p:cNvSpPr>
              <a:spLocks noChangeArrowheads="1"/>
            </p:cNvSpPr>
            <p:nvPr/>
          </p:nvSpPr>
          <p:spPr bwMode="auto">
            <a:xfrm>
              <a:off x="7725108" y="1063346"/>
              <a:ext cx="148433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1" name="Rectangle 71"/>
            <p:cNvSpPr>
              <a:spLocks noChangeArrowheads="1"/>
            </p:cNvSpPr>
            <p:nvPr/>
          </p:nvSpPr>
          <p:spPr bwMode="auto">
            <a:xfrm>
              <a:off x="7448369" y="1063346"/>
              <a:ext cx="250323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2" name="Rectangle 72"/>
            <p:cNvSpPr>
              <a:spLocks noChangeArrowheads="1"/>
            </p:cNvSpPr>
            <p:nvPr/>
          </p:nvSpPr>
          <p:spPr bwMode="auto">
            <a:xfrm>
              <a:off x="7448369" y="1063346"/>
              <a:ext cx="250323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3" name="Rectangle 73"/>
            <p:cNvSpPr>
              <a:spLocks noChangeArrowheads="1"/>
            </p:cNvSpPr>
            <p:nvPr/>
          </p:nvSpPr>
          <p:spPr bwMode="auto">
            <a:xfrm>
              <a:off x="7279809" y="1137563"/>
              <a:ext cx="80506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4" name="Rectangle 74"/>
            <p:cNvSpPr>
              <a:spLocks noChangeArrowheads="1"/>
            </p:cNvSpPr>
            <p:nvPr/>
          </p:nvSpPr>
          <p:spPr bwMode="auto">
            <a:xfrm>
              <a:off x="7279809" y="1137563"/>
              <a:ext cx="80506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5" name="Rectangle 75"/>
            <p:cNvSpPr>
              <a:spLocks noChangeArrowheads="1"/>
            </p:cNvSpPr>
            <p:nvPr/>
          </p:nvSpPr>
          <p:spPr bwMode="auto">
            <a:xfrm>
              <a:off x="7387989" y="1137563"/>
              <a:ext cx="168559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6" name="Rectangle 76"/>
            <p:cNvSpPr>
              <a:spLocks noChangeArrowheads="1"/>
            </p:cNvSpPr>
            <p:nvPr/>
          </p:nvSpPr>
          <p:spPr bwMode="auto">
            <a:xfrm>
              <a:off x="7387989" y="1137563"/>
              <a:ext cx="168559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7" name="Rectangle 77"/>
            <p:cNvSpPr>
              <a:spLocks noChangeArrowheads="1"/>
            </p:cNvSpPr>
            <p:nvPr/>
          </p:nvSpPr>
          <p:spPr bwMode="auto">
            <a:xfrm>
              <a:off x="7502459" y="989130"/>
              <a:ext cx="80506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8" name="Rectangle 78"/>
            <p:cNvSpPr>
              <a:spLocks noChangeArrowheads="1"/>
            </p:cNvSpPr>
            <p:nvPr/>
          </p:nvSpPr>
          <p:spPr bwMode="auto">
            <a:xfrm>
              <a:off x="7610639" y="989130"/>
              <a:ext cx="262902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9" name="Freeform 79"/>
            <p:cNvSpPr>
              <a:spLocks noEditPoints="1"/>
            </p:cNvSpPr>
            <p:nvPr/>
          </p:nvSpPr>
          <p:spPr bwMode="auto">
            <a:xfrm>
              <a:off x="7009360" y="931266"/>
              <a:ext cx="467940" cy="1138404"/>
            </a:xfrm>
            <a:custGeom>
              <a:avLst/>
              <a:gdLst>
                <a:gd name="T0" fmla="*/ 36 w 277"/>
                <a:gd name="T1" fmla="*/ 638 h 674"/>
                <a:gd name="T2" fmla="*/ 36 w 277"/>
                <a:gd name="T3" fmla="*/ 526 h 674"/>
                <a:gd name="T4" fmla="*/ 88 w 277"/>
                <a:gd name="T5" fmla="*/ 526 h 674"/>
                <a:gd name="T6" fmla="*/ 88 w 277"/>
                <a:gd name="T7" fmla="*/ 638 h 674"/>
                <a:gd name="T8" fmla="*/ 36 w 277"/>
                <a:gd name="T9" fmla="*/ 638 h 674"/>
                <a:gd name="T10" fmla="*/ 208 w 277"/>
                <a:gd name="T11" fmla="*/ 638 h 674"/>
                <a:gd name="T12" fmla="*/ 208 w 277"/>
                <a:gd name="T13" fmla="*/ 502 h 674"/>
                <a:gd name="T14" fmla="*/ 256 w 277"/>
                <a:gd name="T15" fmla="*/ 502 h 674"/>
                <a:gd name="T16" fmla="*/ 256 w 277"/>
                <a:gd name="T17" fmla="*/ 638 h 674"/>
                <a:gd name="T18" fmla="*/ 208 w 277"/>
                <a:gd name="T19" fmla="*/ 638 h 674"/>
                <a:gd name="T20" fmla="*/ 120 w 277"/>
                <a:gd name="T21" fmla="*/ 638 h 674"/>
                <a:gd name="T22" fmla="*/ 120 w 277"/>
                <a:gd name="T23" fmla="*/ 454 h 674"/>
                <a:gd name="T24" fmla="*/ 172 w 277"/>
                <a:gd name="T25" fmla="*/ 454 h 674"/>
                <a:gd name="T26" fmla="*/ 172 w 277"/>
                <a:gd name="T27" fmla="*/ 638 h 674"/>
                <a:gd name="T28" fmla="*/ 120 w 277"/>
                <a:gd name="T29" fmla="*/ 638 h 674"/>
                <a:gd name="T30" fmla="*/ 160 w 277"/>
                <a:gd name="T31" fmla="*/ 150 h 674"/>
                <a:gd name="T32" fmla="*/ 160 w 277"/>
                <a:gd name="T33" fmla="*/ 122 h 674"/>
                <a:gd name="T34" fmla="*/ 208 w 277"/>
                <a:gd name="T35" fmla="*/ 122 h 674"/>
                <a:gd name="T36" fmla="*/ 208 w 277"/>
                <a:gd name="T37" fmla="*/ 150 h 674"/>
                <a:gd name="T38" fmla="*/ 160 w 277"/>
                <a:gd name="T39" fmla="*/ 150 h 674"/>
                <a:gd name="T40" fmla="*/ 160 w 277"/>
                <a:gd name="T41" fmla="*/ 106 h 674"/>
                <a:gd name="T42" fmla="*/ 160 w 277"/>
                <a:gd name="T43" fmla="*/ 78 h 674"/>
                <a:gd name="T44" fmla="*/ 244 w 277"/>
                <a:gd name="T45" fmla="*/ 78 h 674"/>
                <a:gd name="T46" fmla="*/ 244 w 277"/>
                <a:gd name="T47" fmla="*/ 106 h 674"/>
                <a:gd name="T48" fmla="*/ 160 w 277"/>
                <a:gd name="T49" fmla="*/ 106 h 674"/>
                <a:gd name="T50" fmla="*/ 36 w 277"/>
                <a:gd name="T51" fmla="*/ 150 h 674"/>
                <a:gd name="T52" fmla="*/ 36 w 277"/>
                <a:gd name="T53" fmla="*/ 34 h 674"/>
                <a:gd name="T54" fmla="*/ 140 w 277"/>
                <a:gd name="T55" fmla="*/ 34 h 674"/>
                <a:gd name="T56" fmla="*/ 140 w 277"/>
                <a:gd name="T57" fmla="*/ 150 h 674"/>
                <a:gd name="T58" fmla="*/ 36 w 277"/>
                <a:gd name="T59" fmla="*/ 150 h 674"/>
                <a:gd name="T60" fmla="*/ 160 w 277"/>
                <a:gd name="T61" fmla="*/ 62 h 674"/>
                <a:gd name="T62" fmla="*/ 160 w 277"/>
                <a:gd name="T63" fmla="*/ 34 h 674"/>
                <a:gd name="T64" fmla="*/ 276 w 277"/>
                <a:gd name="T65" fmla="*/ 34 h 674"/>
                <a:gd name="T66" fmla="*/ 276 w 277"/>
                <a:gd name="T67" fmla="*/ 62 h 674"/>
                <a:gd name="T68" fmla="*/ 160 w 277"/>
                <a:gd name="T69" fmla="*/ 62 h 674"/>
                <a:gd name="T70" fmla="*/ 0 w 277"/>
                <a:gd name="T71" fmla="*/ 0 h 674"/>
                <a:gd name="T72" fmla="*/ 0 w 277"/>
                <a:gd name="T73" fmla="*/ 0 h 674"/>
                <a:gd name="T74" fmla="*/ 0 w 277"/>
                <a:gd name="T75" fmla="*/ 674 h 674"/>
                <a:gd name="T76" fmla="*/ 277 w 277"/>
                <a:gd name="T77" fmla="*/ 674 h 674"/>
                <a:gd name="T78" fmla="*/ 277 w 277"/>
                <a:gd name="T79" fmla="*/ 330 h 674"/>
                <a:gd name="T80" fmla="*/ 212 w 277"/>
                <a:gd name="T81" fmla="*/ 284 h 674"/>
                <a:gd name="T82" fmla="*/ 50 w 277"/>
                <a:gd name="T83" fmla="*/ 378 h 674"/>
                <a:gd name="T84" fmla="*/ 45 w 277"/>
                <a:gd name="T85" fmla="*/ 380 h 674"/>
                <a:gd name="T86" fmla="*/ 36 w 277"/>
                <a:gd name="T87" fmla="*/ 374 h 674"/>
                <a:gd name="T88" fmla="*/ 39 w 277"/>
                <a:gd name="T89" fmla="*/ 360 h 674"/>
                <a:gd name="T90" fmla="*/ 205 w 277"/>
                <a:gd name="T91" fmla="*/ 263 h 674"/>
                <a:gd name="T92" fmla="*/ 212 w 277"/>
                <a:gd name="T93" fmla="*/ 261 h 674"/>
                <a:gd name="T94" fmla="*/ 218 w 277"/>
                <a:gd name="T95" fmla="*/ 262 h 674"/>
                <a:gd name="T96" fmla="*/ 277 w 277"/>
                <a:gd name="T97" fmla="*/ 303 h 674"/>
                <a:gd name="T98" fmla="*/ 277 w 277"/>
                <a:gd name="T99" fmla="*/ 150 h 674"/>
                <a:gd name="T100" fmla="*/ 224 w 277"/>
                <a:gd name="T101" fmla="*/ 150 h 674"/>
                <a:gd name="T102" fmla="*/ 224 w 277"/>
                <a:gd name="T103" fmla="*/ 122 h 674"/>
                <a:gd name="T104" fmla="*/ 277 w 277"/>
                <a:gd name="T105" fmla="*/ 122 h 674"/>
                <a:gd name="T106" fmla="*/ 277 w 277"/>
                <a:gd name="T107" fmla="*/ 106 h 674"/>
                <a:gd name="T108" fmla="*/ 260 w 277"/>
                <a:gd name="T109" fmla="*/ 106 h 674"/>
                <a:gd name="T110" fmla="*/ 260 w 277"/>
                <a:gd name="T111" fmla="*/ 78 h 674"/>
                <a:gd name="T112" fmla="*/ 277 w 277"/>
                <a:gd name="T113" fmla="*/ 78 h 674"/>
                <a:gd name="T114" fmla="*/ 277 w 277"/>
                <a:gd name="T115" fmla="*/ 0 h 674"/>
                <a:gd name="T116" fmla="*/ 0 w 277"/>
                <a:gd name="T117" fmla="*/ 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7" h="674">
                  <a:moveTo>
                    <a:pt x="36" y="638"/>
                  </a:moveTo>
                  <a:cubicBezTo>
                    <a:pt x="36" y="526"/>
                    <a:pt x="36" y="526"/>
                    <a:pt x="36" y="526"/>
                  </a:cubicBezTo>
                  <a:cubicBezTo>
                    <a:pt x="88" y="526"/>
                    <a:pt x="88" y="526"/>
                    <a:pt x="88" y="526"/>
                  </a:cubicBezTo>
                  <a:cubicBezTo>
                    <a:pt x="88" y="638"/>
                    <a:pt x="88" y="638"/>
                    <a:pt x="88" y="638"/>
                  </a:cubicBezTo>
                  <a:cubicBezTo>
                    <a:pt x="36" y="638"/>
                    <a:pt x="36" y="638"/>
                    <a:pt x="36" y="638"/>
                  </a:cubicBezTo>
                  <a:moveTo>
                    <a:pt x="208" y="638"/>
                  </a:moveTo>
                  <a:cubicBezTo>
                    <a:pt x="208" y="502"/>
                    <a:pt x="208" y="502"/>
                    <a:pt x="208" y="502"/>
                  </a:cubicBezTo>
                  <a:cubicBezTo>
                    <a:pt x="256" y="502"/>
                    <a:pt x="256" y="502"/>
                    <a:pt x="256" y="502"/>
                  </a:cubicBezTo>
                  <a:cubicBezTo>
                    <a:pt x="256" y="638"/>
                    <a:pt x="256" y="638"/>
                    <a:pt x="256" y="638"/>
                  </a:cubicBezTo>
                  <a:cubicBezTo>
                    <a:pt x="208" y="638"/>
                    <a:pt x="208" y="638"/>
                    <a:pt x="208" y="638"/>
                  </a:cubicBezTo>
                  <a:moveTo>
                    <a:pt x="120" y="638"/>
                  </a:moveTo>
                  <a:cubicBezTo>
                    <a:pt x="120" y="454"/>
                    <a:pt x="120" y="454"/>
                    <a:pt x="120" y="454"/>
                  </a:cubicBezTo>
                  <a:cubicBezTo>
                    <a:pt x="172" y="454"/>
                    <a:pt x="172" y="454"/>
                    <a:pt x="172" y="454"/>
                  </a:cubicBezTo>
                  <a:cubicBezTo>
                    <a:pt x="172" y="638"/>
                    <a:pt x="172" y="638"/>
                    <a:pt x="172" y="638"/>
                  </a:cubicBezTo>
                  <a:cubicBezTo>
                    <a:pt x="120" y="638"/>
                    <a:pt x="120" y="638"/>
                    <a:pt x="120" y="638"/>
                  </a:cubicBezTo>
                  <a:moveTo>
                    <a:pt x="160" y="150"/>
                  </a:moveTo>
                  <a:cubicBezTo>
                    <a:pt x="160" y="122"/>
                    <a:pt x="160" y="122"/>
                    <a:pt x="160" y="122"/>
                  </a:cubicBezTo>
                  <a:cubicBezTo>
                    <a:pt x="208" y="122"/>
                    <a:pt x="208" y="122"/>
                    <a:pt x="208" y="122"/>
                  </a:cubicBezTo>
                  <a:cubicBezTo>
                    <a:pt x="208" y="150"/>
                    <a:pt x="208" y="150"/>
                    <a:pt x="208" y="150"/>
                  </a:cubicBezTo>
                  <a:cubicBezTo>
                    <a:pt x="160" y="150"/>
                    <a:pt x="160" y="150"/>
                    <a:pt x="160" y="150"/>
                  </a:cubicBezTo>
                  <a:moveTo>
                    <a:pt x="160" y="106"/>
                  </a:moveTo>
                  <a:cubicBezTo>
                    <a:pt x="160" y="78"/>
                    <a:pt x="160" y="78"/>
                    <a:pt x="160" y="78"/>
                  </a:cubicBezTo>
                  <a:cubicBezTo>
                    <a:pt x="244" y="78"/>
                    <a:pt x="244" y="78"/>
                    <a:pt x="244" y="78"/>
                  </a:cubicBezTo>
                  <a:cubicBezTo>
                    <a:pt x="244" y="106"/>
                    <a:pt x="244" y="106"/>
                    <a:pt x="244" y="106"/>
                  </a:cubicBezTo>
                  <a:cubicBezTo>
                    <a:pt x="160" y="106"/>
                    <a:pt x="160" y="106"/>
                    <a:pt x="160" y="106"/>
                  </a:cubicBezTo>
                  <a:moveTo>
                    <a:pt x="36" y="150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36" y="150"/>
                    <a:pt x="36" y="150"/>
                    <a:pt x="36" y="150"/>
                  </a:cubicBezTo>
                  <a:moveTo>
                    <a:pt x="160" y="62"/>
                  </a:moveTo>
                  <a:cubicBezTo>
                    <a:pt x="160" y="34"/>
                    <a:pt x="160" y="34"/>
                    <a:pt x="160" y="34"/>
                  </a:cubicBezTo>
                  <a:cubicBezTo>
                    <a:pt x="276" y="34"/>
                    <a:pt x="276" y="34"/>
                    <a:pt x="276" y="34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160" y="62"/>
                    <a:pt x="160" y="62"/>
                    <a:pt x="160" y="6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4"/>
                    <a:pt x="0" y="674"/>
                    <a:pt x="0" y="674"/>
                  </a:cubicBezTo>
                  <a:cubicBezTo>
                    <a:pt x="277" y="674"/>
                    <a:pt x="277" y="674"/>
                    <a:pt x="277" y="674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12" y="284"/>
                    <a:pt x="212" y="284"/>
                    <a:pt x="212" y="284"/>
                  </a:cubicBezTo>
                  <a:cubicBezTo>
                    <a:pt x="50" y="378"/>
                    <a:pt x="50" y="378"/>
                    <a:pt x="50" y="378"/>
                  </a:cubicBezTo>
                  <a:cubicBezTo>
                    <a:pt x="48" y="379"/>
                    <a:pt x="47" y="380"/>
                    <a:pt x="45" y="380"/>
                  </a:cubicBezTo>
                  <a:cubicBezTo>
                    <a:pt x="41" y="380"/>
                    <a:pt x="38" y="378"/>
                    <a:pt x="36" y="374"/>
                  </a:cubicBezTo>
                  <a:cubicBezTo>
                    <a:pt x="33" y="369"/>
                    <a:pt x="34" y="363"/>
                    <a:pt x="39" y="360"/>
                  </a:cubicBezTo>
                  <a:cubicBezTo>
                    <a:pt x="205" y="263"/>
                    <a:pt x="205" y="263"/>
                    <a:pt x="205" y="263"/>
                  </a:cubicBezTo>
                  <a:cubicBezTo>
                    <a:pt x="207" y="262"/>
                    <a:pt x="210" y="261"/>
                    <a:pt x="212" y="261"/>
                  </a:cubicBezTo>
                  <a:cubicBezTo>
                    <a:pt x="214" y="261"/>
                    <a:pt x="217" y="261"/>
                    <a:pt x="218" y="262"/>
                  </a:cubicBezTo>
                  <a:cubicBezTo>
                    <a:pt x="277" y="303"/>
                    <a:pt x="277" y="303"/>
                    <a:pt x="277" y="30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4" y="122"/>
                    <a:pt x="224" y="122"/>
                    <a:pt x="224" y="122"/>
                  </a:cubicBezTo>
                  <a:cubicBezTo>
                    <a:pt x="277" y="122"/>
                    <a:pt x="277" y="122"/>
                    <a:pt x="277" y="122"/>
                  </a:cubicBezTo>
                  <a:cubicBezTo>
                    <a:pt x="277" y="106"/>
                    <a:pt x="277" y="106"/>
                    <a:pt x="277" y="106"/>
                  </a:cubicBezTo>
                  <a:cubicBezTo>
                    <a:pt x="260" y="106"/>
                    <a:pt x="260" y="106"/>
                    <a:pt x="260" y="106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77" y="78"/>
                    <a:pt x="277" y="78"/>
                    <a:pt x="277" y="78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7F9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0" name="Freeform 80"/>
            <p:cNvSpPr/>
            <p:nvPr/>
          </p:nvSpPr>
          <p:spPr bwMode="auto">
            <a:xfrm>
              <a:off x="6938918" y="799186"/>
              <a:ext cx="538383" cy="1410111"/>
            </a:xfrm>
            <a:custGeom>
              <a:avLst/>
              <a:gdLst>
                <a:gd name="T0" fmla="*/ 319 w 319"/>
                <a:gd name="T1" fmla="*/ 0 h 835"/>
                <a:gd name="T2" fmla="*/ 42 w 319"/>
                <a:gd name="T3" fmla="*/ 0 h 835"/>
                <a:gd name="T4" fmla="*/ 0 w 319"/>
                <a:gd name="T5" fmla="*/ 42 h 835"/>
                <a:gd name="T6" fmla="*/ 0 w 319"/>
                <a:gd name="T7" fmla="*/ 794 h 835"/>
                <a:gd name="T8" fmla="*/ 42 w 319"/>
                <a:gd name="T9" fmla="*/ 835 h 835"/>
                <a:gd name="T10" fmla="*/ 319 w 319"/>
                <a:gd name="T11" fmla="*/ 835 h 835"/>
                <a:gd name="T12" fmla="*/ 319 w 319"/>
                <a:gd name="T13" fmla="*/ 804 h 835"/>
                <a:gd name="T14" fmla="*/ 253 w 319"/>
                <a:gd name="T15" fmla="*/ 804 h 835"/>
                <a:gd name="T16" fmla="*/ 253 w 319"/>
                <a:gd name="T17" fmla="*/ 783 h 835"/>
                <a:gd name="T18" fmla="*/ 319 w 319"/>
                <a:gd name="T19" fmla="*/ 783 h 835"/>
                <a:gd name="T20" fmla="*/ 319 w 319"/>
                <a:gd name="T21" fmla="*/ 752 h 835"/>
                <a:gd name="T22" fmla="*/ 42 w 319"/>
                <a:gd name="T23" fmla="*/ 752 h 835"/>
                <a:gd name="T24" fmla="*/ 42 w 319"/>
                <a:gd name="T25" fmla="*/ 78 h 835"/>
                <a:gd name="T26" fmla="*/ 319 w 319"/>
                <a:gd name="T27" fmla="*/ 78 h 835"/>
                <a:gd name="T28" fmla="*/ 319 w 319"/>
                <a:gd name="T29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835">
                  <a:moveTo>
                    <a:pt x="319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794"/>
                    <a:pt x="0" y="794"/>
                    <a:pt x="0" y="794"/>
                  </a:cubicBezTo>
                  <a:cubicBezTo>
                    <a:pt x="0" y="817"/>
                    <a:pt x="19" y="835"/>
                    <a:pt x="42" y="835"/>
                  </a:cubicBezTo>
                  <a:cubicBezTo>
                    <a:pt x="319" y="835"/>
                    <a:pt x="319" y="835"/>
                    <a:pt x="319" y="835"/>
                  </a:cubicBezTo>
                  <a:cubicBezTo>
                    <a:pt x="319" y="804"/>
                    <a:pt x="319" y="804"/>
                    <a:pt x="319" y="804"/>
                  </a:cubicBezTo>
                  <a:cubicBezTo>
                    <a:pt x="253" y="804"/>
                    <a:pt x="253" y="804"/>
                    <a:pt x="253" y="804"/>
                  </a:cubicBezTo>
                  <a:cubicBezTo>
                    <a:pt x="253" y="783"/>
                    <a:pt x="253" y="783"/>
                    <a:pt x="253" y="783"/>
                  </a:cubicBezTo>
                  <a:cubicBezTo>
                    <a:pt x="319" y="783"/>
                    <a:pt x="319" y="783"/>
                    <a:pt x="319" y="783"/>
                  </a:cubicBezTo>
                  <a:cubicBezTo>
                    <a:pt x="319" y="752"/>
                    <a:pt x="319" y="752"/>
                    <a:pt x="319" y="752"/>
                  </a:cubicBezTo>
                  <a:cubicBezTo>
                    <a:pt x="42" y="752"/>
                    <a:pt x="42" y="752"/>
                    <a:pt x="42" y="752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319" y="78"/>
                    <a:pt x="319" y="78"/>
                    <a:pt x="319" y="78"/>
                  </a:cubicBezTo>
                  <a:cubicBezTo>
                    <a:pt x="319" y="0"/>
                    <a:pt x="319" y="0"/>
                    <a:pt x="319" y="0"/>
                  </a:cubicBezTo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1" name="Rectangle 81"/>
            <p:cNvSpPr>
              <a:spLocks noChangeArrowheads="1"/>
            </p:cNvSpPr>
            <p:nvPr/>
          </p:nvSpPr>
          <p:spPr bwMode="auto">
            <a:xfrm>
              <a:off x="7365347" y="2121244"/>
              <a:ext cx="111954" cy="35221"/>
            </a:xfrm>
            <a:prstGeom prst="rect">
              <a:avLst/>
            </a:prstGeom>
            <a:solidFill>
              <a:srgbClr val="646C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2" name="Rectangle 82"/>
            <p:cNvSpPr>
              <a:spLocks noChangeArrowheads="1"/>
            </p:cNvSpPr>
            <p:nvPr/>
          </p:nvSpPr>
          <p:spPr bwMode="auto">
            <a:xfrm>
              <a:off x="7365347" y="2121244"/>
              <a:ext cx="111954" cy="3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3" name="Rectangle 83"/>
            <p:cNvSpPr>
              <a:spLocks noChangeArrowheads="1"/>
            </p:cNvSpPr>
            <p:nvPr/>
          </p:nvSpPr>
          <p:spPr bwMode="auto">
            <a:xfrm>
              <a:off x="7069740" y="1819347"/>
              <a:ext cx="88053" cy="188686"/>
            </a:xfrm>
            <a:prstGeom prst="rect">
              <a:avLst/>
            </a:prstGeom>
            <a:solidFill>
              <a:srgbClr val="EF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4" name="Rectangle 84"/>
            <p:cNvSpPr>
              <a:spLocks noChangeArrowheads="1"/>
            </p:cNvSpPr>
            <p:nvPr/>
          </p:nvSpPr>
          <p:spPr bwMode="auto">
            <a:xfrm>
              <a:off x="7069740" y="1819347"/>
              <a:ext cx="88053" cy="1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5" name="Rectangle 85"/>
            <p:cNvSpPr>
              <a:spLocks noChangeArrowheads="1"/>
            </p:cNvSpPr>
            <p:nvPr/>
          </p:nvSpPr>
          <p:spPr bwMode="auto">
            <a:xfrm>
              <a:off x="7211883" y="1697330"/>
              <a:ext cx="88053" cy="310703"/>
            </a:xfrm>
            <a:prstGeom prst="rect">
              <a:avLst/>
            </a:prstGeom>
            <a:solidFill>
              <a:srgbClr val="EF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6" name="Rectangle 86"/>
            <p:cNvSpPr>
              <a:spLocks noChangeArrowheads="1"/>
            </p:cNvSpPr>
            <p:nvPr/>
          </p:nvSpPr>
          <p:spPr bwMode="auto">
            <a:xfrm>
              <a:off x="7211883" y="1697330"/>
              <a:ext cx="88053" cy="31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2" name="Rectangle 87"/>
            <p:cNvSpPr>
              <a:spLocks noChangeArrowheads="1"/>
            </p:cNvSpPr>
            <p:nvPr/>
          </p:nvSpPr>
          <p:spPr bwMode="auto">
            <a:xfrm>
              <a:off x="7360315" y="1779094"/>
              <a:ext cx="81764" cy="228939"/>
            </a:xfrm>
            <a:prstGeom prst="rect">
              <a:avLst/>
            </a:prstGeom>
            <a:solidFill>
              <a:srgbClr val="EF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8" name="Rectangle 88"/>
            <p:cNvSpPr>
              <a:spLocks noChangeArrowheads="1"/>
            </p:cNvSpPr>
            <p:nvPr/>
          </p:nvSpPr>
          <p:spPr bwMode="auto">
            <a:xfrm>
              <a:off x="7360315" y="1779094"/>
              <a:ext cx="81764" cy="228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9" name="Freeform 89"/>
            <p:cNvSpPr/>
            <p:nvPr/>
          </p:nvSpPr>
          <p:spPr bwMode="auto">
            <a:xfrm>
              <a:off x="7064708" y="1375306"/>
              <a:ext cx="303155" cy="197491"/>
            </a:xfrm>
            <a:custGeom>
              <a:avLst/>
              <a:gdLst>
                <a:gd name="T0" fmla="*/ 172 w 179"/>
                <a:gd name="T1" fmla="*/ 0 h 117"/>
                <a:gd name="T2" fmla="*/ 6 w 179"/>
                <a:gd name="T3" fmla="*/ 97 h 117"/>
                <a:gd name="T4" fmla="*/ 3 w 179"/>
                <a:gd name="T5" fmla="*/ 111 h 117"/>
                <a:gd name="T6" fmla="*/ 12 w 179"/>
                <a:gd name="T7" fmla="*/ 117 h 117"/>
                <a:gd name="T8" fmla="*/ 17 w 179"/>
                <a:gd name="T9" fmla="*/ 115 h 117"/>
                <a:gd name="T10" fmla="*/ 179 w 179"/>
                <a:gd name="T11" fmla="*/ 21 h 117"/>
                <a:gd name="T12" fmla="*/ 173 w 179"/>
                <a:gd name="T13" fmla="*/ 17 h 117"/>
                <a:gd name="T14" fmla="*/ 171 w 179"/>
                <a:gd name="T15" fmla="*/ 2 h 117"/>
                <a:gd name="T16" fmla="*/ 172 w 179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17">
                  <a:moveTo>
                    <a:pt x="172" y="0"/>
                  </a:moveTo>
                  <a:cubicBezTo>
                    <a:pt x="6" y="97"/>
                    <a:pt x="6" y="97"/>
                    <a:pt x="6" y="97"/>
                  </a:cubicBezTo>
                  <a:cubicBezTo>
                    <a:pt x="1" y="100"/>
                    <a:pt x="0" y="106"/>
                    <a:pt x="3" y="111"/>
                  </a:cubicBezTo>
                  <a:cubicBezTo>
                    <a:pt x="5" y="115"/>
                    <a:pt x="8" y="117"/>
                    <a:pt x="12" y="117"/>
                  </a:cubicBezTo>
                  <a:cubicBezTo>
                    <a:pt x="14" y="117"/>
                    <a:pt x="15" y="116"/>
                    <a:pt x="17" y="115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68" y="14"/>
                    <a:pt x="167" y="7"/>
                    <a:pt x="171" y="2"/>
                  </a:cubicBezTo>
                  <a:cubicBezTo>
                    <a:pt x="171" y="1"/>
                    <a:pt x="171" y="1"/>
                    <a:pt x="172" y="0"/>
                  </a:cubicBezTo>
                </a:path>
              </a:pathLst>
            </a:custGeom>
            <a:solidFill>
              <a:srgbClr val="7A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0" name="Freeform 90"/>
            <p:cNvSpPr/>
            <p:nvPr/>
          </p:nvSpPr>
          <p:spPr bwMode="auto">
            <a:xfrm>
              <a:off x="7347736" y="1371533"/>
              <a:ext cx="129565" cy="116986"/>
            </a:xfrm>
            <a:custGeom>
              <a:avLst/>
              <a:gdLst>
                <a:gd name="T0" fmla="*/ 12 w 77"/>
                <a:gd name="T1" fmla="*/ 0 h 69"/>
                <a:gd name="T2" fmla="*/ 5 w 77"/>
                <a:gd name="T3" fmla="*/ 2 h 69"/>
                <a:gd name="T4" fmla="*/ 4 w 77"/>
                <a:gd name="T5" fmla="*/ 4 h 69"/>
                <a:gd name="T6" fmla="*/ 6 w 77"/>
                <a:gd name="T7" fmla="*/ 19 h 69"/>
                <a:gd name="T8" fmla="*/ 12 w 77"/>
                <a:gd name="T9" fmla="*/ 23 h 69"/>
                <a:gd name="T10" fmla="*/ 77 w 77"/>
                <a:gd name="T11" fmla="*/ 69 h 69"/>
                <a:gd name="T12" fmla="*/ 77 w 77"/>
                <a:gd name="T13" fmla="*/ 42 h 69"/>
                <a:gd name="T14" fmla="*/ 18 w 77"/>
                <a:gd name="T15" fmla="*/ 1 h 69"/>
                <a:gd name="T16" fmla="*/ 12 w 77"/>
                <a:gd name="T1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9">
                  <a:moveTo>
                    <a:pt x="12" y="0"/>
                  </a:moveTo>
                  <a:cubicBezTo>
                    <a:pt x="10" y="0"/>
                    <a:pt x="7" y="1"/>
                    <a:pt x="5" y="2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0" y="9"/>
                    <a:pt x="1" y="16"/>
                    <a:pt x="6" y="1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4" y="0"/>
                    <a:pt x="12" y="0"/>
                  </a:cubicBezTo>
                </a:path>
              </a:pathLst>
            </a:custGeom>
            <a:solidFill>
              <a:srgbClr val="7AC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1" name="Rectangle 91"/>
            <p:cNvSpPr>
              <a:spLocks noChangeArrowheads="1"/>
            </p:cNvSpPr>
            <p:nvPr/>
          </p:nvSpPr>
          <p:spPr bwMode="auto">
            <a:xfrm>
              <a:off x="7069740" y="989130"/>
              <a:ext cx="176107" cy="194976"/>
            </a:xfrm>
            <a:prstGeom prst="rect">
              <a:avLst/>
            </a:prstGeom>
            <a:solidFill>
              <a:srgbClr val="BEC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2" name="Rectangle 92"/>
            <p:cNvSpPr>
              <a:spLocks noChangeArrowheads="1"/>
            </p:cNvSpPr>
            <p:nvPr/>
          </p:nvSpPr>
          <p:spPr bwMode="auto">
            <a:xfrm>
              <a:off x="7069740" y="989130"/>
              <a:ext cx="176107" cy="194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3" name="Rectangle 93"/>
            <p:cNvSpPr>
              <a:spLocks noChangeArrowheads="1"/>
            </p:cNvSpPr>
            <p:nvPr/>
          </p:nvSpPr>
          <p:spPr bwMode="auto">
            <a:xfrm>
              <a:off x="7279809" y="989130"/>
              <a:ext cx="196233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4" name="Rectangle 94"/>
            <p:cNvSpPr>
              <a:spLocks noChangeArrowheads="1"/>
            </p:cNvSpPr>
            <p:nvPr/>
          </p:nvSpPr>
          <p:spPr bwMode="auto">
            <a:xfrm>
              <a:off x="7279809" y="989130"/>
              <a:ext cx="196233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5" name="Rectangle 95"/>
            <p:cNvSpPr>
              <a:spLocks noChangeArrowheads="1"/>
            </p:cNvSpPr>
            <p:nvPr/>
          </p:nvSpPr>
          <p:spPr bwMode="auto">
            <a:xfrm>
              <a:off x="7279809" y="1063346"/>
              <a:ext cx="142144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6" name="Rectangle 96"/>
            <p:cNvSpPr>
              <a:spLocks noChangeArrowheads="1"/>
            </p:cNvSpPr>
            <p:nvPr/>
          </p:nvSpPr>
          <p:spPr bwMode="auto">
            <a:xfrm>
              <a:off x="7279809" y="1063346"/>
              <a:ext cx="142144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7" name="Rectangle 97"/>
            <p:cNvSpPr>
              <a:spLocks noChangeArrowheads="1"/>
            </p:cNvSpPr>
            <p:nvPr/>
          </p:nvSpPr>
          <p:spPr bwMode="auto">
            <a:xfrm>
              <a:off x="7448369" y="1063346"/>
              <a:ext cx="28932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8" name="Rectangle 98"/>
            <p:cNvSpPr>
              <a:spLocks noChangeArrowheads="1"/>
            </p:cNvSpPr>
            <p:nvPr/>
          </p:nvSpPr>
          <p:spPr bwMode="auto">
            <a:xfrm>
              <a:off x="7448369" y="1063346"/>
              <a:ext cx="28932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9" name="Rectangle 99"/>
            <p:cNvSpPr>
              <a:spLocks noChangeArrowheads="1"/>
            </p:cNvSpPr>
            <p:nvPr/>
          </p:nvSpPr>
          <p:spPr bwMode="auto">
            <a:xfrm>
              <a:off x="7279809" y="1137563"/>
              <a:ext cx="80506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0" name="Rectangle 100"/>
            <p:cNvSpPr>
              <a:spLocks noChangeArrowheads="1"/>
            </p:cNvSpPr>
            <p:nvPr/>
          </p:nvSpPr>
          <p:spPr bwMode="auto">
            <a:xfrm>
              <a:off x="7279809" y="1137563"/>
              <a:ext cx="80506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1" name="Rectangle 101"/>
            <p:cNvSpPr>
              <a:spLocks noChangeArrowheads="1"/>
            </p:cNvSpPr>
            <p:nvPr/>
          </p:nvSpPr>
          <p:spPr bwMode="auto">
            <a:xfrm>
              <a:off x="7387989" y="1137563"/>
              <a:ext cx="89312" cy="46543"/>
            </a:xfrm>
            <a:prstGeom prst="rect">
              <a:avLst/>
            </a:prstGeom>
            <a:solidFill>
              <a:srgbClr val="DCE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2" name="Rectangle 102"/>
            <p:cNvSpPr>
              <a:spLocks noChangeArrowheads="1"/>
            </p:cNvSpPr>
            <p:nvPr/>
          </p:nvSpPr>
          <p:spPr bwMode="auto">
            <a:xfrm>
              <a:off x="7387989" y="1137563"/>
              <a:ext cx="89312" cy="4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08" name="组合 1507"/>
          <p:cNvGrpSpPr/>
          <p:nvPr/>
        </p:nvGrpSpPr>
        <p:grpSpPr>
          <a:xfrm>
            <a:off x="10812683" y="3996720"/>
            <a:ext cx="540000" cy="288000"/>
            <a:chOff x="10955746" y="3390412"/>
            <a:chExt cx="533047" cy="265622"/>
          </a:xfrm>
        </p:grpSpPr>
        <p:sp>
          <p:nvSpPr>
            <p:cNvPr id="1122" name="Freeform 431"/>
            <p:cNvSpPr>
              <a:spLocks noEditPoints="1"/>
            </p:cNvSpPr>
            <p:nvPr/>
          </p:nvSpPr>
          <p:spPr bwMode="auto">
            <a:xfrm>
              <a:off x="10955746" y="3405188"/>
              <a:ext cx="533047" cy="250846"/>
            </a:xfrm>
            <a:custGeom>
              <a:avLst/>
              <a:gdLst>
                <a:gd name="T0" fmla="*/ 290 w 441"/>
                <a:gd name="T1" fmla="*/ 37 h 207"/>
                <a:gd name="T2" fmla="*/ 181 w 441"/>
                <a:gd name="T3" fmla="*/ 37 h 207"/>
                <a:gd name="T4" fmla="*/ 186 w 441"/>
                <a:gd name="T5" fmla="*/ 26 h 207"/>
                <a:gd name="T6" fmla="*/ 269 w 441"/>
                <a:gd name="T7" fmla="*/ 26 h 207"/>
                <a:gd name="T8" fmla="*/ 290 w 441"/>
                <a:gd name="T9" fmla="*/ 37 h 207"/>
                <a:gd name="T10" fmla="*/ 104 w 441"/>
                <a:gd name="T11" fmla="*/ 26 h 207"/>
                <a:gd name="T12" fmla="*/ 104 w 441"/>
                <a:gd name="T13" fmla="*/ 26 h 207"/>
                <a:gd name="T14" fmla="*/ 104 w 441"/>
                <a:gd name="T15" fmla="*/ 0 h 207"/>
                <a:gd name="T16" fmla="*/ 72 w 441"/>
                <a:gd name="T17" fmla="*/ 0 h 207"/>
                <a:gd name="T18" fmla="*/ 72 w 441"/>
                <a:gd name="T19" fmla="*/ 26 h 207"/>
                <a:gd name="T20" fmla="*/ 72 w 441"/>
                <a:gd name="T21" fmla="*/ 26 h 207"/>
                <a:gd name="T22" fmla="*/ 59 w 441"/>
                <a:gd name="T23" fmla="*/ 37 h 207"/>
                <a:gd name="T24" fmla="*/ 117 w 441"/>
                <a:gd name="T25" fmla="*/ 37 h 207"/>
                <a:gd name="T26" fmla="*/ 104 w 441"/>
                <a:gd name="T27" fmla="*/ 26 h 207"/>
                <a:gd name="T28" fmla="*/ 441 w 441"/>
                <a:gd name="T29" fmla="*/ 136 h 207"/>
                <a:gd name="T30" fmla="*/ 441 w 441"/>
                <a:gd name="T31" fmla="*/ 139 h 207"/>
                <a:gd name="T32" fmla="*/ 367 w 441"/>
                <a:gd name="T33" fmla="*/ 207 h 207"/>
                <a:gd name="T34" fmla="*/ 0 w 441"/>
                <a:gd name="T35" fmla="*/ 207 h 207"/>
                <a:gd name="T36" fmla="*/ 15 w 441"/>
                <a:gd name="T37" fmla="*/ 136 h 207"/>
                <a:gd name="T38" fmla="*/ 441 w 441"/>
                <a:gd name="T39" fmla="*/ 136 h 207"/>
                <a:gd name="T40" fmla="*/ 367 w 441"/>
                <a:gd name="T41" fmla="*/ 151 h 207"/>
                <a:gd name="T42" fmla="*/ 344 w 441"/>
                <a:gd name="T43" fmla="*/ 151 h 207"/>
                <a:gd name="T44" fmla="*/ 355 w 441"/>
                <a:gd name="T45" fmla="*/ 163 h 207"/>
                <a:gd name="T46" fmla="*/ 367 w 441"/>
                <a:gd name="T47" fmla="*/ 15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" h="207">
                  <a:moveTo>
                    <a:pt x="290" y="37"/>
                  </a:moveTo>
                  <a:cubicBezTo>
                    <a:pt x="181" y="37"/>
                    <a:pt x="181" y="37"/>
                    <a:pt x="181" y="37"/>
                  </a:cubicBezTo>
                  <a:cubicBezTo>
                    <a:pt x="186" y="26"/>
                    <a:pt x="186" y="26"/>
                    <a:pt x="186" y="26"/>
                  </a:cubicBezTo>
                  <a:cubicBezTo>
                    <a:pt x="269" y="26"/>
                    <a:pt x="269" y="26"/>
                    <a:pt x="269" y="26"/>
                  </a:cubicBezTo>
                  <a:cubicBezTo>
                    <a:pt x="281" y="26"/>
                    <a:pt x="282" y="28"/>
                    <a:pt x="290" y="37"/>
                  </a:cubicBezTo>
                  <a:close/>
                  <a:moveTo>
                    <a:pt x="104" y="26"/>
                  </a:moveTo>
                  <a:cubicBezTo>
                    <a:pt x="104" y="26"/>
                    <a:pt x="104" y="26"/>
                    <a:pt x="104" y="2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63" y="26"/>
                    <a:pt x="62" y="31"/>
                    <a:pt x="59" y="37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4" y="31"/>
                    <a:pt x="113" y="26"/>
                    <a:pt x="104" y="26"/>
                  </a:cubicBezTo>
                  <a:close/>
                  <a:moveTo>
                    <a:pt x="441" y="136"/>
                  </a:moveTo>
                  <a:cubicBezTo>
                    <a:pt x="441" y="139"/>
                    <a:pt x="441" y="139"/>
                    <a:pt x="441" y="139"/>
                  </a:cubicBezTo>
                  <a:cubicBezTo>
                    <a:pt x="390" y="175"/>
                    <a:pt x="374" y="185"/>
                    <a:pt x="367" y="207"/>
                  </a:cubicBezTo>
                  <a:cubicBezTo>
                    <a:pt x="346" y="207"/>
                    <a:pt x="0" y="207"/>
                    <a:pt x="0" y="207"/>
                  </a:cubicBezTo>
                  <a:cubicBezTo>
                    <a:pt x="15" y="136"/>
                    <a:pt x="15" y="136"/>
                    <a:pt x="15" y="136"/>
                  </a:cubicBezTo>
                  <a:lnTo>
                    <a:pt x="441" y="136"/>
                  </a:lnTo>
                  <a:close/>
                  <a:moveTo>
                    <a:pt x="367" y="151"/>
                  </a:moveTo>
                  <a:cubicBezTo>
                    <a:pt x="344" y="151"/>
                    <a:pt x="344" y="151"/>
                    <a:pt x="344" y="151"/>
                  </a:cubicBezTo>
                  <a:cubicBezTo>
                    <a:pt x="344" y="158"/>
                    <a:pt x="349" y="163"/>
                    <a:pt x="355" y="163"/>
                  </a:cubicBezTo>
                  <a:cubicBezTo>
                    <a:pt x="361" y="163"/>
                    <a:pt x="367" y="158"/>
                    <a:pt x="367" y="151"/>
                  </a:cubicBezTo>
                  <a:close/>
                </a:path>
              </a:pathLst>
            </a:custGeom>
            <a:solidFill>
              <a:srgbClr val="2B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3" name="Freeform 432"/>
            <p:cNvSpPr>
              <a:spLocks noEditPoints="1"/>
            </p:cNvSpPr>
            <p:nvPr/>
          </p:nvSpPr>
          <p:spPr bwMode="auto">
            <a:xfrm>
              <a:off x="10994572" y="3457125"/>
              <a:ext cx="177198" cy="92642"/>
            </a:xfrm>
            <a:custGeom>
              <a:avLst/>
              <a:gdLst>
                <a:gd name="T0" fmla="*/ 283 w 350"/>
                <a:gd name="T1" fmla="*/ 0 h 77"/>
                <a:gd name="T2" fmla="*/ 16 w 350"/>
                <a:gd name="T3" fmla="*/ 0 h 77"/>
                <a:gd name="T4" fmla="*/ 0 w 350"/>
                <a:gd name="T5" fmla="*/ 77 h 77"/>
                <a:gd name="T6" fmla="*/ 350 w 350"/>
                <a:gd name="T7" fmla="*/ 77 h 77"/>
                <a:gd name="T8" fmla="*/ 283 w 350"/>
                <a:gd name="T9" fmla="*/ 0 h 77"/>
                <a:gd name="T10" fmla="*/ 282 w 350"/>
                <a:gd name="T11" fmla="*/ 16 h 77"/>
                <a:gd name="T12" fmla="*/ 277 w 350"/>
                <a:gd name="T13" fmla="*/ 22 h 77"/>
                <a:gd name="T14" fmla="*/ 23 w 350"/>
                <a:gd name="T15" fmla="*/ 22 h 77"/>
                <a:gd name="T16" fmla="*/ 26 w 350"/>
                <a:gd name="T17" fmla="*/ 11 h 77"/>
                <a:gd name="T18" fmla="*/ 277 w 350"/>
                <a:gd name="T19" fmla="*/ 11 h 77"/>
                <a:gd name="T20" fmla="*/ 282 w 350"/>
                <a:gd name="T21" fmla="*/ 16 h 77"/>
                <a:gd name="T22" fmla="*/ 21 w 350"/>
                <a:gd name="T23" fmla="*/ 33 h 77"/>
                <a:gd name="T24" fmla="*/ 295 w 350"/>
                <a:gd name="T25" fmla="*/ 33 h 77"/>
                <a:gd name="T26" fmla="*/ 301 w 350"/>
                <a:gd name="T27" fmla="*/ 38 h 77"/>
                <a:gd name="T28" fmla="*/ 295 w 350"/>
                <a:gd name="T29" fmla="*/ 44 h 77"/>
                <a:gd name="T30" fmla="*/ 19 w 350"/>
                <a:gd name="T31" fmla="*/ 44 h 77"/>
                <a:gd name="T32" fmla="*/ 21 w 350"/>
                <a:gd name="T33" fmla="*/ 33 h 77"/>
                <a:gd name="T34" fmla="*/ 314 w 350"/>
                <a:gd name="T35" fmla="*/ 66 h 77"/>
                <a:gd name="T36" fmla="*/ 14 w 350"/>
                <a:gd name="T37" fmla="*/ 66 h 77"/>
                <a:gd name="T38" fmla="*/ 16 w 350"/>
                <a:gd name="T39" fmla="*/ 55 h 77"/>
                <a:gd name="T40" fmla="*/ 314 w 350"/>
                <a:gd name="T41" fmla="*/ 55 h 77"/>
                <a:gd name="T42" fmla="*/ 320 w 350"/>
                <a:gd name="T43" fmla="*/ 61 h 77"/>
                <a:gd name="T44" fmla="*/ 314 w 350"/>
                <a:gd name="T45" fmla="*/ 6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0" h="77">
                  <a:moveTo>
                    <a:pt x="283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350" y="77"/>
                    <a:pt x="350" y="77"/>
                    <a:pt x="350" y="77"/>
                  </a:cubicBezTo>
                  <a:lnTo>
                    <a:pt x="283" y="0"/>
                  </a:lnTo>
                  <a:close/>
                  <a:moveTo>
                    <a:pt x="282" y="16"/>
                  </a:moveTo>
                  <a:cubicBezTo>
                    <a:pt x="282" y="19"/>
                    <a:pt x="280" y="22"/>
                    <a:pt x="277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7" y="11"/>
                    <a:pt x="277" y="11"/>
                    <a:pt x="277" y="11"/>
                  </a:cubicBezTo>
                  <a:cubicBezTo>
                    <a:pt x="280" y="11"/>
                    <a:pt x="282" y="13"/>
                    <a:pt x="282" y="16"/>
                  </a:cubicBezTo>
                  <a:close/>
                  <a:moveTo>
                    <a:pt x="21" y="33"/>
                  </a:moveTo>
                  <a:cubicBezTo>
                    <a:pt x="295" y="33"/>
                    <a:pt x="295" y="33"/>
                    <a:pt x="295" y="33"/>
                  </a:cubicBezTo>
                  <a:cubicBezTo>
                    <a:pt x="298" y="33"/>
                    <a:pt x="301" y="35"/>
                    <a:pt x="301" y="38"/>
                  </a:cubicBezTo>
                  <a:cubicBezTo>
                    <a:pt x="301" y="42"/>
                    <a:pt x="298" y="44"/>
                    <a:pt x="295" y="44"/>
                  </a:cubicBezTo>
                  <a:cubicBezTo>
                    <a:pt x="19" y="44"/>
                    <a:pt x="19" y="44"/>
                    <a:pt x="19" y="44"/>
                  </a:cubicBezTo>
                  <a:lnTo>
                    <a:pt x="21" y="33"/>
                  </a:lnTo>
                  <a:close/>
                  <a:moveTo>
                    <a:pt x="314" y="66"/>
                  </a:moveTo>
                  <a:cubicBezTo>
                    <a:pt x="14" y="66"/>
                    <a:pt x="14" y="66"/>
                    <a:pt x="14" y="66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317" y="55"/>
                    <a:pt x="320" y="58"/>
                    <a:pt x="320" y="61"/>
                  </a:cubicBezTo>
                  <a:cubicBezTo>
                    <a:pt x="320" y="64"/>
                    <a:pt x="317" y="66"/>
                    <a:pt x="314" y="66"/>
                  </a:cubicBezTo>
                  <a:close/>
                </a:path>
              </a:pathLst>
            </a:custGeom>
            <a:solidFill>
              <a:srgbClr val="E7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6" name="流程图: 手动操作 1505"/>
            <p:cNvSpPr/>
            <p:nvPr/>
          </p:nvSpPr>
          <p:spPr>
            <a:xfrm flipV="1">
              <a:off x="11225790" y="3505058"/>
              <a:ext cx="126000" cy="67958"/>
            </a:xfrm>
            <a:prstGeom prst="flowChartManualOperation">
              <a:avLst/>
            </a:prstGeom>
            <a:solidFill>
              <a:srgbClr val="2BA0A0"/>
            </a:solidFill>
            <a:ln w="6350">
              <a:noFill/>
              <a:miter lim="400000"/>
            </a:ln>
          </p:spPr>
          <p:txBody>
            <a:bodyPr wrap="none" lIns="0" tIns="0" rIns="0" bIns="0" rtlCol="0" anchor="ctr"/>
            <a:lstStyle/>
            <a:p>
              <a:pPr algn="ctr">
                <a:lnSpc>
                  <a:spcPct val="125000"/>
                </a:lnSpc>
              </a:pPr>
              <a:endPara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endParaRPr>
            </a:p>
          </p:txBody>
        </p:sp>
        <p:sp>
          <p:nvSpPr>
            <p:cNvPr id="1507" name="矩形 1506"/>
            <p:cNvSpPr/>
            <p:nvPr/>
          </p:nvSpPr>
          <p:spPr>
            <a:xfrm rot="-480000">
              <a:off x="11276919" y="3524753"/>
              <a:ext cx="180000" cy="18000"/>
            </a:xfrm>
            <a:prstGeom prst="rect">
              <a:avLst/>
            </a:prstGeom>
            <a:solidFill>
              <a:srgbClr val="2BA0A0"/>
            </a:solidFill>
            <a:ln w="6350">
              <a:noFill/>
              <a:miter lim="400000"/>
            </a:ln>
          </p:spPr>
          <p:txBody>
            <a:bodyPr wrap="none" lIns="0" tIns="0" rIns="0" bIns="0" rtlCol="0" anchor="ctr"/>
            <a:lstStyle/>
            <a:p>
              <a:pPr algn="ctr">
                <a:lnSpc>
                  <a:spcPct val="125000"/>
                </a:lnSpc>
              </a:pPr>
              <a:endPara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j-cs"/>
              </a:endParaRPr>
            </a:p>
          </p:txBody>
        </p:sp>
        <p:sp>
          <p:nvSpPr>
            <p:cNvPr id="939" name="矩形 938"/>
            <p:cNvSpPr/>
            <p:nvPr/>
          </p:nvSpPr>
          <p:spPr>
            <a:xfrm flipV="1">
              <a:off x="11159268" y="3390412"/>
              <a:ext cx="192521" cy="67958"/>
            </a:xfrm>
            <a:prstGeom prst="rect">
              <a:avLst/>
            </a:prstGeom>
            <a:solidFill>
              <a:srgbClr val="574B42"/>
            </a:solidFill>
            <a:ln w="6350">
              <a:noFill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25000"/>
                </a:lnSpc>
              </a:pPr>
              <a:endPara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511" name="组合 1510"/>
          <p:cNvGrpSpPr/>
          <p:nvPr/>
        </p:nvGrpSpPr>
        <p:grpSpPr>
          <a:xfrm>
            <a:off x="8364411" y="4586378"/>
            <a:ext cx="468000" cy="360843"/>
            <a:chOff x="8444667" y="3971251"/>
            <a:chExt cx="468000" cy="360843"/>
          </a:xfrm>
        </p:grpSpPr>
        <p:sp>
          <p:nvSpPr>
            <p:cNvPr id="743" name="Freeform 352"/>
            <p:cNvSpPr>
              <a:spLocks noChangeAspect="1" noEditPoints="1"/>
            </p:cNvSpPr>
            <p:nvPr/>
          </p:nvSpPr>
          <p:spPr bwMode="auto">
            <a:xfrm>
              <a:off x="8622021" y="3971251"/>
              <a:ext cx="290646" cy="257142"/>
            </a:xfrm>
            <a:custGeom>
              <a:avLst/>
              <a:gdLst>
                <a:gd name="T0" fmla="*/ 1263 w 1874"/>
                <a:gd name="T1" fmla="*/ 1435 h 1657"/>
                <a:gd name="T2" fmla="*/ 1264 w 1874"/>
                <a:gd name="T3" fmla="*/ 1426 h 1657"/>
                <a:gd name="T4" fmla="*/ 1271 w 1874"/>
                <a:gd name="T5" fmla="*/ 1409 h 1657"/>
                <a:gd name="T6" fmla="*/ 1284 w 1874"/>
                <a:gd name="T7" fmla="*/ 1396 h 1657"/>
                <a:gd name="T8" fmla="*/ 1301 w 1874"/>
                <a:gd name="T9" fmla="*/ 1389 h 1657"/>
                <a:gd name="T10" fmla="*/ 1492 w 1874"/>
                <a:gd name="T11" fmla="*/ 1388 h 1657"/>
                <a:gd name="T12" fmla="*/ 1501 w 1874"/>
                <a:gd name="T13" fmla="*/ 1389 h 1657"/>
                <a:gd name="T14" fmla="*/ 1518 w 1874"/>
                <a:gd name="T15" fmla="*/ 1396 h 1657"/>
                <a:gd name="T16" fmla="*/ 1531 w 1874"/>
                <a:gd name="T17" fmla="*/ 1409 h 1657"/>
                <a:gd name="T18" fmla="*/ 1538 w 1874"/>
                <a:gd name="T19" fmla="*/ 1426 h 1657"/>
                <a:gd name="T20" fmla="*/ 1539 w 1874"/>
                <a:gd name="T21" fmla="*/ 1657 h 1657"/>
                <a:gd name="T22" fmla="*/ 1873 w 1874"/>
                <a:gd name="T23" fmla="*/ 885 h 1657"/>
                <a:gd name="T24" fmla="*/ 930 w 1874"/>
                <a:gd name="T25" fmla="*/ 0 h 1657"/>
                <a:gd name="T26" fmla="*/ 0 w 1874"/>
                <a:gd name="T27" fmla="*/ 552 h 1657"/>
                <a:gd name="T28" fmla="*/ 1263 w 1874"/>
                <a:gd name="T29" fmla="*/ 1657 h 1657"/>
                <a:gd name="T30" fmla="*/ 1707 w 1874"/>
                <a:gd name="T31" fmla="*/ 220 h 1657"/>
                <a:gd name="T32" fmla="*/ 1472 w 1874"/>
                <a:gd name="T33" fmla="*/ 372 h 1657"/>
                <a:gd name="T34" fmla="*/ 1472 w 1874"/>
                <a:gd name="T35" fmla="*/ 490 h 1657"/>
                <a:gd name="T36" fmla="*/ 1707 w 1874"/>
                <a:gd name="T37" fmla="*/ 643 h 1657"/>
                <a:gd name="T38" fmla="*/ 1472 w 1874"/>
                <a:gd name="T39" fmla="*/ 490 h 1657"/>
                <a:gd name="T40" fmla="*/ 1707 w 1874"/>
                <a:gd name="T41" fmla="*/ 760 h 1657"/>
                <a:gd name="T42" fmla="*/ 1472 w 1874"/>
                <a:gd name="T43" fmla="*/ 914 h 1657"/>
                <a:gd name="T44" fmla="*/ 1472 w 1874"/>
                <a:gd name="T45" fmla="*/ 1031 h 1657"/>
                <a:gd name="T46" fmla="*/ 1707 w 1874"/>
                <a:gd name="T47" fmla="*/ 1185 h 1657"/>
                <a:gd name="T48" fmla="*/ 1472 w 1874"/>
                <a:gd name="T49" fmla="*/ 1031 h 1657"/>
                <a:gd name="T50" fmla="*/ 1331 w 1874"/>
                <a:gd name="T51" fmla="*/ 220 h 1657"/>
                <a:gd name="T52" fmla="*/ 1096 w 1874"/>
                <a:gd name="T53" fmla="*/ 372 h 1657"/>
                <a:gd name="T54" fmla="*/ 1096 w 1874"/>
                <a:gd name="T55" fmla="*/ 490 h 1657"/>
                <a:gd name="T56" fmla="*/ 1331 w 1874"/>
                <a:gd name="T57" fmla="*/ 643 h 1657"/>
                <a:gd name="T58" fmla="*/ 1096 w 1874"/>
                <a:gd name="T59" fmla="*/ 490 h 1657"/>
                <a:gd name="T60" fmla="*/ 1331 w 1874"/>
                <a:gd name="T61" fmla="*/ 760 h 1657"/>
                <a:gd name="T62" fmla="*/ 1096 w 1874"/>
                <a:gd name="T63" fmla="*/ 914 h 1657"/>
                <a:gd name="T64" fmla="*/ 1096 w 1874"/>
                <a:gd name="T65" fmla="*/ 1031 h 1657"/>
                <a:gd name="T66" fmla="*/ 1331 w 1874"/>
                <a:gd name="T67" fmla="*/ 1185 h 1657"/>
                <a:gd name="T68" fmla="*/ 1096 w 1874"/>
                <a:gd name="T69" fmla="*/ 1031 h 1657"/>
                <a:gd name="T70" fmla="*/ 866 w 1874"/>
                <a:gd name="T71" fmla="*/ 767 h 1657"/>
                <a:gd name="T72" fmla="*/ 690 w 1874"/>
                <a:gd name="T73" fmla="*/ 932 h 1657"/>
                <a:gd name="T74" fmla="*/ 690 w 1874"/>
                <a:gd name="T75" fmla="*/ 1058 h 1657"/>
                <a:gd name="T76" fmla="*/ 866 w 1874"/>
                <a:gd name="T77" fmla="*/ 1222 h 1657"/>
                <a:gd name="T78" fmla="*/ 690 w 1874"/>
                <a:gd name="T79" fmla="*/ 1058 h 1657"/>
                <a:gd name="T80" fmla="*/ 866 w 1874"/>
                <a:gd name="T81" fmla="*/ 1348 h 1657"/>
                <a:gd name="T82" fmla="*/ 690 w 1874"/>
                <a:gd name="T83" fmla="*/ 1512 h 1657"/>
                <a:gd name="T84" fmla="*/ 405 w 1874"/>
                <a:gd name="T85" fmla="*/ 767 h 1657"/>
                <a:gd name="T86" fmla="*/ 581 w 1874"/>
                <a:gd name="T87" fmla="*/ 932 h 1657"/>
                <a:gd name="T88" fmla="*/ 405 w 1874"/>
                <a:gd name="T89" fmla="*/ 767 h 1657"/>
                <a:gd name="T90" fmla="*/ 581 w 1874"/>
                <a:gd name="T91" fmla="*/ 1058 h 1657"/>
                <a:gd name="T92" fmla="*/ 405 w 1874"/>
                <a:gd name="T93" fmla="*/ 1222 h 1657"/>
                <a:gd name="T94" fmla="*/ 405 w 1874"/>
                <a:gd name="T95" fmla="*/ 1348 h 1657"/>
                <a:gd name="T96" fmla="*/ 581 w 1874"/>
                <a:gd name="T97" fmla="*/ 1512 h 1657"/>
                <a:gd name="T98" fmla="*/ 405 w 1874"/>
                <a:gd name="T99" fmla="*/ 1348 h 1657"/>
                <a:gd name="T100" fmla="*/ 295 w 1874"/>
                <a:gd name="T101" fmla="*/ 767 h 1657"/>
                <a:gd name="T102" fmla="*/ 119 w 1874"/>
                <a:gd name="T103" fmla="*/ 932 h 1657"/>
                <a:gd name="T104" fmla="*/ 119 w 1874"/>
                <a:gd name="T105" fmla="*/ 1058 h 1657"/>
                <a:gd name="T106" fmla="*/ 295 w 1874"/>
                <a:gd name="T107" fmla="*/ 1222 h 1657"/>
                <a:gd name="T108" fmla="*/ 119 w 1874"/>
                <a:gd name="T109" fmla="*/ 1058 h 1657"/>
                <a:gd name="T110" fmla="*/ 295 w 1874"/>
                <a:gd name="T111" fmla="*/ 1512 h 1657"/>
                <a:gd name="T112" fmla="*/ 119 w 1874"/>
                <a:gd name="T113" fmla="*/ 1348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74" h="1657">
                  <a:moveTo>
                    <a:pt x="1263" y="1657"/>
                  </a:moveTo>
                  <a:lnTo>
                    <a:pt x="1263" y="1435"/>
                  </a:lnTo>
                  <a:lnTo>
                    <a:pt x="1263" y="1435"/>
                  </a:lnTo>
                  <a:lnTo>
                    <a:pt x="1264" y="1426"/>
                  </a:lnTo>
                  <a:lnTo>
                    <a:pt x="1267" y="1417"/>
                  </a:lnTo>
                  <a:lnTo>
                    <a:pt x="1271" y="1409"/>
                  </a:lnTo>
                  <a:lnTo>
                    <a:pt x="1277" y="1402"/>
                  </a:lnTo>
                  <a:lnTo>
                    <a:pt x="1284" y="1396"/>
                  </a:lnTo>
                  <a:lnTo>
                    <a:pt x="1293" y="1392"/>
                  </a:lnTo>
                  <a:lnTo>
                    <a:pt x="1301" y="1389"/>
                  </a:lnTo>
                  <a:lnTo>
                    <a:pt x="1310" y="1388"/>
                  </a:lnTo>
                  <a:lnTo>
                    <a:pt x="1492" y="1388"/>
                  </a:lnTo>
                  <a:lnTo>
                    <a:pt x="1492" y="1388"/>
                  </a:lnTo>
                  <a:lnTo>
                    <a:pt x="1501" y="1389"/>
                  </a:lnTo>
                  <a:lnTo>
                    <a:pt x="1510" y="1392"/>
                  </a:lnTo>
                  <a:lnTo>
                    <a:pt x="1518" y="1396"/>
                  </a:lnTo>
                  <a:lnTo>
                    <a:pt x="1525" y="1402"/>
                  </a:lnTo>
                  <a:lnTo>
                    <a:pt x="1531" y="1409"/>
                  </a:lnTo>
                  <a:lnTo>
                    <a:pt x="1535" y="1417"/>
                  </a:lnTo>
                  <a:lnTo>
                    <a:pt x="1538" y="1426"/>
                  </a:lnTo>
                  <a:lnTo>
                    <a:pt x="1539" y="1435"/>
                  </a:lnTo>
                  <a:lnTo>
                    <a:pt x="1539" y="1657"/>
                  </a:lnTo>
                  <a:lnTo>
                    <a:pt x="1873" y="1657"/>
                  </a:lnTo>
                  <a:lnTo>
                    <a:pt x="1873" y="885"/>
                  </a:lnTo>
                  <a:lnTo>
                    <a:pt x="1874" y="0"/>
                  </a:lnTo>
                  <a:lnTo>
                    <a:pt x="930" y="0"/>
                  </a:lnTo>
                  <a:lnTo>
                    <a:pt x="928" y="552"/>
                  </a:lnTo>
                  <a:lnTo>
                    <a:pt x="0" y="552"/>
                  </a:lnTo>
                  <a:lnTo>
                    <a:pt x="3" y="1657"/>
                  </a:lnTo>
                  <a:lnTo>
                    <a:pt x="1263" y="1657"/>
                  </a:lnTo>
                  <a:close/>
                  <a:moveTo>
                    <a:pt x="1472" y="220"/>
                  </a:moveTo>
                  <a:lnTo>
                    <a:pt x="1707" y="220"/>
                  </a:lnTo>
                  <a:lnTo>
                    <a:pt x="1707" y="372"/>
                  </a:lnTo>
                  <a:lnTo>
                    <a:pt x="1472" y="372"/>
                  </a:lnTo>
                  <a:lnTo>
                    <a:pt x="1472" y="220"/>
                  </a:lnTo>
                  <a:close/>
                  <a:moveTo>
                    <a:pt x="1472" y="490"/>
                  </a:moveTo>
                  <a:lnTo>
                    <a:pt x="1707" y="490"/>
                  </a:lnTo>
                  <a:lnTo>
                    <a:pt x="1707" y="643"/>
                  </a:lnTo>
                  <a:lnTo>
                    <a:pt x="1472" y="643"/>
                  </a:lnTo>
                  <a:lnTo>
                    <a:pt x="1472" y="490"/>
                  </a:lnTo>
                  <a:close/>
                  <a:moveTo>
                    <a:pt x="1472" y="760"/>
                  </a:moveTo>
                  <a:lnTo>
                    <a:pt x="1707" y="760"/>
                  </a:lnTo>
                  <a:lnTo>
                    <a:pt x="1707" y="914"/>
                  </a:lnTo>
                  <a:lnTo>
                    <a:pt x="1472" y="914"/>
                  </a:lnTo>
                  <a:lnTo>
                    <a:pt x="1472" y="760"/>
                  </a:lnTo>
                  <a:close/>
                  <a:moveTo>
                    <a:pt x="1472" y="1031"/>
                  </a:moveTo>
                  <a:lnTo>
                    <a:pt x="1707" y="1031"/>
                  </a:lnTo>
                  <a:lnTo>
                    <a:pt x="1707" y="1185"/>
                  </a:lnTo>
                  <a:lnTo>
                    <a:pt x="1472" y="1185"/>
                  </a:lnTo>
                  <a:lnTo>
                    <a:pt x="1472" y="1031"/>
                  </a:lnTo>
                  <a:close/>
                  <a:moveTo>
                    <a:pt x="1096" y="220"/>
                  </a:moveTo>
                  <a:lnTo>
                    <a:pt x="1331" y="220"/>
                  </a:lnTo>
                  <a:lnTo>
                    <a:pt x="1331" y="372"/>
                  </a:lnTo>
                  <a:lnTo>
                    <a:pt x="1096" y="372"/>
                  </a:lnTo>
                  <a:lnTo>
                    <a:pt x="1096" y="220"/>
                  </a:lnTo>
                  <a:close/>
                  <a:moveTo>
                    <a:pt x="1096" y="490"/>
                  </a:moveTo>
                  <a:lnTo>
                    <a:pt x="1331" y="490"/>
                  </a:lnTo>
                  <a:lnTo>
                    <a:pt x="1331" y="643"/>
                  </a:lnTo>
                  <a:lnTo>
                    <a:pt x="1096" y="643"/>
                  </a:lnTo>
                  <a:lnTo>
                    <a:pt x="1096" y="490"/>
                  </a:lnTo>
                  <a:close/>
                  <a:moveTo>
                    <a:pt x="1096" y="760"/>
                  </a:moveTo>
                  <a:lnTo>
                    <a:pt x="1331" y="760"/>
                  </a:lnTo>
                  <a:lnTo>
                    <a:pt x="1331" y="914"/>
                  </a:lnTo>
                  <a:lnTo>
                    <a:pt x="1096" y="914"/>
                  </a:lnTo>
                  <a:lnTo>
                    <a:pt x="1096" y="760"/>
                  </a:lnTo>
                  <a:close/>
                  <a:moveTo>
                    <a:pt x="1096" y="1031"/>
                  </a:moveTo>
                  <a:lnTo>
                    <a:pt x="1331" y="1031"/>
                  </a:lnTo>
                  <a:lnTo>
                    <a:pt x="1331" y="1185"/>
                  </a:lnTo>
                  <a:lnTo>
                    <a:pt x="1096" y="1185"/>
                  </a:lnTo>
                  <a:lnTo>
                    <a:pt x="1096" y="1031"/>
                  </a:lnTo>
                  <a:close/>
                  <a:moveTo>
                    <a:pt x="690" y="767"/>
                  </a:moveTo>
                  <a:lnTo>
                    <a:pt x="866" y="767"/>
                  </a:lnTo>
                  <a:lnTo>
                    <a:pt x="866" y="932"/>
                  </a:lnTo>
                  <a:lnTo>
                    <a:pt x="690" y="932"/>
                  </a:lnTo>
                  <a:lnTo>
                    <a:pt x="690" y="767"/>
                  </a:lnTo>
                  <a:close/>
                  <a:moveTo>
                    <a:pt x="690" y="1058"/>
                  </a:moveTo>
                  <a:lnTo>
                    <a:pt x="866" y="1058"/>
                  </a:lnTo>
                  <a:lnTo>
                    <a:pt x="866" y="1222"/>
                  </a:lnTo>
                  <a:lnTo>
                    <a:pt x="690" y="1222"/>
                  </a:lnTo>
                  <a:lnTo>
                    <a:pt x="690" y="1058"/>
                  </a:lnTo>
                  <a:close/>
                  <a:moveTo>
                    <a:pt x="690" y="1348"/>
                  </a:moveTo>
                  <a:lnTo>
                    <a:pt x="866" y="1348"/>
                  </a:lnTo>
                  <a:lnTo>
                    <a:pt x="866" y="1512"/>
                  </a:lnTo>
                  <a:lnTo>
                    <a:pt x="690" y="1512"/>
                  </a:lnTo>
                  <a:lnTo>
                    <a:pt x="690" y="1348"/>
                  </a:lnTo>
                  <a:close/>
                  <a:moveTo>
                    <a:pt x="405" y="767"/>
                  </a:moveTo>
                  <a:lnTo>
                    <a:pt x="581" y="767"/>
                  </a:lnTo>
                  <a:lnTo>
                    <a:pt x="581" y="932"/>
                  </a:lnTo>
                  <a:lnTo>
                    <a:pt x="405" y="932"/>
                  </a:lnTo>
                  <a:lnTo>
                    <a:pt x="405" y="767"/>
                  </a:lnTo>
                  <a:close/>
                  <a:moveTo>
                    <a:pt x="405" y="1058"/>
                  </a:moveTo>
                  <a:lnTo>
                    <a:pt x="581" y="1058"/>
                  </a:lnTo>
                  <a:lnTo>
                    <a:pt x="581" y="1222"/>
                  </a:lnTo>
                  <a:lnTo>
                    <a:pt x="405" y="1222"/>
                  </a:lnTo>
                  <a:lnTo>
                    <a:pt x="405" y="1058"/>
                  </a:lnTo>
                  <a:close/>
                  <a:moveTo>
                    <a:pt x="405" y="1348"/>
                  </a:moveTo>
                  <a:lnTo>
                    <a:pt x="581" y="1348"/>
                  </a:lnTo>
                  <a:lnTo>
                    <a:pt x="581" y="1512"/>
                  </a:lnTo>
                  <a:lnTo>
                    <a:pt x="405" y="1512"/>
                  </a:lnTo>
                  <a:lnTo>
                    <a:pt x="405" y="1348"/>
                  </a:lnTo>
                  <a:close/>
                  <a:moveTo>
                    <a:pt x="119" y="767"/>
                  </a:moveTo>
                  <a:lnTo>
                    <a:pt x="295" y="767"/>
                  </a:lnTo>
                  <a:lnTo>
                    <a:pt x="295" y="932"/>
                  </a:lnTo>
                  <a:lnTo>
                    <a:pt x="119" y="932"/>
                  </a:lnTo>
                  <a:lnTo>
                    <a:pt x="119" y="767"/>
                  </a:lnTo>
                  <a:close/>
                  <a:moveTo>
                    <a:pt x="119" y="1058"/>
                  </a:moveTo>
                  <a:lnTo>
                    <a:pt x="295" y="1058"/>
                  </a:lnTo>
                  <a:lnTo>
                    <a:pt x="295" y="1222"/>
                  </a:lnTo>
                  <a:lnTo>
                    <a:pt x="119" y="1222"/>
                  </a:lnTo>
                  <a:lnTo>
                    <a:pt x="119" y="1058"/>
                  </a:lnTo>
                  <a:close/>
                  <a:moveTo>
                    <a:pt x="295" y="1348"/>
                  </a:moveTo>
                  <a:lnTo>
                    <a:pt x="295" y="1512"/>
                  </a:lnTo>
                  <a:lnTo>
                    <a:pt x="119" y="1512"/>
                  </a:lnTo>
                  <a:lnTo>
                    <a:pt x="119" y="1348"/>
                  </a:lnTo>
                  <a:lnTo>
                    <a:pt x="295" y="13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42" tIns="44821" rIns="44821" bIns="89642" anchor="b"/>
            <a:lstStyle/>
            <a:p>
              <a:pPr algn="ctr" defTabSz="671195">
                <a:defRPr/>
              </a:pPr>
              <a:endParaRPr lang="zh-CN" altLang="zh-CN" sz="1200" noProof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742" name="Group 33"/>
            <p:cNvGrpSpPr>
              <a:grpSpLocks noChangeAspect="1"/>
            </p:cNvGrpSpPr>
            <p:nvPr/>
          </p:nvGrpSpPr>
          <p:grpSpPr>
            <a:xfrm>
              <a:off x="8444667" y="4160549"/>
              <a:ext cx="468000" cy="171545"/>
              <a:chOff x="2311401" y="1427163"/>
              <a:chExt cx="3222625" cy="1181100"/>
            </a:xfrm>
            <a:solidFill>
              <a:schemeClr val="bg1"/>
            </a:solidFill>
          </p:grpSpPr>
          <p:sp>
            <p:nvSpPr>
              <p:cNvPr id="744" name="Oval 156"/>
              <p:cNvSpPr>
                <a:spLocks noChangeArrowheads="1"/>
              </p:cNvSpPr>
              <p:nvPr/>
            </p:nvSpPr>
            <p:spPr bwMode="auto">
              <a:xfrm>
                <a:off x="4594226" y="2185988"/>
                <a:ext cx="422275" cy="422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745" name="Oval 157"/>
              <p:cNvSpPr>
                <a:spLocks noChangeArrowheads="1"/>
              </p:cNvSpPr>
              <p:nvPr/>
            </p:nvSpPr>
            <p:spPr bwMode="auto">
              <a:xfrm>
                <a:off x="4703763" y="2295525"/>
                <a:ext cx="200025" cy="203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746" name="Oval 158"/>
              <p:cNvSpPr>
                <a:spLocks noChangeArrowheads="1"/>
              </p:cNvSpPr>
              <p:nvPr/>
            </p:nvSpPr>
            <p:spPr bwMode="auto">
              <a:xfrm>
                <a:off x="2841626" y="2185988"/>
                <a:ext cx="422275" cy="422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747" name="Oval 159"/>
              <p:cNvSpPr>
                <a:spLocks noChangeArrowheads="1"/>
              </p:cNvSpPr>
              <p:nvPr/>
            </p:nvSpPr>
            <p:spPr bwMode="auto">
              <a:xfrm>
                <a:off x="2952751" y="2295525"/>
                <a:ext cx="201613" cy="203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749" name="Freeform 162"/>
              <p:cNvSpPr/>
              <p:nvPr/>
            </p:nvSpPr>
            <p:spPr bwMode="auto">
              <a:xfrm>
                <a:off x="3801636" y="1515993"/>
                <a:ext cx="750980" cy="276296"/>
              </a:xfrm>
              <a:custGeom>
                <a:avLst/>
                <a:gdLst>
                  <a:gd name="T0" fmla="*/ 191 w 386"/>
                  <a:gd name="T1" fmla="*/ 0 h 192"/>
                  <a:gd name="T2" fmla="*/ 0 w 386"/>
                  <a:gd name="T3" fmla="*/ 0 h 192"/>
                  <a:gd name="T4" fmla="*/ 0 w 386"/>
                  <a:gd name="T5" fmla="*/ 192 h 192"/>
                  <a:gd name="T6" fmla="*/ 386 w 386"/>
                  <a:gd name="T7" fmla="*/ 192 h 192"/>
                  <a:gd name="T8" fmla="*/ 191 w 386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" h="192">
                    <a:moveTo>
                      <a:pt x="191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386" y="192"/>
                    </a:lnTo>
                    <a:lnTo>
                      <a:pt x="1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750" name="Freeform 163"/>
              <p:cNvSpPr/>
              <p:nvPr/>
            </p:nvSpPr>
            <p:spPr bwMode="auto">
              <a:xfrm>
                <a:off x="3001726" y="1515993"/>
                <a:ext cx="699241" cy="276296"/>
              </a:xfrm>
              <a:custGeom>
                <a:avLst/>
                <a:gdLst>
                  <a:gd name="T0" fmla="*/ 179 w 333"/>
                  <a:gd name="T1" fmla="*/ 0 h 192"/>
                  <a:gd name="T2" fmla="*/ 0 w 333"/>
                  <a:gd name="T3" fmla="*/ 192 h 192"/>
                  <a:gd name="T4" fmla="*/ 333 w 333"/>
                  <a:gd name="T5" fmla="*/ 192 h 192"/>
                  <a:gd name="T6" fmla="*/ 333 w 333"/>
                  <a:gd name="T7" fmla="*/ 0 h 192"/>
                  <a:gd name="T8" fmla="*/ 179 w 333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192">
                    <a:moveTo>
                      <a:pt x="179" y="0"/>
                    </a:moveTo>
                    <a:lnTo>
                      <a:pt x="0" y="192"/>
                    </a:lnTo>
                    <a:lnTo>
                      <a:pt x="333" y="192"/>
                    </a:lnTo>
                    <a:lnTo>
                      <a:pt x="333" y="0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748" name="Freeform 160"/>
              <p:cNvSpPr/>
              <p:nvPr/>
            </p:nvSpPr>
            <p:spPr bwMode="auto">
              <a:xfrm>
                <a:off x="2311401" y="1427163"/>
                <a:ext cx="3222625" cy="969963"/>
              </a:xfrm>
              <a:custGeom>
                <a:avLst/>
                <a:gdLst>
                  <a:gd name="T0" fmla="*/ 1389 w 1404"/>
                  <a:gd name="T1" fmla="*/ 242 h 421"/>
                  <a:gd name="T2" fmla="*/ 1370 w 1404"/>
                  <a:gd name="T3" fmla="*/ 220 h 421"/>
                  <a:gd name="T4" fmla="*/ 1084 w 1404"/>
                  <a:gd name="T5" fmla="*/ 161 h 421"/>
                  <a:gd name="T6" fmla="*/ 1051 w 1404"/>
                  <a:gd name="T7" fmla="*/ 158 h 421"/>
                  <a:gd name="T8" fmla="*/ 1051 w 1404"/>
                  <a:gd name="T9" fmla="*/ 158 h 421"/>
                  <a:gd name="T10" fmla="*/ 872 w 1404"/>
                  <a:gd name="T11" fmla="*/ 26 h 421"/>
                  <a:gd name="T12" fmla="*/ 810 w 1404"/>
                  <a:gd name="T13" fmla="*/ 0 h 421"/>
                  <a:gd name="T14" fmla="*/ 445 w 1404"/>
                  <a:gd name="T15" fmla="*/ 0 h 421"/>
                  <a:gd name="T16" fmla="*/ 390 w 1404"/>
                  <a:gd name="T17" fmla="*/ 26 h 421"/>
                  <a:gd name="T18" fmla="*/ 389 w 1404"/>
                  <a:gd name="T19" fmla="*/ 26 h 421"/>
                  <a:gd name="T20" fmla="*/ 219 w 1404"/>
                  <a:gd name="T21" fmla="*/ 158 h 421"/>
                  <a:gd name="T22" fmla="*/ 71 w 1404"/>
                  <a:gd name="T23" fmla="*/ 181 h 421"/>
                  <a:gd name="T24" fmla="*/ 52 w 1404"/>
                  <a:gd name="T25" fmla="*/ 202 h 421"/>
                  <a:gd name="T26" fmla="*/ 39 w 1404"/>
                  <a:gd name="T27" fmla="*/ 329 h 421"/>
                  <a:gd name="T28" fmla="*/ 18 w 1404"/>
                  <a:gd name="T29" fmla="*/ 329 h 421"/>
                  <a:gd name="T30" fmla="*/ 0 w 1404"/>
                  <a:gd name="T31" fmla="*/ 347 h 421"/>
                  <a:gd name="T32" fmla="*/ 0 w 1404"/>
                  <a:gd name="T33" fmla="*/ 403 h 421"/>
                  <a:gd name="T34" fmla="*/ 18 w 1404"/>
                  <a:gd name="T35" fmla="*/ 421 h 421"/>
                  <a:gd name="T36" fmla="*/ 201 w 1404"/>
                  <a:gd name="T37" fmla="*/ 421 h 421"/>
                  <a:gd name="T38" fmla="*/ 323 w 1404"/>
                  <a:gd name="T39" fmla="*/ 299 h 421"/>
                  <a:gd name="T40" fmla="*/ 445 w 1404"/>
                  <a:gd name="T41" fmla="*/ 421 h 421"/>
                  <a:gd name="T42" fmla="*/ 964 w 1404"/>
                  <a:gd name="T43" fmla="*/ 421 h 421"/>
                  <a:gd name="T44" fmla="*/ 1086 w 1404"/>
                  <a:gd name="T45" fmla="*/ 299 h 421"/>
                  <a:gd name="T46" fmla="*/ 1208 w 1404"/>
                  <a:gd name="T47" fmla="*/ 421 h 421"/>
                  <a:gd name="T48" fmla="*/ 1387 w 1404"/>
                  <a:gd name="T49" fmla="*/ 421 h 421"/>
                  <a:gd name="T50" fmla="*/ 1403 w 1404"/>
                  <a:gd name="T51" fmla="*/ 403 h 421"/>
                  <a:gd name="T52" fmla="*/ 1389 w 1404"/>
                  <a:gd name="T53" fmla="*/ 242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04" h="421">
                    <a:moveTo>
                      <a:pt x="1389" y="242"/>
                    </a:moveTo>
                    <a:cubicBezTo>
                      <a:pt x="1388" y="232"/>
                      <a:pt x="1379" y="222"/>
                      <a:pt x="1370" y="220"/>
                    </a:cubicBezTo>
                    <a:cubicBezTo>
                      <a:pt x="1084" y="161"/>
                      <a:pt x="1084" y="161"/>
                      <a:pt x="1084" y="161"/>
                    </a:cubicBezTo>
                    <a:cubicBezTo>
                      <a:pt x="1075" y="159"/>
                      <a:pt x="1061" y="158"/>
                      <a:pt x="1051" y="158"/>
                    </a:cubicBezTo>
                    <a:cubicBezTo>
                      <a:pt x="1051" y="158"/>
                      <a:pt x="1051" y="158"/>
                      <a:pt x="1051" y="158"/>
                    </a:cubicBezTo>
                    <a:cubicBezTo>
                      <a:pt x="872" y="26"/>
                      <a:pt x="872" y="26"/>
                      <a:pt x="872" y="26"/>
                    </a:cubicBezTo>
                    <a:cubicBezTo>
                      <a:pt x="856" y="13"/>
                      <a:pt x="830" y="0"/>
                      <a:pt x="810" y="0"/>
                    </a:cubicBezTo>
                    <a:cubicBezTo>
                      <a:pt x="445" y="0"/>
                      <a:pt x="445" y="0"/>
                      <a:pt x="445" y="0"/>
                    </a:cubicBezTo>
                    <a:cubicBezTo>
                      <a:pt x="426" y="0"/>
                      <a:pt x="403" y="13"/>
                      <a:pt x="390" y="26"/>
                    </a:cubicBezTo>
                    <a:cubicBezTo>
                      <a:pt x="389" y="26"/>
                      <a:pt x="389" y="26"/>
                      <a:pt x="389" y="26"/>
                    </a:cubicBezTo>
                    <a:cubicBezTo>
                      <a:pt x="219" y="158"/>
                      <a:pt x="219" y="158"/>
                      <a:pt x="219" y="158"/>
                    </a:cubicBezTo>
                    <a:cubicBezTo>
                      <a:pt x="71" y="181"/>
                      <a:pt x="71" y="181"/>
                      <a:pt x="71" y="181"/>
                    </a:cubicBezTo>
                    <a:cubicBezTo>
                      <a:pt x="62" y="182"/>
                      <a:pt x="53" y="192"/>
                      <a:pt x="52" y="202"/>
                    </a:cubicBezTo>
                    <a:cubicBezTo>
                      <a:pt x="39" y="329"/>
                      <a:pt x="39" y="329"/>
                      <a:pt x="39" y="329"/>
                    </a:cubicBezTo>
                    <a:cubicBezTo>
                      <a:pt x="18" y="329"/>
                      <a:pt x="18" y="329"/>
                      <a:pt x="18" y="329"/>
                    </a:cubicBezTo>
                    <a:cubicBezTo>
                      <a:pt x="8" y="329"/>
                      <a:pt x="0" y="337"/>
                      <a:pt x="0" y="347"/>
                    </a:cubicBezTo>
                    <a:cubicBezTo>
                      <a:pt x="0" y="403"/>
                      <a:pt x="0" y="403"/>
                      <a:pt x="0" y="403"/>
                    </a:cubicBezTo>
                    <a:cubicBezTo>
                      <a:pt x="0" y="413"/>
                      <a:pt x="8" y="421"/>
                      <a:pt x="18" y="421"/>
                    </a:cubicBezTo>
                    <a:cubicBezTo>
                      <a:pt x="201" y="421"/>
                      <a:pt x="201" y="421"/>
                      <a:pt x="201" y="421"/>
                    </a:cubicBezTo>
                    <a:cubicBezTo>
                      <a:pt x="201" y="354"/>
                      <a:pt x="256" y="299"/>
                      <a:pt x="323" y="299"/>
                    </a:cubicBezTo>
                    <a:cubicBezTo>
                      <a:pt x="390" y="299"/>
                      <a:pt x="445" y="354"/>
                      <a:pt x="445" y="421"/>
                    </a:cubicBezTo>
                    <a:cubicBezTo>
                      <a:pt x="964" y="421"/>
                      <a:pt x="964" y="421"/>
                      <a:pt x="964" y="421"/>
                    </a:cubicBezTo>
                    <a:cubicBezTo>
                      <a:pt x="964" y="354"/>
                      <a:pt x="1018" y="299"/>
                      <a:pt x="1086" y="299"/>
                    </a:cubicBezTo>
                    <a:cubicBezTo>
                      <a:pt x="1153" y="299"/>
                      <a:pt x="1208" y="354"/>
                      <a:pt x="1208" y="421"/>
                    </a:cubicBezTo>
                    <a:cubicBezTo>
                      <a:pt x="1387" y="421"/>
                      <a:pt x="1387" y="421"/>
                      <a:pt x="1387" y="421"/>
                    </a:cubicBezTo>
                    <a:cubicBezTo>
                      <a:pt x="1397" y="421"/>
                      <a:pt x="1404" y="413"/>
                      <a:pt x="1403" y="403"/>
                    </a:cubicBezTo>
                    <a:lnTo>
                      <a:pt x="1389" y="242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</p:grpSp>
      </p:grpSp>
      <p:pic>
        <p:nvPicPr>
          <p:cNvPr id="94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82" y="800712"/>
            <a:ext cx="1638124" cy="648000"/>
          </a:xfrm>
          <a:prstGeom prst="rect">
            <a:avLst/>
          </a:prstGeom>
          <a:noFill/>
        </p:spPr>
      </p:pic>
      <p:grpSp>
        <p:nvGrpSpPr>
          <p:cNvPr id="886" name="组合 885"/>
          <p:cNvGrpSpPr/>
          <p:nvPr/>
        </p:nvGrpSpPr>
        <p:grpSpPr>
          <a:xfrm>
            <a:off x="5844131" y="3961720"/>
            <a:ext cx="600310" cy="360856"/>
            <a:chOff x="7902935" y="2947449"/>
            <a:chExt cx="600310" cy="360856"/>
          </a:xfrm>
        </p:grpSpPr>
        <p:sp>
          <p:nvSpPr>
            <p:cNvPr id="887" name="Freeform 169"/>
            <p:cNvSpPr/>
            <p:nvPr/>
          </p:nvSpPr>
          <p:spPr bwMode="auto">
            <a:xfrm>
              <a:off x="7976614" y="2947449"/>
              <a:ext cx="452117" cy="329041"/>
            </a:xfrm>
            <a:custGeom>
              <a:avLst/>
              <a:gdLst>
                <a:gd name="T0" fmla="*/ 257 w 257"/>
                <a:gd name="T1" fmla="*/ 178 h 187"/>
                <a:gd name="T2" fmla="*/ 249 w 257"/>
                <a:gd name="T3" fmla="*/ 187 h 187"/>
                <a:gd name="T4" fmla="*/ 8 w 257"/>
                <a:gd name="T5" fmla="*/ 187 h 187"/>
                <a:gd name="T6" fmla="*/ 0 w 257"/>
                <a:gd name="T7" fmla="*/ 178 h 187"/>
                <a:gd name="T8" fmla="*/ 0 w 257"/>
                <a:gd name="T9" fmla="*/ 8 h 187"/>
                <a:gd name="T10" fmla="*/ 8 w 257"/>
                <a:gd name="T11" fmla="*/ 0 h 187"/>
                <a:gd name="T12" fmla="*/ 249 w 257"/>
                <a:gd name="T13" fmla="*/ 0 h 187"/>
                <a:gd name="T14" fmla="*/ 257 w 257"/>
                <a:gd name="T15" fmla="*/ 8 h 187"/>
                <a:gd name="T16" fmla="*/ 257 w 257"/>
                <a:gd name="T17" fmla="*/ 17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" h="187">
                  <a:moveTo>
                    <a:pt x="257" y="178"/>
                  </a:moveTo>
                  <a:cubicBezTo>
                    <a:pt x="257" y="183"/>
                    <a:pt x="253" y="187"/>
                    <a:pt x="249" y="187"/>
                  </a:cubicBezTo>
                  <a:cubicBezTo>
                    <a:pt x="8" y="187"/>
                    <a:pt x="8" y="187"/>
                    <a:pt x="8" y="187"/>
                  </a:cubicBezTo>
                  <a:cubicBezTo>
                    <a:pt x="3" y="187"/>
                    <a:pt x="0" y="183"/>
                    <a:pt x="0" y="17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3" y="0"/>
                    <a:pt x="257" y="4"/>
                    <a:pt x="257" y="8"/>
                  </a:cubicBezTo>
                  <a:lnTo>
                    <a:pt x="257" y="178"/>
                  </a:lnTo>
                  <a:close/>
                </a:path>
              </a:pathLst>
            </a:custGeom>
            <a:solidFill>
              <a:srgbClr val="2E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8" name="Freeform 170"/>
            <p:cNvSpPr/>
            <p:nvPr/>
          </p:nvSpPr>
          <p:spPr bwMode="auto">
            <a:xfrm>
              <a:off x="7902935" y="3260581"/>
              <a:ext cx="600310" cy="47724"/>
            </a:xfrm>
            <a:custGeom>
              <a:avLst/>
              <a:gdLst>
                <a:gd name="T0" fmla="*/ 341 w 341"/>
                <a:gd name="T1" fmla="*/ 18 h 27"/>
                <a:gd name="T2" fmla="*/ 333 w 341"/>
                <a:gd name="T3" fmla="*/ 27 h 27"/>
                <a:gd name="T4" fmla="*/ 8 w 341"/>
                <a:gd name="T5" fmla="*/ 27 h 27"/>
                <a:gd name="T6" fmla="*/ 0 w 341"/>
                <a:gd name="T7" fmla="*/ 18 h 27"/>
                <a:gd name="T8" fmla="*/ 0 w 341"/>
                <a:gd name="T9" fmla="*/ 9 h 27"/>
                <a:gd name="T10" fmla="*/ 8 w 341"/>
                <a:gd name="T11" fmla="*/ 0 h 27"/>
                <a:gd name="T12" fmla="*/ 333 w 341"/>
                <a:gd name="T13" fmla="*/ 0 h 27"/>
                <a:gd name="T14" fmla="*/ 341 w 341"/>
                <a:gd name="T15" fmla="*/ 9 h 27"/>
                <a:gd name="T16" fmla="*/ 341 w 341"/>
                <a:gd name="T17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1" h="27">
                  <a:moveTo>
                    <a:pt x="341" y="18"/>
                  </a:moveTo>
                  <a:cubicBezTo>
                    <a:pt x="341" y="23"/>
                    <a:pt x="337" y="27"/>
                    <a:pt x="333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3" y="27"/>
                    <a:pt x="0" y="23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337" y="0"/>
                    <a:pt x="341" y="4"/>
                    <a:pt x="341" y="9"/>
                  </a:cubicBezTo>
                  <a:lnTo>
                    <a:pt x="341" y="1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9" name="Freeform 171"/>
            <p:cNvSpPr/>
            <p:nvPr/>
          </p:nvSpPr>
          <p:spPr bwMode="auto">
            <a:xfrm>
              <a:off x="7902935" y="3260581"/>
              <a:ext cx="600310" cy="25118"/>
            </a:xfrm>
            <a:custGeom>
              <a:avLst/>
              <a:gdLst>
                <a:gd name="T0" fmla="*/ 341 w 341"/>
                <a:gd name="T1" fmla="*/ 14 h 14"/>
                <a:gd name="T2" fmla="*/ 341 w 341"/>
                <a:gd name="T3" fmla="*/ 9 h 14"/>
                <a:gd name="T4" fmla="*/ 333 w 341"/>
                <a:gd name="T5" fmla="*/ 0 h 14"/>
                <a:gd name="T6" fmla="*/ 8 w 341"/>
                <a:gd name="T7" fmla="*/ 0 h 14"/>
                <a:gd name="T8" fmla="*/ 0 w 341"/>
                <a:gd name="T9" fmla="*/ 9 h 14"/>
                <a:gd name="T10" fmla="*/ 0 w 341"/>
                <a:gd name="T11" fmla="*/ 14 h 14"/>
                <a:gd name="T12" fmla="*/ 341 w 34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14">
                  <a:moveTo>
                    <a:pt x="341" y="14"/>
                  </a:moveTo>
                  <a:cubicBezTo>
                    <a:pt x="341" y="9"/>
                    <a:pt x="341" y="9"/>
                    <a:pt x="341" y="9"/>
                  </a:cubicBezTo>
                  <a:cubicBezTo>
                    <a:pt x="341" y="4"/>
                    <a:pt x="337" y="0"/>
                    <a:pt x="33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341" y="14"/>
                  </a:lnTo>
                  <a:close/>
                </a:path>
              </a:pathLst>
            </a:custGeom>
            <a:solidFill>
              <a:srgbClr val="2E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0" name="Freeform 172"/>
            <p:cNvSpPr/>
            <p:nvPr/>
          </p:nvSpPr>
          <p:spPr bwMode="auto">
            <a:xfrm>
              <a:off x="7976614" y="2947449"/>
              <a:ext cx="226895" cy="329041"/>
            </a:xfrm>
            <a:custGeom>
              <a:avLst/>
              <a:gdLst>
                <a:gd name="T0" fmla="*/ 129 w 129"/>
                <a:gd name="T1" fmla="*/ 0 h 187"/>
                <a:gd name="T2" fmla="*/ 8 w 129"/>
                <a:gd name="T3" fmla="*/ 0 h 187"/>
                <a:gd name="T4" fmla="*/ 0 w 129"/>
                <a:gd name="T5" fmla="*/ 8 h 187"/>
                <a:gd name="T6" fmla="*/ 0 w 129"/>
                <a:gd name="T7" fmla="*/ 178 h 187"/>
                <a:gd name="T8" fmla="*/ 8 w 129"/>
                <a:gd name="T9" fmla="*/ 187 h 187"/>
                <a:gd name="T10" fmla="*/ 129 w 129"/>
                <a:gd name="T11" fmla="*/ 187 h 187"/>
                <a:gd name="T12" fmla="*/ 129 w 129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87">
                  <a:moveTo>
                    <a:pt x="12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83"/>
                    <a:pt x="3" y="187"/>
                    <a:pt x="8" y="187"/>
                  </a:cubicBezTo>
                  <a:cubicBezTo>
                    <a:pt x="129" y="187"/>
                    <a:pt x="129" y="187"/>
                    <a:pt x="129" y="187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2E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1" name="Rectangle 173"/>
            <p:cNvSpPr>
              <a:spLocks noChangeArrowheads="1"/>
            </p:cNvSpPr>
            <p:nvPr/>
          </p:nvSpPr>
          <p:spPr bwMode="auto">
            <a:xfrm>
              <a:off x="8008429" y="2980939"/>
              <a:ext cx="386811" cy="246152"/>
            </a:xfrm>
            <a:prstGeom prst="rect">
              <a:avLst/>
            </a:prstGeom>
            <a:solidFill>
              <a:srgbClr val="E6C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2" name="Rectangle 174"/>
            <p:cNvSpPr>
              <a:spLocks noChangeArrowheads="1"/>
            </p:cNvSpPr>
            <p:nvPr/>
          </p:nvSpPr>
          <p:spPr bwMode="auto">
            <a:xfrm>
              <a:off x="8008429" y="2980939"/>
              <a:ext cx="195080" cy="246152"/>
            </a:xfrm>
            <a:prstGeom prst="rect">
              <a:avLst/>
            </a:prstGeom>
            <a:solidFill>
              <a:srgbClr val="F2D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3" name="Oval 175"/>
            <p:cNvSpPr>
              <a:spLocks noChangeArrowheads="1"/>
            </p:cNvSpPr>
            <p:nvPr/>
          </p:nvSpPr>
          <p:spPr bwMode="auto">
            <a:xfrm>
              <a:off x="8193462" y="3234626"/>
              <a:ext cx="20931" cy="19257"/>
            </a:xfrm>
            <a:prstGeom prst="ellipse">
              <a:avLst/>
            </a:prstGeom>
            <a:solidFill>
              <a:srgbClr val="415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4" name="Freeform 176"/>
            <p:cNvSpPr/>
            <p:nvPr/>
          </p:nvSpPr>
          <p:spPr bwMode="auto">
            <a:xfrm>
              <a:off x="8077084" y="3024476"/>
              <a:ext cx="258711" cy="180010"/>
            </a:xfrm>
            <a:custGeom>
              <a:avLst/>
              <a:gdLst>
                <a:gd name="T0" fmla="*/ 218 w 309"/>
                <a:gd name="T1" fmla="*/ 26 h 215"/>
                <a:gd name="T2" fmla="*/ 242 w 309"/>
                <a:gd name="T3" fmla="*/ 47 h 215"/>
                <a:gd name="T4" fmla="*/ 176 w 309"/>
                <a:gd name="T5" fmla="*/ 118 h 215"/>
                <a:gd name="T6" fmla="*/ 107 w 309"/>
                <a:gd name="T7" fmla="*/ 59 h 215"/>
                <a:gd name="T8" fmla="*/ 0 w 309"/>
                <a:gd name="T9" fmla="*/ 162 h 215"/>
                <a:gd name="T10" fmla="*/ 0 w 309"/>
                <a:gd name="T11" fmla="*/ 215 h 215"/>
                <a:gd name="T12" fmla="*/ 107 w 309"/>
                <a:gd name="T13" fmla="*/ 112 h 215"/>
                <a:gd name="T14" fmla="*/ 178 w 309"/>
                <a:gd name="T15" fmla="*/ 171 h 215"/>
                <a:gd name="T16" fmla="*/ 267 w 309"/>
                <a:gd name="T17" fmla="*/ 72 h 215"/>
                <a:gd name="T18" fmla="*/ 290 w 309"/>
                <a:gd name="T19" fmla="*/ 93 h 215"/>
                <a:gd name="T20" fmla="*/ 309 w 309"/>
                <a:gd name="T21" fmla="*/ 0 h 215"/>
                <a:gd name="T22" fmla="*/ 218 w 309"/>
                <a:gd name="T23" fmla="*/ 2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9" h="215">
                  <a:moveTo>
                    <a:pt x="218" y="26"/>
                  </a:moveTo>
                  <a:lnTo>
                    <a:pt x="242" y="47"/>
                  </a:lnTo>
                  <a:lnTo>
                    <a:pt x="176" y="118"/>
                  </a:lnTo>
                  <a:lnTo>
                    <a:pt x="107" y="59"/>
                  </a:lnTo>
                  <a:lnTo>
                    <a:pt x="0" y="162"/>
                  </a:lnTo>
                  <a:lnTo>
                    <a:pt x="0" y="215"/>
                  </a:lnTo>
                  <a:lnTo>
                    <a:pt x="107" y="112"/>
                  </a:lnTo>
                  <a:lnTo>
                    <a:pt x="178" y="171"/>
                  </a:lnTo>
                  <a:lnTo>
                    <a:pt x="267" y="72"/>
                  </a:lnTo>
                  <a:lnTo>
                    <a:pt x="290" y="93"/>
                  </a:lnTo>
                  <a:lnTo>
                    <a:pt x="309" y="0"/>
                  </a:lnTo>
                  <a:lnTo>
                    <a:pt x="218" y="26"/>
                  </a:lnTo>
                  <a:close/>
                </a:path>
              </a:pathLst>
            </a:custGeom>
            <a:solidFill>
              <a:srgbClr val="E05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5" name="Freeform 177"/>
            <p:cNvSpPr/>
            <p:nvPr/>
          </p:nvSpPr>
          <p:spPr bwMode="auto">
            <a:xfrm>
              <a:off x="8077084" y="3073874"/>
              <a:ext cx="126425" cy="130611"/>
            </a:xfrm>
            <a:custGeom>
              <a:avLst/>
              <a:gdLst>
                <a:gd name="T0" fmla="*/ 151 w 151"/>
                <a:gd name="T1" fmla="*/ 40 h 156"/>
                <a:gd name="T2" fmla="*/ 107 w 151"/>
                <a:gd name="T3" fmla="*/ 0 h 156"/>
                <a:gd name="T4" fmla="*/ 0 w 151"/>
                <a:gd name="T5" fmla="*/ 103 h 156"/>
                <a:gd name="T6" fmla="*/ 0 w 151"/>
                <a:gd name="T7" fmla="*/ 156 h 156"/>
                <a:gd name="T8" fmla="*/ 107 w 151"/>
                <a:gd name="T9" fmla="*/ 53 h 156"/>
                <a:gd name="T10" fmla="*/ 151 w 151"/>
                <a:gd name="T11" fmla="*/ 91 h 156"/>
                <a:gd name="T12" fmla="*/ 151 w 151"/>
                <a:gd name="T13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56">
                  <a:moveTo>
                    <a:pt x="151" y="40"/>
                  </a:moveTo>
                  <a:lnTo>
                    <a:pt x="107" y="0"/>
                  </a:lnTo>
                  <a:lnTo>
                    <a:pt x="0" y="103"/>
                  </a:lnTo>
                  <a:lnTo>
                    <a:pt x="0" y="156"/>
                  </a:lnTo>
                  <a:lnTo>
                    <a:pt x="107" y="53"/>
                  </a:lnTo>
                  <a:lnTo>
                    <a:pt x="151" y="91"/>
                  </a:lnTo>
                  <a:lnTo>
                    <a:pt x="151" y="40"/>
                  </a:lnTo>
                  <a:close/>
                </a:path>
              </a:pathLst>
            </a:custGeom>
            <a:solidFill>
              <a:srgbClr val="ED6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6" name="Freeform 178"/>
            <p:cNvSpPr/>
            <p:nvPr/>
          </p:nvSpPr>
          <p:spPr bwMode="auto">
            <a:xfrm>
              <a:off x="8067874" y="2995172"/>
              <a:ext cx="285503" cy="214337"/>
            </a:xfrm>
            <a:custGeom>
              <a:avLst/>
              <a:gdLst>
                <a:gd name="T0" fmla="*/ 159 w 162"/>
                <a:gd name="T1" fmla="*/ 122 h 122"/>
                <a:gd name="T2" fmla="*/ 3 w 162"/>
                <a:gd name="T3" fmla="*/ 122 h 122"/>
                <a:gd name="T4" fmla="*/ 0 w 162"/>
                <a:gd name="T5" fmla="*/ 119 h 122"/>
                <a:gd name="T6" fmla="*/ 0 w 162"/>
                <a:gd name="T7" fmla="*/ 3 h 122"/>
                <a:gd name="T8" fmla="*/ 3 w 162"/>
                <a:gd name="T9" fmla="*/ 0 h 122"/>
                <a:gd name="T10" fmla="*/ 6 w 162"/>
                <a:gd name="T11" fmla="*/ 3 h 122"/>
                <a:gd name="T12" fmla="*/ 6 w 162"/>
                <a:gd name="T13" fmla="*/ 116 h 122"/>
                <a:gd name="T14" fmla="*/ 159 w 162"/>
                <a:gd name="T15" fmla="*/ 116 h 122"/>
                <a:gd name="T16" fmla="*/ 162 w 162"/>
                <a:gd name="T17" fmla="*/ 119 h 122"/>
                <a:gd name="T18" fmla="*/ 159 w 162"/>
                <a:gd name="T1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22">
                  <a:moveTo>
                    <a:pt x="159" y="122"/>
                  </a:moveTo>
                  <a:cubicBezTo>
                    <a:pt x="3" y="122"/>
                    <a:pt x="3" y="122"/>
                    <a:pt x="3" y="122"/>
                  </a:cubicBezTo>
                  <a:cubicBezTo>
                    <a:pt x="2" y="122"/>
                    <a:pt x="0" y="121"/>
                    <a:pt x="0" y="1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159" y="116"/>
                    <a:pt x="159" y="116"/>
                    <a:pt x="159" y="116"/>
                  </a:cubicBezTo>
                  <a:cubicBezTo>
                    <a:pt x="160" y="116"/>
                    <a:pt x="162" y="118"/>
                    <a:pt x="162" y="119"/>
                  </a:cubicBezTo>
                  <a:cubicBezTo>
                    <a:pt x="162" y="121"/>
                    <a:pt x="160" y="122"/>
                    <a:pt x="159" y="122"/>
                  </a:cubicBezTo>
                  <a:close/>
                </a:path>
              </a:pathLst>
            </a:custGeom>
            <a:solidFill>
              <a:srgbClr val="ED6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05" name="矩形 1504"/>
          <p:cNvSpPr/>
          <p:nvPr/>
        </p:nvSpPr>
        <p:spPr>
          <a:xfrm>
            <a:off x="3755898" y="5785519"/>
            <a:ext cx="8064896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凭借着强大的产品及交付能力，宇动源业务覆盖了众多领域，已服务数百家客户。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865" name="资源 25.png" descr="资源 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9" y="4257092"/>
            <a:ext cx="2952328" cy="237696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66" name="矩形 865"/>
          <p:cNvSpPr/>
          <p:nvPr/>
        </p:nvSpPr>
        <p:spPr>
          <a:xfrm>
            <a:off x="191504" y="3106705"/>
            <a:ext cx="30603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赋能    服务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34" name="文本框 41"/>
          <p:cNvSpPr txBox="1"/>
          <p:nvPr/>
        </p:nvSpPr>
        <p:spPr>
          <a:xfrm>
            <a:off x="-6667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等线" panose="02010600030101010101" charset="-122"/>
              </a:rPr>
              <a:t>业务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989306" y="648103"/>
            <a:ext cx="9865096" cy="432000"/>
          </a:xfrm>
          <a:prstGeom prst="rect">
            <a:avLst/>
          </a:prstGeom>
        </p:spPr>
        <p:txBody>
          <a:bodyPr wrap="none" lIns="0" tIns="0" rIns="0" bIns="0" anchor="ctr"/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rgbClr val="E7D5C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800">
                <a:latin typeface="等线" panose="02010600030101010101" charset="-122"/>
                <a:ea typeface="等线" panose="02010600030101010101" charset="-122"/>
              </a:defRPr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sz="2400">
                <a:latin typeface="等线" panose="02010600030101010101" charset="-122"/>
                <a:ea typeface="等线" panose="02010600030101010101" charset="-122"/>
              </a:defRPr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2000">
                <a:latin typeface="等线" panose="02010600030101010101" charset="-122"/>
                <a:ea typeface="等线" panose="02010600030101010101" charset="-122"/>
              </a:defRPr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2000"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just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——成为企业软件的核心引擎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为国产软件铸魂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为中国制造赋能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3937" y="113770"/>
            <a:ext cx="9937104" cy="540000"/>
          </a:xfrm>
        </p:spPr>
        <p:txBody>
          <a:bodyPr lIns="0" tIns="0" rIns="0" bIns="0" anchor="ctr"/>
          <a:lstStyle/>
          <a:p>
            <a:pPr algn="just"/>
            <a:r>
              <a:rPr lang="zh-CN" altLang="en-US" dirty="0"/>
              <a:t>拥有广泛的央企集团和国家部委用户群</a:t>
            </a:r>
            <a:endParaRPr lang="zh-CN" altLang="en-US" dirty="0"/>
          </a:p>
        </p:txBody>
      </p:sp>
      <p:sp>
        <p:nvSpPr>
          <p:cNvPr id="6" name="圆角矩形"/>
          <p:cNvSpPr/>
          <p:nvPr/>
        </p:nvSpPr>
        <p:spPr>
          <a:xfrm>
            <a:off x="335519" y="5913276"/>
            <a:ext cx="2808000" cy="504000"/>
          </a:xfrm>
          <a:prstGeom prst="roundRect">
            <a:avLst>
              <a:gd name="adj" fmla="val 9995"/>
            </a:avLst>
          </a:prstGeom>
          <a:solidFill>
            <a:schemeClr val="accent5">
              <a:lumMod val="50000"/>
            </a:schemeClr>
          </a:solidFill>
          <a:ln w="6350">
            <a:solidFill>
              <a:schemeClr val="bg1">
                <a:lumMod val="75000"/>
              </a:schemeClr>
            </a:solidFill>
            <a:miter lim="400000"/>
          </a:ln>
        </p:spPr>
        <p:txBody>
          <a:bodyPr wrap="none" lIns="108000" tIns="0" rIns="0" bIns="0" anchor="ctr"/>
          <a:lstStyle/>
          <a:p>
            <a:pPr algn="ctr">
              <a:lnSpc>
                <a:spcPct val="11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20+</a:t>
            </a:r>
            <a:r>
              <a:rPr lang="zh-CN" altLang="en-US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央企集团</a:t>
            </a:r>
            <a:endParaRPr lang="zh-CN" altLang="en-US" sz="20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" name="圆角矩形"/>
          <p:cNvSpPr/>
          <p:nvPr/>
        </p:nvSpPr>
        <p:spPr>
          <a:xfrm>
            <a:off x="9280741" y="5903116"/>
            <a:ext cx="2556000" cy="504000"/>
          </a:xfrm>
          <a:prstGeom prst="roundRect">
            <a:avLst>
              <a:gd name="adj" fmla="val 9365"/>
            </a:avLst>
          </a:prstGeom>
          <a:solidFill>
            <a:srgbClr val="2B4B46"/>
          </a:solidFill>
          <a:ln w="6350">
            <a:solidFill>
              <a:schemeClr val="bg1">
                <a:lumMod val="75000"/>
              </a:schemeClr>
            </a:solidFill>
            <a:miter lim="400000"/>
          </a:ln>
        </p:spPr>
        <p:txBody>
          <a:bodyPr wrap="none" lIns="108000" tIns="0" rIns="0" bIns="0" anchor="ctr"/>
          <a:lstStyle/>
          <a:p>
            <a:pPr algn="ctr">
              <a:lnSpc>
                <a:spcPct val="110000"/>
              </a:lnSpc>
            </a:pPr>
            <a:r>
              <a:rPr lang="en-US" altLang="zh-CN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5</a:t>
            </a:r>
            <a:r>
              <a:rPr lang="zh-CN" altLang="en-US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个集团智慧企业云平台</a:t>
            </a:r>
            <a:endParaRPr lang="zh-CN" altLang="en-US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" name="圆角矩形"/>
          <p:cNvSpPr/>
          <p:nvPr/>
        </p:nvSpPr>
        <p:spPr>
          <a:xfrm>
            <a:off x="6549442" y="5906926"/>
            <a:ext cx="2592000" cy="504000"/>
          </a:xfrm>
          <a:prstGeom prst="roundRect">
            <a:avLst>
              <a:gd name="adj" fmla="val 10625"/>
            </a:avLst>
          </a:prstGeom>
          <a:solidFill>
            <a:srgbClr val="2B4B46"/>
          </a:solidFill>
          <a:ln w="6350">
            <a:solidFill>
              <a:schemeClr val="bg1">
                <a:lumMod val="75000"/>
              </a:schemeClr>
            </a:solidFill>
            <a:miter lim="400000"/>
          </a:ln>
        </p:spPr>
        <p:txBody>
          <a:bodyPr wrap="none" lIns="108000" tIns="0" rIns="0" bIns="0" anchor="ctr"/>
          <a:lstStyle/>
          <a:p>
            <a:pPr algn="ctr">
              <a:lnSpc>
                <a:spcPct val="110000"/>
              </a:lnSpc>
            </a:pPr>
            <a:r>
              <a:rPr lang="en-US" altLang="zh-CN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5</a:t>
            </a:r>
            <a:r>
              <a:rPr lang="zh-CN" altLang="en-US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个大型工业互联网平台</a:t>
            </a:r>
            <a:endParaRPr lang="zh-CN" altLang="en-US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圆角矩形"/>
          <p:cNvSpPr/>
          <p:nvPr/>
        </p:nvSpPr>
        <p:spPr>
          <a:xfrm>
            <a:off x="3251531" y="5913276"/>
            <a:ext cx="2808000" cy="504000"/>
          </a:xfrm>
          <a:prstGeom prst="roundRect">
            <a:avLst>
              <a:gd name="adj" fmla="val 7475"/>
            </a:avLst>
          </a:prstGeom>
          <a:solidFill>
            <a:schemeClr val="accent5">
              <a:lumMod val="50000"/>
            </a:schemeClr>
          </a:solidFill>
          <a:ln w="6350">
            <a:solidFill>
              <a:schemeClr val="bg1">
                <a:lumMod val="75000"/>
              </a:schemeClr>
            </a:solidFill>
            <a:miter lim="400000"/>
          </a:ln>
        </p:spPr>
        <p:txBody>
          <a:bodyPr wrap="none" lIns="108000" tIns="0" rIns="0" bIns="0" anchor="ctr"/>
          <a:lstStyle/>
          <a:p>
            <a:pPr algn="ctr">
              <a:lnSpc>
                <a:spcPct val="11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4</a:t>
            </a:r>
            <a:r>
              <a:rPr lang="zh-CN" altLang="en-US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个国家部委</a:t>
            </a:r>
            <a:endParaRPr lang="zh-CN" altLang="en-US" sz="20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07" name="五边形 206"/>
          <p:cNvSpPr/>
          <p:nvPr/>
        </p:nvSpPr>
        <p:spPr>
          <a:xfrm>
            <a:off x="6131579" y="1485252"/>
            <a:ext cx="360000" cy="4139999"/>
          </a:xfrm>
          <a:prstGeom prst="homePlate">
            <a:avLst>
              <a:gd name="adj" fmla="val 123053"/>
            </a:avLst>
          </a:prstGeom>
          <a:solidFill>
            <a:schemeClr val="bg1">
              <a:lumMod val="5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  <a:miter lim="400000"/>
          </a:ln>
        </p:spPr>
        <p:txBody>
          <a:bodyPr wrap="none" lIns="0" tIns="0" rIns="0" bIns="0" rtlCol="0" anchor="ctr"/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188" name="圆角矩形"/>
          <p:cNvSpPr/>
          <p:nvPr/>
        </p:nvSpPr>
        <p:spPr>
          <a:xfrm>
            <a:off x="730939" y="1485251"/>
            <a:ext cx="5328592" cy="4140000"/>
          </a:xfrm>
          <a:prstGeom prst="roundRect">
            <a:avLst>
              <a:gd name="adj" fmla="val 866"/>
            </a:avLst>
          </a:prstGeom>
          <a:solidFill>
            <a:srgbClr val="D7BC95">
              <a:alpha val="20000"/>
            </a:srgbClr>
          </a:solidFill>
          <a:ln w="9525">
            <a:solidFill>
              <a:srgbClr val="6A5538"/>
            </a:solidFill>
            <a:miter lim="400000"/>
          </a:ln>
        </p:spPr>
        <p:txBody>
          <a:bodyPr wrap="none" lIns="108000" tIns="0" rIns="0" bIns="0" anchor="ctr"/>
          <a:lstStyle/>
          <a:p>
            <a:pPr algn="ctr">
              <a:lnSpc>
                <a:spcPct val="110000"/>
              </a:lnSpc>
            </a:pP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54974" y="1629823"/>
            <a:ext cx="785048" cy="259821"/>
            <a:chOff x="6580174" y="1662232"/>
            <a:chExt cx="785150" cy="25982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74" y="1676996"/>
              <a:ext cx="236305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9" name="航天云网…"/>
            <p:cNvSpPr/>
            <p:nvPr/>
          </p:nvSpPr>
          <p:spPr>
            <a:xfrm>
              <a:off x="6828578" y="1662232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航天科工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54974" y="2016322"/>
            <a:ext cx="785048" cy="255445"/>
            <a:chOff x="6580174" y="2048730"/>
            <a:chExt cx="785150" cy="25544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067870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22" name="航天云网…"/>
            <p:cNvSpPr/>
            <p:nvPr/>
          </p:nvSpPr>
          <p:spPr>
            <a:xfrm>
              <a:off x="6828578" y="2048730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国投集团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54974" y="2412248"/>
            <a:ext cx="785048" cy="259821"/>
            <a:chOff x="6580174" y="2444656"/>
            <a:chExt cx="785150" cy="259821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459420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25" name="航天云网…"/>
            <p:cNvSpPr/>
            <p:nvPr/>
          </p:nvSpPr>
          <p:spPr>
            <a:xfrm>
              <a:off x="6828578" y="244465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国家电网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54974" y="2798747"/>
            <a:ext cx="785048" cy="255445"/>
            <a:chOff x="6580174" y="2831155"/>
            <a:chExt cx="785150" cy="25544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850295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28" name="航天云网…"/>
            <p:cNvSpPr/>
            <p:nvPr/>
          </p:nvSpPr>
          <p:spPr>
            <a:xfrm>
              <a:off x="6828578" y="283115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国新国际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15416" y="2031100"/>
            <a:ext cx="785048" cy="255445"/>
            <a:chOff x="6580174" y="3241221"/>
            <a:chExt cx="785150" cy="25544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260361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31" name="航天云网…"/>
            <p:cNvSpPr/>
            <p:nvPr/>
          </p:nvSpPr>
          <p:spPr>
            <a:xfrm>
              <a:off x="6828578" y="3241221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中能融合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54974" y="3604739"/>
            <a:ext cx="785048" cy="255445"/>
            <a:chOff x="6580174" y="3637147"/>
            <a:chExt cx="785150" cy="25544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656287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34" name="航天云网…"/>
            <p:cNvSpPr/>
            <p:nvPr/>
          </p:nvSpPr>
          <p:spPr>
            <a:xfrm>
              <a:off x="6828578" y="363714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北京燃气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054974" y="3991237"/>
            <a:ext cx="785048" cy="255445"/>
            <a:chOff x="6580174" y="4023646"/>
            <a:chExt cx="785150" cy="25544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042786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37" name="航天云网…"/>
            <p:cNvSpPr/>
            <p:nvPr/>
          </p:nvSpPr>
          <p:spPr>
            <a:xfrm>
              <a:off x="6828578" y="402364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国税总局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54974" y="4391877"/>
            <a:ext cx="785048" cy="259821"/>
            <a:chOff x="6580174" y="4424285"/>
            <a:chExt cx="785150" cy="25982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439049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40" name="航天云网…"/>
            <p:cNvSpPr/>
            <p:nvPr/>
          </p:nvSpPr>
          <p:spPr>
            <a:xfrm>
              <a:off x="6828578" y="442428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工商局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54974" y="4797229"/>
            <a:ext cx="785048" cy="255445"/>
            <a:chOff x="6580174" y="4829637"/>
            <a:chExt cx="785150" cy="255445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848777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43" name="航天云网…"/>
            <p:cNvSpPr/>
            <p:nvPr/>
          </p:nvSpPr>
          <p:spPr>
            <a:xfrm>
              <a:off x="6828578" y="482963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和讯网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54974" y="5188441"/>
            <a:ext cx="785048" cy="259821"/>
            <a:chOff x="6580174" y="5220849"/>
            <a:chExt cx="785150" cy="259821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5235613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46" name="航天云网…"/>
            <p:cNvSpPr/>
            <p:nvPr/>
          </p:nvSpPr>
          <p:spPr>
            <a:xfrm>
              <a:off x="6828578" y="5220849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神州数码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063087" y="1629824"/>
            <a:ext cx="785048" cy="255445"/>
            <a:chOff x="6580174" y="1662232"/>
            <a:chExt cx="785150" cy="255445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1681372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49" name="航天云网…"/>
            <p:cNvSpPr/>
            <p:nvPr/>
          </p:nvSpPr>
          <p:spPr>
            <a:xfrm>
              <a:off x="6828578" y="1662232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航天云网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007927" y="2402881"/>
            <a:ext cx="785048" cy="251225"/>
            <a:chOff x="6580174" y="2048730"/>
            <a:chExt cx="785150" cy="251225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072090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52" name="航天云网…"/>
            <p:cNvSpPr/>
            <p:nvPr/>
          </p:nvSpPr>
          <p:spPr>
            <a:xfrm>
              <a:off x="6828578" y="2048730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中国节能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063087" y="2412248"/>
            <a:ext cx="785048" cy="255445"/>
            <a:chOff x="6580174" y="2444656"/>
            <a:chExt cx="785150" cy="255445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463796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55" name="航天云网…"/>
            <p:cNvSpPr/>
            <p:nvPr/>
          </p:nvSpPr>
          <p:spPr>
            <a:xfrm>
              <a:off x="6828578" y="244465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中国石油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063087" y="2798747"/>
            <a:ext cx="785048" cy="251225"/>
            <a:chOff x="6580174" y="2831155"/>
            <a:chExt cx="785150" cy="251225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854515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58" name="航天云网…"/>
            <p:cNvSpPr/>
            <p:nvPr/>
          </p:nvSpPr>
          <p:spPr>
            <a:xfrm>
              <a:off x="6828578" y="283115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中国印钞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063087" y="3208813"/>
            <a:ext cx="785048" cy="251225"/>
            <a:chOff x="6580174" y="3241221"/>
            <a:chExt cx="785150" cy="251225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264581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61" name="航天云网…"/>
            <p:cNvSpPr/>
            <p:nvPr/>
          </p:nvSpPr>
          <p:spPr>
            <a:xfrm>
              <a:off x="6828578" y="3241221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中资数据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063087" y="3604738"/>
            <a:ext cx="785048" cy="251225"/>
            <a:chOff x="6580174" y="3637147"/>
            <a:chExt cx="785150" cy="251225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660507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64" name="航天云网…"/>
            <p:cNvSpPr/>
            <p:nvPr/>
          </p:nvSpPr>
          <p:spPr>
            <a:xfrm>
              <a:off x="6828578" y="363714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北京电控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063087" y="3991238"/>
            <a:ext cx="785048" cy="251225"/>
            <a:chOff x="6580174" y="4023646"/>
            <a:chExt cx="785150" cy="251225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047006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67" name="航天云网…"/>
            <p:cNvSpPr/>
            <p:nvPr/>
          </p:nvSpPr>
          <p:spPr>
            <a:xfrm>
              <a:off x="6828578" y="402364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质检总局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2063087" y="4391877"/>
            <a:ext cx="785048" cy="255445"/>
            <a:chOff x="6580174" y="4424285"/>
            <a:chExt cx="785150" cy="255445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443425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70" name="航天云网…"/>
            <p:cNvSpPr/>
            <p:nvPr/>
          </p:nvSpPr>
          <p:spPr>
            <a:xfrm>
              <a:off x="6828578" y="442428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水利局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063087" y="4797229"/>
            <a:ext cx="785048" cy="251225"/>
            <a:chOff x="6580174" y="4829637"/>
            <a:chExt cx="785150" cy="251225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852997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73" name="航天云网…"/>
            <p:cNvSpPr/>
            <p:nvPr/>
          </p:nvSpPr>
          <p:spPr>
            <a:xfrm>
              <a:off x="6828578" y="482963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美克拉美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063087" y="5188441"/>
            <a:ext cx="785048" cy="255445"/>
            <a:chOff x="6580174" y="5220849"/>
            <a:chExt cx="785150" cy="25544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5239989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76" name="航天云网…"/>
            <p:cNvSpPr/>
            <p:nvPr/>
          </p:nvSpPr>
          <p:spPr>
            <a:xfrm>
              <a:off x="6828578" y="5220849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中国软件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035194" y="1629824"/>
            <a:ext cx="785048" cy="255445"/>
            <a:chOff x="6580174" y="1662232"/>
            <a:chExt cx="785150" cy="255445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1681372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79" name="航天云网…"/>
            <p:cNvSpPr/>
            <p:nvPr/>
          </p:nvSpPr>
          <p:spPr>
            <a:xfrm>
              <a:off x="6828578" y="1662232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中国华能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035194" y="2016322"/>
            <a:ext cx="785048" cy="251225"/>
            <a:chOff x="6580174" y="2048730"/>
            <a:chExt cx="785150" cy="251225"/>
          </a:xfrm>
        </p:grpSpPr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072090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82" name="航天云网…"/>
            <p:cNvSpPr/>
            <p:nvPr/>
          </p:nvSpPr>
          <p:spPr>
            <a:xfrm>
              <a:off x="6828578" y="2048730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中国中材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035194" y="2412248"/>
            <a:ext cx="785048" cy="255445"/>
            <a:chOff x="6580174" y="2444656"/>
            <a:chExt cx="785150" cy="255445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463796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85" name="航天云网…"/>
            <p:cNvSpPr/>
            <p:nvPr/>
          </p:nvSpPr>
          <p:spPr>
            <a:xfrm>
              <a:off x="6828578" y="244465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中国石化</a:t>
              </a:r>
              <a:endPara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3035194" y="2798747"/>
            <a:ext cx="785048" cy="251225"/>
            <a:chOff x="6580174" y="2831155"/>
            <a:chExt cx="785150" cy="251225"/>
          </a:xfrm>
        </p:grpSpPr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854515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88" name="航天云网…"/>
            <p:cNvSpPr/>
            <p:nvPr/>
          </p:nvSpPr>
          <p:spPr>
            <a:xfrm>
              <a:off x="6828578" y="283115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中国华电</a:t>
              </a:r>
              <a:endPara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035194" y="3208813"/>
            <a:ext cx="785048" cy="251225"/>
            <a:chOff x="6580174" y="3241221"/>
            <a:chExt cx="785150" cy="251225"/>
          </a:xfrm>
        </p:grpSpPr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264581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91" name="航天云网…"/>
            <p:cNvSpPr/>
            <p:nvPr/>
          </p:nvSpPr>
          <p:spPr>
            <a:xfrm>
              <a:off x="6828578" y="3241221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上海银行</a:t>
              </a:r>
              <a:endPara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035194" y="3604738"/>
            <a:ext cx="785048" cy="251225"/>
            <a:chOff x="6580174" y="3637147"/>
            <a:chExt cx="785150" cy="251225"/>
          </a:xfrm>
        </p:grpSpPr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660507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94" name="航天云网…"/>
            <p:cNvSpPr/>
            <p:nvPr/>
          </p:nvSpPr>
          <p:spPr>
            <a:xfrm>
              <a:off x="6828578" y="363714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国防军工</a:t>
              </a:r>
              <a:endPara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35194" y="3991238"/>
            <a:ext cx="785048" cy="251225"/>
            <a:chOff x="6580174" y="4023646"/>
            <a:chExt cx="785150" cy="251225"/>
          </a:xfrm>
        </p:grpSpPr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047006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97" name="航天云网…"/>
            <p:cNvSpPr/>
            <p:nvPr/>
          </p:nvSpPr>
          <p:spPr>
            <a:xfrm>
              <a:off x="6828578" y="402364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广电总局</a:t>
              </a:r>
              <a:endPara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035194" y="4391877"/>
            <a:ext cx="785048" cy="255445"/>
            <a:chOff x="6580174" y="4424285"/>
            <a:chExt cx="785150" cy="255445"/>
          </a:xfrm>
        </p:grpSpPr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443425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00" name="航天云网…"/>
            <p:cNvSpPr/>
            <p:nvPr/>
          </p:nvSpPr>
          <p:spPr>
            <a:xfrm>
              <a:off x="6828578" y="442428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统计局</a:t>
              </a:r>
              <a:endPara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3035194" y="4797229"/>
            <a:ext cx="785048" cy="251225"/>
            <a:chOff x="6580174" y="4829637"/>
            <a:chExt cx="785150" cy="251225"/>
          </a:xfrm>
        </p:grpSpPr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852997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03" name="航天云网…"/>
            <p:cNvSpPr/>
            <p:nvPr/>
          </p:nvSpPr>
          <p:spPr>
            <a:xfrm>
              <a:off x="6828578" y="482963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银信科技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3035194" y="5188441"/>
            <a:ext cx="785048" cy="255445"/>
            <a:chOff x="6580174" y="5220849"/>
            <a:chExt cx="785150" cy="255445"/>
          </a:xfrm>
        </p:grpSpPr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5239989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06" name="航天云网…"/>
            <p:cNvSpPr/>
            <p:nvPr/>
          </p:nvSpPr>
          <p:spPr>
            <a:xfrm>
              <a:off x="6828578" y="5220849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大唐软件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4007303" y="1629823"/>
            <a:ext cx="785048" cy="259821"/>
            <a:chOff x="6580174" y="1662232"/>
            <a:chExt cx="785150" cy="259821"/>
          </a:xfrm>
        </p:grpSpPr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1676996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09" name="航天云网…"/>
            <p:cNvSpPr/>
            <p:nvPr/>
          </p:nvSpPr>
          <p:spPr>
            <a:xfrm>
              <a:off x="6828578" y="1662232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中车集团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055599" y="3216201"/>
            <a:ext cx="785048" cy="255445"/>
            <a:chOff x="6580174" y="2048730"/>
            <a:chExt cx="785150" cy="255445"/>
          </a:xfrm>
        </p:grpSpPr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067870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12" name="航天云网…"/>
            <p:cNvSpPr/>
            <p:nvPr/>
          </p:nvSpPr>
          <p:spPr>
            <a:xfrm>
              <a:off x="6828578" y="2048730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中粮集团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2070751" y="2017051"/>
            <a:ext cx="785048" cy="259821"/>
            <a:chOff x="6580174" y="2444656"/>
            <a:chExt cx="785150" cy="259821"/>
          </a:xfrm>
        </p:grpSpPr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459420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15" name="航天云网…"/>
            <p:cNvSpPr/>
            <p:nvPr/>
          </p:nvSpPr>
          <p:spPr>
            <a:xfrm>
              <a:off x="6828578" y="244465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中国海油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007927" y="2021427"/>
            <a:ext cx="785048" cy="255445"/>
            <a:chOff x="6580174" y="2831155"/>
            <a:chExt cx="785150" cy="255445"/>
          </a:xfrm>
        </p:grpSpPr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850295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18" name="航天云网…"/>
            <p:cNvSpPr/>
            <p:nvPr/>
          </p:nvSpPr>
          <p:spPr>
            <a:xfrm>
              <a:off x="6828578" y="283115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中国通用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4007303" y="3208813"/>
            <a:ext cx="785048" cy="255445"/>
            <a:chOff x="6580174" y="3241221"/>
            <a:chExt cx="785150" cy="255445"/>
          </a:xfrm>
        </p:grpSpPr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260361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21" name="航天云网…"/>
            <p:cNvSpPr/>
            <p:nvPr/>
          </p:nvSpPr>
          <p:spPr>
            <a:xfrm>
              <a:off x="6828578" y="3241221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惠普中国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4007303" y="3604739"/>
            <a:ext cx="785048" cy="255445"/>
            <a:chOff x="6580174" y="3637147"/>
            <a:chExt cx="785150" cy="255445"/>
          </a:xfrm>
        </p:grpSpPr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656287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24" name="航天云网…"/>
            <p:cNvSpPr/>
            <p:nvPr/>
          </p:nvSpPr>
          <p:spPr>
            <a:xfrm>
              <a:off x="6828578" y="363714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国机集团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4007303" y="3991237"/>
            <a:ext cx="785048" cy="255445"/>
            <a:chOff x="6580174" y="4023646"/>
            <a:chExt cx="785150" cy="255445"/>
          </a:xfrm>
        </p:grpSpPr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042786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27" name="航天云网…"/>
            <p:cNvSpPr/>
            <p:nvPr/>
          </p:nvSpPr>
          <p:spPr>
            <a:xfrm>
              <a:off x="6828578" y="402364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住建部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4007304" y="4391877"/>
            <a:ext cx="900374" cy="259821"/>
            <a:chOff x="6580174" y="4424285"/>
            <a:chExt cx="900491" cy="259821"/>
          </a:xfrm>
        </p:grpSpPr>
        <p:pic>
          <p:nvPicPr>
            <p:cNvPr id="129" name="图片 128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439049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30" name="航天云网…"/>
            <p:cNvSpPr/>
            <p:nvPr/>
          </p:nvSpPr>
          <p:spPr>
            <a:xfrm>
              <a:off x="6828578" y="4424285"/>
              <a:ext cx="652087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电信研究院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4007303" y="4797229"/>
            <a:ext cx="900373" cy="255445"/>
            <a:chOff x="6580174" y="4829637"/>
            <a:chExt cx="900490" cy="255445"/>
          </a:xfrm>
        </p:grpSpPr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848777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33" name="航天云网…"/>
            <p:cNvSpPr/>
            <p:nvPr/>
          </p:nvSpPr>
          <p:spPr>
            <a:xfrm>
              <a:off x="6828577" y="4829637"/>
              <a:ext cx="652087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中国医学院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5015416" y="1629823"/>
            <a:ext cx="785048" cy="259821"/>
            <a:chOff x="6580174" y="1662232"/>
            <a:chExt cx="785150" cy="259821"/>
          </a:xfrm>
        </p:grpSpPr>
        <p:pic>
          <p:nvPicPr>
            <p:cNvPr id="138" name="图片 13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1676996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39" name="航天云网…"/>
            <p:cNvSpPr/>
            <p:nvPr/>
          </p:nvSpPr>
          <p:spPr>
            <a:xfrm>
              <a:off x="6828578" y="1662232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中远海运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4007303" y="2777511"/>
            <a:ext cx="785048" cy="255445"/>
            <a:chOff x="6580174" y="2048730"/>
            <a:chExt cx="785150" cy="255445"/>
          </a:xfrm>
        </p:grpSpPr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067870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42" name="航天云网…"/>
            <p:cNvSpPr/>
            <p:nvPr/>
          </p:nvSpPr>
          <p:spPr>
            <a:xfrm>
              <a:off x="6828578" y="2048730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中国联通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5015416" y="2412248"/>
            <a:ext cx="785048" cy="259821"/>
            <a:chOff x="6580174" y="2444656"/>
            <a:chExt cx="785150" cy="259821"/>
          </a:xfrm>
        </p:grpSpPr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459420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45" name="航天云网…"/>
            <p:cNvSpPr/>
            <p:nvPr/>
          </p:nvSpPr>
          <p:spPr>
            <a:xfrm>
              <a:off x="6828578" y="244465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中国烟草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5015416" y="2798747"/>
            <a:ext cx="785048" cy="255445"/>
            <a:chOff x="6580174" y="2831155"/>
            <a:chExt cx="785150" cy="255445"/>
          </a:xfrm>
        </p:grpSpPr>
        <p:pic>
          <p:nvPicPr>
            <p:cNvPr id="147" name="图片 146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2850295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48" name="航天云网…"/>
            <p:cNvSpPr/>
            <p:nvPr/>
          </p:nvSpPr>
          <p:spPr>
            <a:xfrm>
              <a:off x="6828578" y="2831155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中国建材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5015416" y="3208813"/>
            <a:ext cx="785048" cy="255445"/>
            <a:chOff x="6580174" y="3241221"/>
            <a:chExt cx="785150" cy="255445"/>
          </a:xfrm>
        </p:grpSpPr>
        <p:pic>
          <p:nvPicPr>
            <p:cNvPr id="150" name="图片 149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260361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51" name="航天云网…"/>
            <p:cNvSpPr/>
            <p:nvPr/>
          </p:nvSpPr>
          <p:spPr>
            <a:xfrm>
              <a:off x="6828578" y="3241221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上海电气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5015416" y="3604739"/>
            <a:ext cx="785048" cy="255445"/>
            <a:chOff x="6580174" y="3637147"/>
            <a:chExt cx="785150" cy="255445"/>
          </a:xfrm>
        </p:grpSpPr>
        <p:pic>
          <p:nvPicPr>
            <p:cNvPr id="153" name="图片 15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656287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54" name="航天云网…"/>
            <p:cNvSpPr/>
            <p:nvPr/>
          </p:nvSpPr>
          <p:spPr>
            <a:xfrm>
              <a:off x="6828578" y="363714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中电科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5015416" y="3991237"/>
            <a:ext cx="785048" cy="255445"/>
            <a:chOff x="6580174" y="4023646"/>
            <a:chExt cx="785150" cy="255445"/>
          </a:xfrm>
        </p:grpSpPr>
        <p:pic>
          <p:nvPicPr>
            <p:cNvPr id="156" name="图片 155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042786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57" name="航天云网…"/>
            <p:cNvSpPr/>
            <p:nvPr/>
          </p:nvSpPr>
          <p:spPr>
            <a:xfrm>
              <a:off x="6828578" y="4023646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财政局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5015414" y="4391877"/>
            <a:ext cx="900104" cy="259821"/>
            <a:chOff x="6580174" y="4424285"/>
            <a:chExt cx="900221" cy="259821"/>
          </a:xfrm>
        </p:grpSpPr>
        <p:pic>
          <p:nvPicPr>
            <p:cNvPr id="159" name="图片 158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439049"/>
              <a:ext cx="236304" cy="245057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60" name="航天云网…"/>
            <p:cNvSpPr/>
            <p:nvPr/>
          </p:nvSpPr>
          <p:spPr>
            <a:xfrm>
              <a:off x="6828580" y="4424285"/>
              <a:ext cx="651815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冶金研究院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5015416" y="4797229"/>
            <a:ext cx="785048" cy="255445"/>
            <a:chOff x="6580174" y="4829637"/>
            <a:chExt cx="785150" cy="255445"/>
          </a:xfrm>
        </p:grpSpPr>
        <p:pic>
          <p:nvPicPr>
            <p:cNvPr id="162" name="图片 161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4848777"/>
              <a:ext cx="236305" cy="23630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163" name="航天云网…"/>
            <p:cNvSpPr/>
            <p:nvPr/>
          </p:nvSpPr>
          <p:spPr>
            <a:xfrm>
              <a:off x="6828578" y="482963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和合医学</a:t>
              </a:r>
              <a:endParaRPr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10" name="智慧政务"/>
          <p:cNvSpPr txBox="1"/>
          <p:nvPr/>
        </p:nvSpPr>
        <p:spPr>
          <a:xfrm>
            <a:off x="335519" y="1485251"/>
            <a:ext cx="468000" cy="4140000"/>
          </a:xfrm>
          <a:prstGeom prst="roundRect">
            <a:avLst>
              <a:gd name="adj" fmla="val 8820"/>
            </a:avLst>
          </a:prstGeom>
          <a:solidFill>
            <a:srgbClr val="6A5538"/>
          </a:solidFill>
          <a:ln w="9525">
            <a:solidFill>
              <a:srgbClr val="6A5538"/>
            </a:solidFill>
            <a:miter lim="400000"/>
          </a:ln>
        </p:spPr>
        <p:txBody>
          <a:bodyPr wrap="square" lIns="45718" tIns="0" rIns="45718" bIns="0" anchor="ctr">
            <a:no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600" dirty="0">
                <a:latin typeface="等线" panose="02010600030101010101" charset="-122"/>
                <a:ea typeface="等线" panose="02010600030101010101" charset="-122"/>
              </a:rPr>
              <a:t>分散建设</a:t>
            </a:r>
            <a:endParaRPr lang="en-US" altLang="zh-CN" sz="1600" dirty="0">
              <a:latin typeface="等线" panose="02010600030101010101" charset="-122"/>
              <a:ea typeface="等线" panose="02010600030101010101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latin typeface="等线" panose="02010600030101010101" charset="-122"/>
                <a:ea typeface="等线" panose="02010600030101010101" charset="-122"/>
              </a:rPr>
              <a:t>的各类信息系统</a:t>
            </a:r>
            <a:endParaRPr sz="160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4" name="圆角矩形 193"/>
          <p:cNvSpPr/>
          <p:nvPr/>
        </p:nvSpPr>
        <p:spPr>
          <a:xfrm>
            <a:off x="6564171" y="1484784"/>
            <a:ext cx="5256000" cy="4140000"/>
          </a:xfrm>
          <a:prstGeom prst="roundRect">
            <a:avLst>
              <a:gd name="adj" fmla="val 921"/>
            </a:avLst>
          </a:prstGeom>
          <a:solidFill>
            <a:srgbClr val="886D48"/>
          </a:solidFill>
          <a:ln w="9525">
            <a:solidFill>
              <a:schemeClr val="bg1">
                <a:lumMod val="85000"/>
              </a:schemeClr>
            </a:solidFill>
            <a:miter lim="400000"/>
          </a:ln>
        </p:spPr>
        <p:txBody>
          <a:bodyPr wrap="none" lIns="0" tIns="144000" rIns="0" bIns="0" anchor="t" anchorCtr="0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一体化</a:t>
            </a:r>
            <a:r>
              <a:rPr lang="en-US" altLang="zh-CN" sz="2000" b="1" dirty="0" err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PaaS</a:t>
            </a:r>
            <a:r>
              <a:rPr lang="zh-CN" altLang="en-US" sz="20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平台</a:t>
            </a:r>
            <a:endParaRPr lang="zh-CN" altLang="en-US" sz="20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95" name="直接连接符 194"/>
          <p:cNvCxnSpPr/>
          <p:nvPr/>
        </p:nvCxnSpPr>
        <p:spPr>
          <a:xfrm>
            <a:off x="8255731" y="1988372"/>
            <a:ext cx="1836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6777851" y="2119222"/>
            <a:ext cx="2304000" cy="3276000"/>
            <a:chOff x="6814874" y="2204756"/>
            <a:chExt cx="2304000" cy="3276000"/>
          </a:xfrm>
        </p:grpSpPr>
        <p:sp>
          <p:nvSpPr>
            <p:cNvPr id="196" name="智慧政务"/>
            <p:cNvSpPr txBox="1"/>
            <p:nvPr/>
          </p:nvSpPr>
          <p:spPr>
            <a:xfrm>
              <a:off x="6814874" y="2204756"/>
              <a:ext cx="2304000" cy="3276000"/>
            </a:xfrm>
            <a:prstGeom prst="roundRect">
              <a:avLst>
                <a:gd name="adj" fmla="val 2439"/>
              </a:avLst>
            </a:prstGeom>
            <a:solidFill>
              <a:srgbClr val="6A5538"/>
            </a:solidFill>
            <a:ln w="6350">
              <a:solidFill>
                <a:schemeClr val="bg1">
                  <a:lumMod val="95000"/>
                </a:schemeClr>
              </a:solidFill>
              <a:miter lim="400000"/>
            </a:ln>
          </p:spPr>
          <p:txBody>
            <a:bodyPr wrap="square" lIns="0" tIns="72000" rIns="0" bIns="0" anchor="t">
              <a:no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zh-CN" altLang="en-US" sz="1600" b="1" spc="300" dirty="0">
                  <a:latin typeface="等线" panose="02010600030101010101" charset="-122"/>
                  <a:ea typeface="等线" panose="02010600030101010101" charset="-122"/>
                </a:rPr>
                <a:t>工业互联网平台</a:t>
              </a:r>
              <a:endParaRPr sz="1600" b="1" spc="300" dirty="0"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197" name="图片 19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82682" y="2735369"/>
              <a:ext cx="395951" cy="396000"/>
            </a:xfrm>
            <a:prstGeom prst="rect">
              <a:avLst/>
            </a:prstGeom>
          </p:spPr>
        </p:pic>
        <p:sp>
          <p:nvSpPr>
            <p:cNvPr id="198" name="航天云网…"/>
            <p:cNvSpPr/>
            <p:nvPr/>
          </p:nvSpPr>
          <p:spPr>
            <a:xfrm>
              <a:off x="7750723" y="2672508"/>
              <a:ext cx="900000" cy="540000"/>
            </a:xfrm>
            <a:prstGeom prst="rect">
              <a:avLst/>
            </a:prstGeom>
            <a:ln w="3175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航天云网</a:t>
              </a:r>
              <a:endPara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dist">
                <a:defRPr sz="1200">
                  <a:solidFill>
                    <a:srgbClr val="D77E33"/>
                  </a:solidFill>
                </a:defRPr>
              </a:pPr>
              <a:r>
                <a:rPr lang="zh-CN" altLang="en-US" sz="1050" spc="100" dirty="0">
                  <a:solidFill>
                    <a:schemeClr val="bg1">
                      <a:lumMod val="7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离散制造</a:t>
              </a:r>
              <a:endParaRPr lang="zh-CN" altLang="en-US" sz="1050" spc="100" dirty="0">
                <a:solidFill>
                  <a:schemeClr val="bg1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00" name="图片 19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82682" y="3275429"/>
              <a:ext cx="395951" cy="396000"/>
            </a:xfrm>
            <a:prstGeom prst="rect">
              <a:avLst/>
            </a:prstGeom>
          </p:spPr>
        </p:pic>
        <p:sp>
          <p:nvSpPr>
            <p:cNvPr id="201" name="航天云网…"/>
            <p:cNvSpPr/>
            <p:nvPr/>
          </p:nvSpPr>
          <p:spPr>
            <a:xfrm>
              <a:off x="7750722" y="3212508"/>
              <a:ext cx="900000" cy="540000"/>
            </a:xfrm>
            <a:prstGeom prst="rect">
              <a:avLst/>
            </a:prstGeom>
            <a:ln w="3175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中国华能</a:t>
              </a:r>
              <a:endPara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dist">
                <a:defRPr sz="1200">
                  <a:solidFill>
                    <a:srgbClr val="D77E33"/>
                  </a:solidFill>
                </a:defRPr>
              </a:pPr>
              <a:r>
                <a:rPr lang="zh-CN" altLang="en-US" sz="1050" spc="100" dirty="0">
                  <a:solidFill>
                    <a:schemeClr val="bg1">
                      <a:lumMod val="7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电力行业</a:t>
              </a:r>
              <a:endParaRPr lang="zh-CN" altLang="en-US" sz="1050" spc="100" dirty="0">
                <a:solidFill>
                  <a:schemeClr val="bg1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02" name="图片 201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86990" y="3815489"/>
              <a:ext cx="385798" cy="396000"/>
            </a:xfrm>
            <a:prstGeom prst="rect">
              <a:avLst/>
            </a:prstGeom>
          </p:spPr>
        </p:pic>
        <p:sp>
          <p:nvSpPr>
            <p:cNvPr id="203" name="航天云网…"/>
            <p:cNvSpPr/>
            <p:nvPr/>
          </p:nvSpPr>
          <p:spPr>
            <a:xfrm>
              <a:off x="7750723" y="3752568"/>
              <a:ext cx="900000" cy="540000"/>
            </a:xfrm>
            <a:prstGeom prst="rect">
              <a:avLst/>
            </a:prstGeom>
            <a:ln w="3175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中能融合</a:t>
              </a:r>
              <a:endPara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dist">
                <a:defRPr sz="1200">
                  <a:solidFill>
                    <a:srgbClr val="D77E33"/>
                  </a:solidFill>
                </a:defRPr>
              </a:pPr>
              <a:r>
                <a:rPr lang="zh-CN" altLang="en-US" sz="1050" spc="100" dirty="0">
                  <a:solidFill>
                    <a:schemeClr val="bg1">
                      <a:lumMod val="7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能源行业</a:t>
              </a:r>
              <a:endParaRPr lang="zh-CN" altLang="en-US" sz="1050" spc="100" dirty="0">
                <a:solidFill>
                  <a:schemeClr val="bg1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4" name="航天云网…"/>
            <p:cNvSpPr/>
            <p:nvPr/>
          </p:nvSpPr>
          <p:spPr>
            <a:xfrm>
              <a:off x="7750722" y="4292628"/>
              <a:ext cx="900000" cy="540000"/>
            </a:xfrm>
            <a:prstGeom prst="rect">
              <a:avLst/>
            </a:prstGeom>
            <a:ln w="3175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中国海油</a:t>
              </a:r>
              <a:endPara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dist">
                <a:defRPr sz="1200">
                  <a:solidFill>
                    <a:srgbClr val="D77E33"/>
                  </a:solidFill>
                </a:defRPr>
              </a:pPr>
              <a:r>
                <a:rPr lang="zh-CN" altLang="en-US" sz="1050" spc="100" dirty="0">
                  <a:solidFill>
                    <a:schemeClr val="bg1">
                      <a:lumMod val="7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石油化工</a:t>
              </a:r>
              <a:endParaRPr lang="zh-CN" altLang="en-US" sz="1050" spc="100" dirty="0">
                <a:solidFill>
                  <a:schemeClr val="bg1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05" name="图片 204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86990" y="4895609"/>
              <a:ext cx="385798" cy="396000"/>
            </a:xfrm>
            <a:prstGeom prst="rect">
              <a:avLst/>
            </a:prstGeom>
          </p:spPr>
        </p:pic>
        <p:sp>
          <p:nvSpPr>
            <p:cNvPr id="206" name="航天云网…"/>
            <p:cNvSpPr/>
            <p:nvPr/>
          </p:nvSpPr>
          <p:spPr>
            <a:xfrm>
              <a:off x="7750723" y="4832748"/>
              <a:ext cx="900000" cy="540000"/>
            </a:xfrm>
            <a:prstGeom prst="rect">
              <a:avLst/>
            </a:prstGeom>
            <a:ln w="3175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上海电气</a:t>
              </a:r>
              <a:endParaRPr lang="en-US" altLang="zh-CN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dist">
                <a:defRPr sz="1200">
                  <a:solidFill>
                    <a:srgbClr val="D77E33"/>
                  </a:solidFill>
                </a:defRPr>
              </a:pPr>
              <a:r>
                <a:rPr lang="zh-CN" altLang="en-US" sz="1050" spc="100" dirty="0">
                  <a:solidFill>
                    <a:schemeClr val="bg1">
                      <a:lumMod val="7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装备制造</a:t>
              </a:r>
              <a:endParaRPr lang="zh-CN" altLang="en-US" sz="1050" spc="100" dirty="0">
                <a:solidFill>
                  <a:schemeClr val="bg1">
                    <a:lumMod val="7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22" name="图片 221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82674" y="4355549"/>
              <a:ext cx="381805" cy="396000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9291916" y="2125212"/>
            <a:ext cx="2304000" cy="3276000"/>
            <a:chOff x="9262890" y="2204396"/>
            <a:chExt cx="2304000" cy="3276000"/>
          </a:xfrm>
        </p:grpSpPr>
        <p:sp>
          <p:nvSpPr>
            <p:cNvPr id="209" name="智慧政务"/>
            <p:cNvSpPr txBox="1"/>
            <p:nvPr/>
          </p:nvSpPr>
          <p:spPr>
            <a:xfrm>
              <a:off x="9262890" y="2204396"/>
              <a:ext cx="2304000" cy="3276000"/>
            </a:xfrm>
            <a:prstGeom prst="roundRect">
              <a:avLst>
                <a:gd name="adj" fmla="val 2025"/>
              </a:avLst>
            </a:prstGeom>
            <a:solidFill>
              <a:srgbClr val="6A5538"/>
            </a:solidFill>
            <a:ln w="6350">
              <a:solidFill>
                <a:schemeClr val="bg1">
                  <a:lumMod val="95000"/>
                </a:schemeClr>
              </a:solidFill>
              <a:miter lim="400000"/>
            </a:ln>
          </p:spPr>
          <p:txBody>
            <a:bodyPr wrap="square" lIns="0" tIns="72000" rIns="0" bIns="0" anchor="t">
              <a:noAutofit/>
            </a:bodyPr>
            <a:lstStyle>
              <a:defPPr>
                <a:defRPr lang="zh-CN"/>
              </a:defPPr>
              <a:lvl1pPr algn="ctr">
                <a:defRPr sz="1600" b="1" spc="30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</a:lstStyle>
            <a:p>
              <a:r>
                <a:rPr lang="zh-CN" altLang="en-US" dirty="0"/>
                <a:t>智慧企业云平台</a:t>
              </a:r>
              <a:endParaRPr dirty="0"/>
            </a:p>
          </p:txBody>
        </p:sp>
        <p:pic>
          <p:nvPicPr>
            <p:cNvPr id="213" name="图片 212"/>
            <p:cNvPicPr/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1084" y="2744456"/>
              <a:ext cx="396000" cy="396000"/>
            </a:xfrm>
            <a:prstGeom prst="rect">
              <a:avLst/>
            </a:prstGeom>
          </p:spPr>
        </p:pic>
        <p:sp>
          <p:nvSpPr>
            <p:cNvPr id="214" name="航天云网…"/>
            <p:cNvSpPr/>
            <p:nvPr/>
          </p:nvSpPr>
          <p:spPr>
            <a:xfrm>
              <a:off x="10198996" y="2672508"/>
              <a:ext cx="900000" cy="540000"/>
            </a:xfrm>
            <a:prstGeom prst="rect">
              <a:avLst/>
            </a:prstGeom>
            <a:ln w="12700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航天科工</a:t>
              </a:r>
              <a:endPara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15" name="图片 214"/>
            <p:cNvPicPr/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1084" y="3284560"/>
              <a:ext cx="396000" cy="396000"/>
            </a:xfrm>
            <a:prstGeom prst="rect">
              <a:avLst/>
            </a:prstGeom>
          </p:spPr>
        </p:pic>
        <p:sp>
          <p:nvSpPr>
            <p:cNvPr id="216" name="航天云网…"/>
            <p:cNvSpPr/>
            <p:nvPr/>
          </p:nvSpPr>
          <p:spPr>
            <a:xfrm>
              <a:off x="10198994" y="3212508"/>
              <a:ext cx="900000" cy="540000"/>
            </a:xfrm>
            <a:prstGeom prst="rect">
              <a:avLst/>
            </a:prstGeom>
            <a:ln w="12700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中车集团</a:t>
              </a:r>
              <a:endParaRPr lang="zh-CN" altLang="en-US" sz="120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17" name="图片 216"/>
            <p:cNvPicPr/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1084" y="3824620"/>
              <a:ext cx="396000" cy="396000"/>
            </a:xfrm>
            <a:prstGeom prst="rect">
              <a:avLst/>
            </a:prstGeom>
          </p:spPr>
        </p:pic>
        <p:sp>
          <p:nvSpPr>
            <p:cNvPr id="218" name="航天云网…"/>
            <p:cNvSpPr/>
            <p:nvPr/>
          </p:nvSpPr>
          <p:spPr>
            <a:xfrm>
              <a:off x="10198995" y="3752568"/>
              <a:ext cx="900000" cy="540000"/>
            </a:xfrm>
            <a:prstGeom prst="rect">
              <a:avLst/>
            </a:prstGeom>
            <a:ln w="12700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中远海运</a:t>
              </a:r>
              <a:endParaRPr lang="zh-CN" altLang="en-US" sz="120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19" name="图片 218"/>
            <p:cNvPicPr/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1084" y="4364680"/>
              <a:ext cx="396000" cy="396000"/>
            </a:xfrm>
            <a:prstGeom prst="rect">
              <a:avLst/>
            </a:prstGeom>
          </p:spPr>
        </p:pic>
        <p:sp>
          <p:nvSpPr>
            <p:cNvPr id="220" name="航天云网…"/>
            <p:cNvSpPr/>
            <p:nvPr/>
          </p:nvSpPr>
          <p:spPr>
            <a:xfrm>
              <a:off x="10198994" y="4292688"/>
              <a:ext cx="900000" cy="540000"/>
            </a:xfrm>
            <a:prstGeom prst="rect">
              <a:avLst/>
            </a:prstGeom>
            <a:ln w="12700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中国通用</a:t>
              </a:r>
              <a:endParaRPr lang="zh-CN" altLang="en-US" sz="120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21" name="航天云网…"/>
            <p:cNvSpPr/>
            <p:nvPr/>
          </p:nvSpPr>
          <p:spPr>
            <a:xfrm>
              <a:off x="10198995" y="4832688"/>
              <a:ext cx="900000" cy="540000"/>
            </a:xfrm>
            <a:prstGeom prst="rect">
              <a:avLst/>
            </a:prstGeom>
            <a:ln w="12700">
              <a:noFill/>
              <a:miter lim="400000"/>
            </a:ln>
          </p:spPr>
          <p:txBody>
            <a:bodyPr wrap="square" lIns="36000" tIns="36000" rIns="36000" bIns="36000" anchor="ctr">
              <a:noAutofit/>
            </a:bodyPr>
            <a:lstStyle/>
            <a:p>
              <a:pPr algn="dist"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1400" b="1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北京电控</a:t>
              </a:r>
              <a:endParaRPr lang="zh-CN" altLang="en-US" sz="120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23" name="图片 222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1084" y="4904740"/>
              <a:ext cx="396000" cy="396000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</p:grpSp>
      <p:sp>
        <p:nvSpPr>
          <p:cNvPr id="189" name="文本框 41"/>
          <p:cNvSpPr txBox="1"/>
          <p:nvPr/>
        </p:nvSpPr>
        <p:spPr>
          <a:xfrm>
            <a:off x="953" y="6985"/>
            <a:ext cx="900000" cy="756000"/>
          </a:xfrm>
          <a:prstGeom prst="roundRect">
            <a:avLst>
              <a:gd name="adj" fmla="val 0"/>
            </a:avLst>
          </a:prstGeom>
          <a:solidFill>
            <a:srgbClr val="3A644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等线" panose="02010600030101010101" charset="-122"/>
              </a:rPr>
              <a:t>客户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015416" y="5188441"/>
            <a:ext cx="785048" cy="259821"/>
            <a:chOff x="5014463" y="5224445"/>
            <a:chExt cx="785048" cy="259821"/>
          </a:xfrm>
        </p:grpSpPr>
        <p:grpSp>
          <p:nvGrpSpPr>
            <p:cNvPr id="164" name="组合 163"/>
            <p:cNvGrpSpPr/>
            <p:nvPr/>
          </p:nvGrpSpPr>
          <p:grpSpPr>
            <a:xfrm>
              <a:off x="5014463" y="5224445"/>
              <a:ext cx="785048" cy="259821"/>
              <a:chOff x="6580174" y="5220849"/>
              <a:chExt cx="785150" cy="259821"/>
            </a:xfrm>
          </p:grpSpPr>
          <p:pic>
            <p:nvPicPr>
              <p:cNvPr id="165" name="图片 164"/>
              <p:cNvPicPr>
                <a:picLocks noChangeAspect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0174" y="5235613"/>
                <a:ext cx="236304" cy="245057"/>
              </a:xfrm>
              <a:prstGeom prst="rect">
                <a:avLst/>
              </a:prstGeom>
              <a:effectLst>
                <a:outerShdw blurRad="63500" sx="107000" sy="107000" algn="ctr" rotWithShape="0">
                  <a:schemeClr val="tx2">
                    <a:alpha val="23000"/>
                  </a:schemeClr>
                </a:outerShdw>
              </a:effectLst>
            </p:spPr>
          </p:pic>
          <p:sp>
            <p:nvSpPr>
              <p:cNvPr id="166" name="航天云网…"/>
              <p:cNvSpPr/>
              <p:nvPr/>
            </p:nvSpPr>
            <p:spPr>
              <a:xfrm>
                <a:off x="6828578" y="5220849"/>
                <a:ext cx="536746" cy="236855"/>
              </a:xfrm>
              <a:prstGeom prst="rect">
                <a:avLst/>
              </a:prstGeom>
              <a:ln w="12700">
                <a:miter lim="400000"/>
              </a:ln>
              <a:effectLst/>
            </p:spPr>
            <p:txBody>
              <a:bodyPr wrap="square" lIns="36000" tIns="36000" rIns="36000" bIns="36000" anchor="ctr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D7C8B4"/>
                    </a:solidFill>
                  </a:defRPr>
                </a:pPr>
                <a:r>
                  <a:rPr lang="zh-CN" altLang="en-US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电科</a:t>
                </a:r>
                <a:r>
                  <a:rPr lang="en-US" altLang="zh-CN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15</a:t>
                </a:r>
                <a:r>
                  <a:rPr lang="zh-CN" altLang="en-US" sz="9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所</a:t>
                </a:r>
                <a:endParaRPr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5014463" y="5301208"/>
              <a:ext cx="216647" cy="149676"/>
            </a:xfrm>
            <a:prstGeom prst="rect">
              <a:avLst/>
            </a:prstGeom>
            <a:solidFill>
              <a:schemeClr val="bg1"/>
            </a:solidFill>
            <a:ln w="6350" cap="flat">
              <a:noFill/>
              <a:prstDash val="solid"/>
              <a:miter lim="400000"/>
            </a:ln>
            <a:effectLst/>
          </p:spPr>
          <p:txBody>
            <a:bodyPr wrap="none" lIns="0" tIns="0" rIns="0" bIns="0" numCol="1" rtlCol="0" anchor="ctr">
              <a:noAutofit/>
            </a:bodyPr>
            <a:lstStyle/>
            <a:p>
              <a:pPr algn="ctr">
                <a:lnSpc>
                  <a:spcPct val="125000"/>
                </a:lnSpc>
              </a:pP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  <a:sym typeface="PingFang SC Regular" panose="020B0400000000000000" charset="-122"/>
              </a:endParaRPr>
            </a:p>
          </p:txBody>
        </p:sp>
        <p:pic>
          <p:nvPicPr>
            <p:cNvPr id="190" name="Picture 3"/>
            <p:cNvPicPr>
              <a:picLocks noChangeAspect="1" noChangeArrowheads="1"/>
            </p:cNvPicPr>
            <p:nvPr/>
          </p:nvPicPr>
          <p:blipFill rotWithShape="1"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69" b="35511"/>
            <a:stretch>
              <a:fillRect/>
            </a:stretch>
          </p:blipFill>
          <p:spPr bwMode="auto">
            <a:xfrm>
              <a:off x="5032987" y="5325737"/>
              <a:ext cx="198000" cy="77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8" name="组合 207"/>
          <p:cNvGrpSpPr/>
          <p:nvPr/>
        </p:nvGrpSpPr>
        <p:grpSpPr>
          <a:xfrm>
            <a:off x="4007303" y="5188441"/>
            <a:ext cx="785048" cy="251225"/>
            <a:chOff x="6580174" y="3637147"/>
            <a:chExt cx="785150" cy="251225"/>
          </a:xfrm>
        </p:grpSpPr>
        <p:pic>
          <p:nvPicPr>
            <p:cNvPr id="211" name="图片 21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80174" y="3660507"/>
              <a:ext cx="236305" cy="227865"/>
            </a:xfrm>
            <a:prstGeom prst="rect">
              <a:avLst/>
            </a:prstGeom>
            <a:effectLst>
              <a:outerShdw blurRad="63500" sx="107000" sy="107000" algn="ctr" rotWithShape="0">
                <a:schemeClr val="tx2">
                  <a:alpha val="23000"/>
                </a:schemeClr>
              </a:outerShdw>
            </a:effectLst>
          </p:spPr>
        </p:pic>
        <p:sp>
          <p:nvSpPr>
            <p:cNvPr id="212" name="航天云网…"/>
            <p:cNvSpPr/>
            <p:nvPr/>
          </p:nvSpPr>
          <p:spPr>
            <a:xfrm>
              <a:off x="6828578" y="3637147"/>
              <a:ext cx="536746" cy="23685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36000" tIns="36000" rIns="36000" bIns="36000" anchor="ctr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D7C8B4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长城网</a:t>
              </a:r>
              <a:endPara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3937" y="113770"/>
            <a:ext cx="9937104" cy="540000"/>
          </a:xfrm>
        </p:spPr>
        <p:txBody>
          <a:bodyPr lIns="0" tIns="0" rIns="0" bIns="0" anchor="ctr"/>
          <a:lstStyle/>
          <a:p>
            <a:pPr algn="just"/>
            <a:r>
              <a:rPr dirty="0">
                <a:sym typeface="+mn-ea"/>
              </a:rPr>
              <a:t>一体化赋能</a:t>
            </a:r>
            <a:r>
              <a:rPr lang="en-US" altLang="zh-CN" dirty="0">
                <a:sym typeface="+mn-ea"/>
              </a:rPr>
              <a:t>(</a:t>
            </a:r>
            <a:r>
              <a:rPr lang="en-US" altLang="zh-CN" dirty="0" err="1">
                <a:sym typeface="+mn-ea"/>
              </a:rPr>
              <a:t>PaaS</a:t>
            </a:r>
            <a:r>
              <a:rPr lang="en-US" altLang="zh-CN" dirty="0">
                <a:sym typeface="+mn-ea"/>
              </a:rPr>
              <a:t>)</a:t>
            </a:r>
            <a:r>
              <a:rPr dirty="0">
                <a:sym typeface="+mn-ea"/>
              </a:rPr>
              <a:t>平台总体架构 </a:t>
            </a:r>
            <a:r>
              <a:rPr lang="en-US" altLang="zh-CN" dirty="0">
                <a:sym typeface="+mn-ea"/>
              </a:rPr>
              <a:t>— Cosmo++ CPP</a:t>
            </a:r>
            <a:endParaRPr lang="zh-CN" altLang="en-US" dirty="0"/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120425" y="1557320"/>
            <a:ext cx="1044000" cy="4644000"/>
          </a:xfrm>
          <a:prstGeom prst="roundRect">
            <a:avLst>
              <a:gd name="adj" fmla="val 1978"/>
            </a:avLst>
          </a:prstGeom>
          <a:solidFill>
            <a:srgbClr val="957854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管理中台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16200000">
            <a:off x="1056413" y="1664828"/>
            <a:ext cx="216000" cy="144000"/>
          </a:xfrm>
          <a:prstGeom prst="triangle">
            <a:avLst/>
          </a:prstGeom>
          <a:solidFill>
            <a:srgbClr val="D1B283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236413" y="1557216"/>
            <a:ext cx="900000" cy="3708000"/>
          </a:xfrm>
          <a:prstGeom prst="roundRect">
            <a:avLst>
              <a:gd name="adj" fmla="val 3190"/>
            </a:avLst>
          </a:prstGeom>
          <a:solidFill>
            <a:srgbClr val="D1B283"/>
          </a:solidFill>
          <a:ln w="635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共享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基础服务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 rot="10800000">
            <a:off x="552361" y="1484804"/>
            <a:ext cx="216000" cy="144000"/>
          </a:xfrm>
          <a:prstGeom prst="triangle">
            <a:avLst/>
          </a:prstGeom>
          <a:solidFill>
            <a:srgbClr val="D1B283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4" name="Rectangle 35"/>
          <p:cNvSpPr>
            <a:spLocks noChangeArrowheads="1"/>
          </p:cNvSpPr>
          <p:nvPr/>
        </p:nvSpPr>
        <p:spPr bwMode="auto">
          <a:xfrm>
            <a:off x="7033057" y="1557208"/>
            <a:ext cx="3852000" cy="3708000"/>
          </a:xfrm>
          <a:prstGeom prst="roundRect">
            <a:avLst>
              <a:gd name="adj" fmla="val 628"/>
            </a:avLst>
          </a:prstGeom>
          <a:solidFill>
            <a:srgbClr val="006F6C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36000" rIns="0" bIns="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业务中台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5" name="Rectangle 35"/>
          <p:cNvSpPr>
            <a:spLocks noChangeArrowheads="1"/>
          </p:cNvSpPr>
          <p:nvPr/>
        </p:nvSpPr>
        <p:spPr bwMode="auto">
          <a:xfrm>
            <a:off x="2208521" y="1557192"/>
            <a:ext cx="4752000" cy="3708000"/>
          </a:xfrm>
          <a:prstGeom prst="roundRect">
            <a:avLst>
              <a:gd name="adj" fmla="val 643"/>
            </a:avLst>
          </a:prstGeom>
          <a:solidFill>
            <a:srgbClr val="006F6C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36000" rIns="0" bIns="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数据中台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6" name="Rectangle 35"/>
          <p:cNvSpPr>
            <a:spLocks noChangeArrowheads="1"/>
          </p:cNvSpPr>
          <p:nvPr/>
        </p:nvSpPr>
        <p:spPr bwMode="auto">
          <a:xfrm>
            <a:off x="2278166" y="2709184"/>
            <a:ext cx="4608000" cy="2484000"/>
          </a:xfrm>
          <a:prstGeom prst="roundRect">
            <a:avLst>
              <a:gd name="adj" fmla="val 1211"/>
            </a:avLst>
          </a:prstGeom>
          <a:solidFill>
            <a:srgbClr val="4472C4">
              <a:lumMod val="50000"/>
            </a:srgbClr>
          </a:solidFill>
          <a:ln w="6350" cap="flat" cmpd="sng" algn="ctr">
            <a:solidFill>
              <a:srgbClr val="4472C4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图形化全栈数据工厂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7" name="Rectangle 35"/>
          <p:cNvSpPr>
            <a:spLocks noChangeArrowheads="1"/>
          </p:cNvSpPr>
          <p:nvPr/>
        </p:nvSpPr>
        <p:spPr bwMode="auto">
          <a:xfrm>
            <a:off x="2350174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采集传输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8" name="Rectangle 35"/>
          <p:cNvSpPr>
            <a:spLocks noChangeArrowheads="1"/>
          </p:cNvSpPr>
          <p:nvPr/>
        </p:nvSpPr>
        <p:spPr bwMode="auto">
          <a:xfrm>
            <a:off x="3250374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加工开发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9" name="Rectangle 35"/>
          <p:cNvSpPr>
            <a:spLocks noChangeArrowheads="1"/>
          </p:cNvSpPr>
          <p:nvPr/>
        </p:nvSpPr>
        <p:spPr bwMode="auto">
          <a:xfrm>
            <a:off x="4150374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数据建模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0" name="Rectangle 35"/>
          <p:cNvSpPr>
            <a:spLocks noChangeArrowheads="1"/>
          </p:cNvSpPr>
          <p:nvPr/>
        </p:nvSpPr>
        <p:spPr bwMode="auto">
          <a:xfrm>
            <a:off x="5050590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分析探索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1" name="文本框 41"/>
          <p:cNvSpPr txBox="1"/>
          <p:nvPr/>
        </p:nvSpPr>
        <p:spPr>
          <a:xfrm>
            <a:off x="2420019" y="317683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数据采集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2" name="文本框 41"/>
          <p:cNvSpPr txBox="1"/>
          <p:nvPr/>
        </p:nvSpPr>
        <p:spPr>
          <a:xfrm>
            <a:off x="4222358" y="3392504"/>
            <a:ext cx="720000" cy="198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数据模型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3" name="文本框 41"/>
          <p:cNvSpPr txBox="1"/>
          <p:nvPr/>
        </p:nvSpPr>
        <p:spPr>
          <a:xfrm>
            <a:off x="4222358" y="3176904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业务模型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4" name="文本框 41"/>
          <p:cNvSpPr txBox="1"/>
          <p:nvPr/>
        </p:nvSpPr>
        <p:spPr>
          <a:xfrm>
            <a:off x="3322358" y="3176904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数据集成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5" name="文本框 41"/>
          <p:cNvSpPr txBox="1"/>
          <p:nvPr/>
        </p:nvSpPr>
        <p:spPr>
          <a:xfrm>
            <a:off x="3322358" y="3392504"/>
            <a:ext cx="720000" cy="198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6" name="文本框 41"/>
          <p:cNvSpPr txBox="1"/>
          <p:nvPr/>
        </p:nvSpPr>
        <p:spPr>
          <a:xfrm>
            <a:off x="3322358" y="360855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数据脱敏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7" name="文本框 41"/>
          <p:cNvSpPr txBox="1"/>
          <p:nvPr/>
        </p:nvSpPr>
        <p:spPr>
          <a:xfrm>
            <a:off x="5122578" y="3176904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即席查询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8" name="文本框 41"/>
          <p:cNvSpPr txBox="1"/>
          <p:nvPr/>
        </p:nvSpPr>
        <p:spPr>
          <a:xfrm>
            <a:off x="4222358" y="3608556"/>
            <a:ext cx="720000" cy="198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分析模型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79" name="文本框 41"/>
          <p:cNvSpPr txBox="1"/>
          <p:nvPr/>
        </p:nvSpPr>
        <p:spPr>
          <a:xfrm>
            <a:off x="5122578" y="3392504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问题扫描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0" name="文本框 41"/>
          <p:cNvSpPr txBox="1"/>
          <p:nvPr/>
        </p:nvSpPr>
        <p:spPr>
          <a:xfrm>
            <a:off x="2420019" y="3392504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数据交换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1" name="文本框 41"/>
          <p:cNvSpPr txBox="1"/>
          <p:nvPr/>
        </p:nvSpPr>
        <p:spPr>
          <a:xfrm>
            <a:off x="2420019" y="3608528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多级采报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2" name="文本框 41"/>
          <p:cNvSpPr txBox="1"/>
          <p:nvPr/>
        </p:nvSpPr>
        <p:spPr>
          <a:xfrm>
            <a:off x="2420019" y="3824880"/>
            <a:ext cx="720000" cy="144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3" name="文本框 41"/>
          <p:cNvSpPr txBox="1"/>
          <p:nvPr/>
        </p:nvSpPr>
        <p:spPr>
          <a:xfrm>
            <a:off x="3322358" y="3824880"/>
            <a:ext cx="720000" cy="144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4" name="文本框 41"/>
          <p:cNvSpPr txBox="1"/>
          <p:nvPr/>
        </p:nvSpPr>
        <p:spPr>
          <a:xfrm>
            <a:off x="5122578" y="3608528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统计分析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5" name="文本框 41"/>
          <p:cNvSpPr txBox="1"/>
          <p:nvPr/>
        </p:nvSpPr>
        <p:spPr>
          <a:xfrm>
            <a:off x="5122578" y="3824552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6" name="文本框 41"/>
          <p:cNvSpPr txBox="1"/>
          <p:nvPr/>
        </p:nvSpPr>
        <p:spPr>
          <a:xfrm>
            <a:off x="4222358" y="3824880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87" name="Rectangle 35"/>
          <p:cNvSpPr>
            <a:spLocks noChangeArrowheads="1"/>
          </p:cNvSpPr>
          <p:nvPr/>
        </p:nvSpPr>
        <p:spPr bwMode="auto">
          <a:xfrm>
            <a:off x="5950574" y="407761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1" name="文本框 41"/>
          <p:cNvSpPr txBox="1"/>
          <p:nvPr/>
        </p:nvSpPr>
        <p:spPr>
          <a:xfrm>
            <a:off x="6022562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服务网关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92" name="文本框 41"/>
          <p:cNvSpPr txBox="1"/>
          <p:nvPr/>
        </p:nvSpPr>
        <p:spPr>
          <a:xfrm>
            <a:off x="6022562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资产目录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93" name="文本框 41"/>
          <p:cNvSpPr txBox="1"/>
          <p:nvPr/>
        </p:nvSpPr>
        <p:spPr>
          <a:xfrm>
            <a:off x="6022562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发布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/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订阅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199" name="文本框 41"/>
          <p:cNvSpPr txBox="1"/>
          <p:nvPr/>
        </p:nvSpPr>
        <p:spPr>
          <a:xfrm>
            <a:off x="6022562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24" name="Rectangle 35"/>
          <p:cNvSpPr>
            <a:spLocks noChangeArrowheads="1"/>
          </p:cNvSpPr>
          <p:nvPr/>
        </p:nvSpPr>
        <p:spPr bwMode="auto">
          <a:xfrm>
            <a:off x="5956024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报告呈现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25" name="文本框 41"/>
          <p:cNvSpPr txBox="1"/>
          <p:nvPr/>
        </p:nvSpPr>
        <p:spPr>
          <a:xfrm>
            <a:off x="6028012" y="3176904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智能报表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26" name="文本框 41"/>
          <p:cNvSpPr txBox="1"/>
          <p:nvPr/>
        </p:nvSpPr>
        <p:spPr>
          <a:xfrm>
            <a:off x="6028012" y="3392504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自动报告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27" name="文本框 41"/>
          <p:cNvSpPr txBox="1"/>
          <p:nvPr/>
        </p:nvSpPr>
        <p:spPr>
          <a:xfrm>
            <a:off x="6028012" y="3608528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数据可视化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28" name="文本框 41"/>
          <p:cNvSpPr txBox="1"/>
          <p:nvPr/>
        </p:nvSpPr>
        <p:spPr>
          <a:xfrm>
            <a:off x="6028012" y="3824880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29" name="Rectangle 35"/>
          <p:cNvSpPr>
            <a:spLocks noChangeArrowheads="1"/>
          </p:cNvSpPr>
          <p:nvPr/>
        </p:nvSpPr>
        <p:spPr bwMode="auto">
          <a:xfrm>
            <a:off x="2347911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人工智能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0" name="文本框 41"/>
          <p:cNvSpPr txBox="1"/>
          <p:nvPr/>
        </p:nvSpPr>
        <p:spPr>
          <a:xfrm>
            <a:off x="2419899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机器学习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1" name="文本框 41"/>
          <p:cNvSpPr txBox="1"/>
          <p:nvPr/>
        </p:nvSpPr>
        <p:spPr>
          <a:xfrm>
            <a:off x="2419899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深度学习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2" name="文本框 41"/>
          <p:cNvSpPr txBox="1"/>
          <p:nvPr/>
        </p:nvSpPr>
        <p:spPr>
          <a:xfrm>
            <a:off x="2419899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知识图谱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3" name="文本框 41"/>
          <p:cNvSpPr txBox="1"/>
          <p:nvPr/>
        </p:nvSpPr>
        <p:spPr>
          <a:xfrm>
            <a:off x="2419899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4" name="Rectangle 35"/>
          <p:cNvSpPr>
            <a:spLocks noChangeArrowheads="1"/>
          </p:cNvSpPr>
          <p:nvPr/>
        </p:nvSpPr>
        <p:spPr bwMode="auto">
          <a:xfrm>
            <a:off x="4150374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5" name="文本框 41"/>
          <p:cNvSpPr txBox="1"/>
          <p:nvPr/>
        </p:nvSpPr>
        <p:spPr>
          <a:xfrm>
            <a:off x="4222362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权限管理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6" name="文本框 41"/>
          <p:cNvSpPr txBox="1"/>
          <p:nvPr/>
        </p:nvSpPr>
        <p:spPr>
          <a:xfrm>
            <a:off x="4222362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模型管理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7" name="文本框 41"/>
          <p:cNvSpPr txBox="1"/>
          <p:nvPr/>
        </p:nvSpPr>
        <p:spPr>
          <a:xfrm>
            <a:off x="4222362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服务管理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8" name="文本框 41"/>
          <p:cNvSpPr txBox="1"/>
          <p:nvPr/>
        </p:nvSpPr>
        <p:spPr>
          <a:xfrm>
            <a:off x="4222362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39" name="Rectangle 35"/>
          <p:cNvSpPr>
            <a:spLocks noChangeArrowheads="1"/>
          </p:cNvSpPr>
          <p:nvPr/>
        </p:nvSpPr>
        <p:spPr bwMode="auto">
          <a:xfrm>
            <a:off x="3250274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数据治理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40" name="文本框 41"/>
          <p:cNvSpPr txBox="1"/>
          <p:nvPr/>
        </p:nvSpPr>
        <p:spPr>
          <a:xfrm>
            <a:off x="3322262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主数据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1" name="文本框 41"/>
          <p:cNvSpPr txBox="1"/>
          <p:nvPr/>
        </p:nvSpPr>
        <p:spPr>
          <a:xfrm>
            <a:off x="3322262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元数据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2" name="文本框 41"/>
          <p:cNvSpPr txBox="1"/>
          <p:nvPr/>
        </p:nvSpPr>
        <p:spPr>
          <a:xfrm>
            <a:off x="3322262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标准规范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3" name="文本框 41"/>
          <p:cNvSpPr txBox="1"/>
          <p:nvPr/>
        </p:nvSpPr>
        <p:spPr>
          <a:xfrm>
            <a:off x="3322262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4" name="Rectangle 35"/>
          <p:cNvSpPr>
            <a:spLocks noChangeArrowheads="1"/>
          </p:cNvSpPr>
          <p:nvPr/>
        </p:nvSpPr>
        <p:spPr bwMode="auto">
          <a:xfrm>
            <a:off x="5050474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能力扩展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45" name="文本框 41"/>
          <p:cNvSpPr txBox="1"/>
          <p:nvPr/>
        </p:nvSpPr>
        <p:spPr>
          <a:xfrm>
            <a:off x="5122462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专用工具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6" name="文本框 41"/>
          <p:cNvSpPr txBox="1"/>
          <p:nvPr/>
        </p:nvSpPr>
        <p:spPr>
          <a:xfrm>
            <a:off x="5122462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算法算子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7" name="文本框 41"/>
          <p:cNvSpPr txBox="1"/>
          <p:nvPr/>
        </p:nvSpPr>
        <p:spPr>
          <a:xfrm>
            <a:off x="5122462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计算引擎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8" name="文本框 41"/>
          <p:cNvSpPr txBox="1"/>
          <p:nvPr/>
        </p:nvSpPr>
        <p:spPr>
          <a:xfrm>
            <a:off x="5122462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49" name="Rectangle 35"/>
          <p:cNvSpPr>
            <a:spLocks noChangeArrowheads="1"/>
          </p:cNvSpPr>
          <p:nvPr/>
        </p:nvSpPr>
        <p:spPr bwMode="auto">
          <a:xfrm>
            <a:off x="7104162" y="2709184"/>
            <a:ext cx="3708000" cy="2484000"/>
          </a:xfrm>
          <a:prstGeom prst="roundRect">
            <a:avLst>
              <a:gd name="adj" fmla="val 1211"/>
            </a:avLst>
          </a:prstGeom>
          <a:solidFill>
            <a:srgbClr val="4472C4">
              <a:lumMod val="50000"/>
            </a:srgbClr>
          </a:solidFill>
          <a:ln w="6350" cap="flat" cmpd="sng" algn="ctr">
            <a:solidFill>
              <a:srgbClr val="4472C4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可视化集成开发环境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0" name="Rectangle 35"/>
          <p:cNvSpPr>
            <a:spLocks noChangeArrowheads="1"/>
          </p:cNvSpPr>
          <p:nvPr/>
        </p:nvSpPr>
        <p:spPr bwMode="auto">
          <a:xfrm>
            <a:off x="7176270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表现层开发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1" name="Rectangle 35"/>
          <p:cNvSpPr>
            <a:spLocks noChangeArrowheads="1"/>
          </p:cNvSpPr>
          <p:nvPr/>
        </p:nvSpPr>
        <p:spPr bwMode="auto">
          <a:xfrm>
            <a:off x="8077173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逻辑层开发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2" name="Rectangle 35"/>
          <p:cNvSpPr>
            <a:spLocks noChangeArrowheads="1"/>
          </p:cNvSpPr>
          <p:nvPr/>
        </p:nvSpPr>
        <p:spPr bwMode="auto">
          <a:xfrm>
            <a:off x="8977273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数据层开发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3" name="Rectangle 35"/>
          <p:cNvSpPr>
            <a:spLocks noChangeArrowheads="1"/>
          </p:cNvSpPr>
          <p:nvPr/>
        </p:nvSpPr>
        <p:spPr bwMode="auto">
          <a:xfrm>
            <a:off x="9877389" y="2960784"/>
            <a:ext cx="864000" cy="1080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集成服务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4" name="文本框 41"/>
          <p:cNvSpPr txBox="1"/>
          <p:nvPr/>
        </p:nvSpPr>
        <p:spPr>
          <a:xfrm>
            <a:off x="7248378" y="317683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页面开发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55" name="文本框 41"/>
          <p:cNvSpPr txBox="1"/>
          <p:nvPr/>
        </p:nvSpPr>
        <p:spPr>
          <a:xfrm>
            <a:off x="9049257" y="3392504"/>
            <a:ext cx="720000" cy="198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数据建模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56" name="文本框 41"/>
          <p:cNvSpPr txBox="1"/>
          <p:nvPr/>
        </p:nvSpPr>
        <p:spPr>
          <a:xfrm>
            <a:off x="9049257" y="3176904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数据定义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57" name="文本框 41"/>
          <p:cNvSpPr txBox="1"/>
          <p:nvPr/>
        </p:nvSpPr>
        <p:spPr>
          <a:xfrm>
            <a:off x="8149157" y="3176904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逻辑绘制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58" name="文本框 41"/>
          <p:cNvSpPr txBox="1"/>
          <p:nvPr/>
        </p:nvSpPr>
        <p:spPr>
          <a:xfrm>
            <a:off x="8149157" y="3392504"/>
            <a:ext cx="720000" cy="198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业务协同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59" name="文本框 41"/>
          <p:cNvSpPr txBox="1"/>
          <p:nvPr/>
        </p:nvSpPr>
        <p:spPr>
          <a:xfrm>
            <a:off x="8149157" y="360855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事件处理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0" name="文本框 41"/>
          <p:cNvSpPr txBox="1"/>
          <p:nvPr/>
        </p:nvSpPr>
        <p:spPr>
          <a:xfrm>
            <a:off x="9949377" y="3176904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权限集成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1" name="文本框 41"/>
          <p:cNvSpPr txBox="1"/>
          <p:nvPr/>
        </p:nvSpPr>
        <p:spPr>
          <a:xfrm>
            <a:off x="9049257" y="3608556"/>
            <a:ext cx="720000" cy="198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数据交互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2" name="文本框 41"/>
          <p:cNvSpPr txBox="1"/>
          <p:nvPr/>
        </p:nvSpPr>
        <p:spPr>
          <a:xfrm>
            <a:off x="9949377" y="3392504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消息集成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3" name="文本框 41"/>
          <p:cNvSpPr txBox="1"/>
          <p:nvPr/>
        </p:nvSpPr>
        <p:spPr>
          <a:xfrm>
            <a:off x="7248378" y="3392504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表单开发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4" name="文本框 41"/>
          <p:cNvSpPr txBox="1"/>
          <p:nvPr/>
        </p:nvSpPr>
        <p:spPr>
          <a:xfrm>
            <a:off x="7248378" y="3608528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门户开发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5" name="文本框 41"/>
          <p:cNvSpPr txBox="1"/>
          <p:nvPr/>
        </p:nvSpPr>
        <p:spPr>
          <a:xfrm>
            <a:off x="7248378" y="3824880"/>
            <a:ext cx="720000" cy="144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6" name="文本框 41"/>
          <p:cNvSpPr txBox="1"/>
          <p:nvPr/>
        </p:nvSpPr>
        <p:spPr>
          <a:xfrm>
            <a:off x="8149157" y="3824880"/>
            <a:ext cx="720000" cy="144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7" name="文本框 41"/>
          <p:cNvSpPr txBox="1"/>
          <p:nvPr/>
        </p:nvSpPr>
        <p:spPr>
          <a:xfrm>
            <a:off x="9949377" y="3608528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流程集成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8" name="文本框 41"/>
          <p:cNvSpPr txBox="1"/>
          <p:nvPr/>
        </p:nvSpPr>
        <p:spPr>
          <a:xfrm>
            <a:off x="9949377" y="3824880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69" name="文本框 41"/>
          <p:cNvSpPr txBox="1"/>
          <p:nvPr/>
        </p:nvSpPr>
        <p:spPr>
          <a:xfrm>
            <a:off x="9049257" y="3824880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0" name="Rectangle 35"/>
          <p:cNvSpPr>
            <a:spLocks noChangeArrowheads="1"/>
          </p:cNvSpPr>
          <p:nvPr/>
        </p:nvSpPr>
        <p:spPr bwMode="auto">
          <a:xfrm>
            <a:off x="8077173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开发管理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1" name="文本框 41"/>
          <p:cNvSpPr txBox="1"/>
          <p:nvPr/>
        </p:nvSpPr>
        <p:spPr>
          <a:xfrm>
            <a:off x="8149161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版本管理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2" name="文本框 41"/>
          <p:cNvSpPr txBox="1"/>
          <p:nvPr/>
        </p:nvSpPr>
        <p:spPr>
          <a:xfrm>
            <a:off x="8149161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测试发布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3" name="文本框 41"/>
          <p:cNvSpPr txBox="1"/>
          <p:nvPr/>
        </p:nvSpPr>
        <p:spPr>
          <a:xfrm>
            <a:off x="8149161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项目管理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4" name="文本框 41"/>
          <p:cNvSpPr txBox="1"/>
          <p:nvPr/>
        </p:nvSpPr>
        <p:spPr>
          <a:xfrm>
            <a:off x="8149161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5" name="Rectangle 35"/>
          <p:cNvSpPr>
            <a:spLocks noChangeArrowheads="1"/>
          </p:cNvSpPr>
          <p:nvPr/>
        </p:nvSpPr>
        <p:spPr bwMode="auto">
          <a:xfrm>
            <a:off x="9877469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应用管理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6" name="文本框 41"/>
          <p:cNvSpPr txBox="1"/>
          <p:nvPr/>
        </p:nvSpPr>
        <p:spPr>
          <a:xfrm>
            <a:off x="9949457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应用上架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7" name="文本框 41"/>
          <p:cNvSpPr txBox="1"/>
          <p:nvPr/>
        </p:nvSpPr>
        <p:spPr>
          <a:xfrm>
            <a:off x="9949457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应用下载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8" name="文本框 41"/>
          <p:cNvSpPr txBox="1"/>
          <p:nvPr/>
        </p:nvSpPr>
        <p:spPr>
          <a:xfrm>
            <a:off x="9949457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三方纳管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79" name="文本框 41"/>
          <p:cNvSpPr txBox="1"/>
          <p:nvPr/>
        </p:nvSpPr>
        <p:spPr>
          <a:xfrm>
            <a:off x="9949457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0" name="Rectangle 35"/>
          <p:cNvSpPr>
            <a:spLocks noChangeArrowheads="1"/>
          </p:cNvSpPr>
          <p:nvPr/>
        </p:nvSpPr>
        <p:spPr bwMode="auto">
          <a:xfrm>
            <a:off x="8977369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功能扩展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81" name="文本框 41"/>
          <p:cNvSpPr txBox="1"/>
          <p:nvPr/>
        </p:nvSpPr>
        <p:spPr>
          <a:xfrm>
            <a:off x="9049357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组件注册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2" name="文本框 41"/>
          <p:cNvSpPr txBox="1"/>
          <p:nvPr/>
        </p:nvSpPr>
        <p:spPr>
          <a:xfrm>
            <a:off x="9049357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应用扩展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3" name="文本框 41"/>
          <p:cNvSpPr txBox="1"/>
          <p:nvPr/>
        </p:nvSpPr>
        <p:spPr>
          <a:xfrm>
            <a:off x="9049357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API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网关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4" name="文本框 41"/>
          <p:cNvSpPr txBox="1"/>
          <p:nvPr/>
        </p:nvSpPr>
        <p:spPr>
          <a:xfrm>
            <a:off x="9049357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5" name="Rectangle 35"/>
          <p:cNvSpPr>
            <a:spLocks noChangeArrowheads="1"/>
          </p:cNvSpPr>
          <p:nvPr/>
        </p:nvSpPr>
        <p:spPr bwMode="auto">
          <a:xfrm>
            <a:off x="7176270" y="4077476"/>
            <a:ext cx="864000" cy="1044000"/>
          </a:xfrm>
          <a:prstGeom prst="roundRect">
            <a:avLst>
              <a:gd name="adj" fmla="val 2662"/>
            </a:avLst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模板管理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86" name="文本框 41"/>
          <p:cNvSpPr txBox="1"/>
          <p:nvPr/>
        </p:nvSpPr>
        <p:spPr>
          <a:xfrm>
            <a:off x="7248258" y="4275192"/>
            <a:ext cx="720000" cy="198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功能模板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7" name="文本框 41"/>
          <p:cNvSpPr txBox="1"/>
          <p:nvPr/>
        </p:nvSpPr>
        <p:spPr>
          <a:xfrm>
            <a:off x="7248258" y="4491216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业务模板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8" name="文本框 41"/>
          <p:cNvSpPr txBox="1"/>
          <p:nvPr/>
        </p:nvSpPr>
        <p:spPr>
          <a:xfrm>
            <a:off x="7248258" y="4707240"/>
            <a:ext cx="720000" cy="198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行业模板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89" name="文本框 41"/>
          <p:cNvSpPr txBox="1"/>
          <p:nvPr/>
        </p:nvSpPr>
        <p:spPr>
          <a:xfrm>
            <a:off x="7248258" y="4923264"/>
            <a:ext cx="720000" cy="144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290" name="Rectangle 35"/>
          <p:cNvSpPr>
            <a:spLocks noChangeArrowheads="1"/>
          </p:cNvSpPr>
          <p:nvPr/>
        </p:nvSpPr>
        <p:spPr bwMode="auto">
          <a:xfrm>
            <a:off x="2275803" y="1880832"/>
            <a:ext cx="4608000" cy="756000"/>
          </a:xfrm>
          <a:prstGeom prst="roundRect">
            <a:avLst>
              <a:gd name="adj" fmla="val 3109"/>
            </a:avLst>
          </a:prstGeom>
          <a:solidFill>
            <a:srgbClr val="ED7D31">
              <a:lumMod val="75000"/>
            </a:srgbClr>
          </a:solidFill>
          <a:ln w="6350" cap="flat" cmpd="sng" algn="ctr">
            <a:solidFill>
              <a:srgbClr val="4472C4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lIns="72000" tIns="36000" rIns="7200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一套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1" name="Rectangle 35"/>
          <p:cNvSpPr>
            <a:spLocks noChangeArrowheads="1"/>
          </p:cNvSpPr>
          <p:nvPr/>
        </p:nvSpPr>
        <p:spPr bwMode="auto">
          <a:xfrm>
            <a:off x="7104162" y="1880832"/>
            <a:ext cx="3708000" cy="756000"/>
          </a:xfrm>
          <a:prstGeom prst="roundRect">
            <a:avLst>
              <a:gd name="adj" fmla="val 3425"/>
            </a:avLst>
          </a:prstGeom>
          <a:solidFill>
            <a:srgbClr val="ED7D31">
              <a:lumMod val="75000"/>
            </a:srgbClr>
          </a:solidFill>
          <a:ln w="6350" cap="flat" cmpd="sng" algn="ctr">
            <a:solidFill>
              <a:srgbClr val="4472C4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lIns="72000" tIns="36000" rIns="7200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多类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应用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2" name="圆角矩形 291"/>
          <p:cNvSpPr/>
          <p:nvPr/>
        </p:nvSpPr>
        <p:spPr>
          <a:xfrm>
            <a:off x="3900789" y="1952832"/>
            <a:ext cx="720000" cy="612000"/>
          </a:xfrm>
          <a:prstGeom prst="roundRect">
            <a:avLst>
              <a:gd name="adj" fmla="val 5693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标准规范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3" name="圆角矩形 292"/>
          <p:cNvSpPr/>
          <p:nvPr/>
        </p:nvSpPr>
        <p:spPr>
          <a:xfrm>
            <a:off x="4654510" y="2276816"/>
            <a:ext cx="684000" cy="288000"/>
          </a:xfrm>
          <a:prstGeom prst="roundRect">
            <a:avLst>
              <a:gd name="adj" fmla="val 13725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算法库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4" name="圆角矩形 293"/>
          <p:cNvSpPr/>
          <p:nvPr/>
        </p:nvSpPr>
        <p:spPr>
          <a:xfrm>
            <a:off x="5372970" y="1952832"/>
            <a:ext cx="720000" cy="612000"/>
          </a:xfrm>
          <a:prstGeom prst="roundRect">
            <a:avLst>
              <a:gd name="adj" fmla="val 4815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数据资产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目录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5" name="圆角矩形 294"/>
          <p:cNvSpPr/>
          <p:nvPr/>
        </p:nvSpPr>
        <p:spPr>
          <a:xfrm>
            <a:off x="6127426" y="1952832"/>
            <a:ext cx="684000" cy="612000"/>
          </a:xfrm>
          <a:prstGeom prst="roundRect">
            <a:avLst>
              <a:gd name="adj" fmla="val 4635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数据服务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6" name="圆角矩形 295"/>
          <p:cNvSpPr/>
          <p:nvPr/>
        </p:nvSpPr>
        <p:spPr>
          <a:xfrm>
            <a:off x="7609121" y="1952832"/>
            <a:ext cx="900000" cy="612000"/>
          </a:xfrm>
          <a:prstGeom prst="roundRect">
            <a:avLst>
              <a:gd name="adj" fmla="val 3196"/>
            </a:avLst>
          </a:prstGeom>
          <a:solidFill>
            <a:srgbClr val="ED7D31">
              <a:lumMod val="60000"/>
              <a:lumOff val="4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内生应用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7" name="圆角矩形 296"/>
          <p:cNvSpPr/>
          <p:nvPr/>
        </p:nvSpPr>
        <p:spPr>
          <a:xfrm>
            <a:off x="8545121" y="1952832"/>
            <a:ext cx="576000" cy="612000"/>
          </a:xfrm>
          <a:prstGeom prst="roundRect">
            <a:avLst>
              <a:gd name="adj" fmla="val 2260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业务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模型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8" name="圆角矩形 297"/>
          <p:cNvSpPr/>
          <p:nvPr/>
        </p:nvSpPr>
        <p:spPr>
          <a:xfrm>
            <a:off x="9156121" y="1952832"/>
            <a:ext cx="648000" cy="288000"/>
          </a:xfrm>
          <a:prstGeom prst="roundRect">
            <a:avLst>
              <a:gd name="adj" fmla="val 7654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组件库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9" name="圆角矩形 298"/>
          <p:cNvSpPr/>
          <p:nvPr/>
        </p:nvSpPr>
        <p:spPr>
          <a:xfrm>
            <a:off x="9157205" y="2276816"/>
            <a:ext cx="648000" cy="288000"/>
          </a:xfrm>
          <a:prstGeom prst="roundRect">
            <a:avLst>
              <a:gd name="adj" fmla="val 7654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模板库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0" name="圆角矩形 299"/>
          <p:cNvSpPr/>
          <p:nvPr/>
        </p:nvSpPr>
        <p:spPr>
          <a:xfrm>
            <a:off x="9841205" y="1952832"/>
            <a:ext cx="900000" cy="612000"/>
          </a:xfrm>
          <a:prstGeom prst="roundRect">
            <a:avLst>
              <a:gd name="adj" fmla="val 2751"/>
            </a:avLst>
          </a:prstGeom>
          <a:solidFill>
            <a:sysClr val="window" lastClr="FFFFFF">
              <a:lumMod val="75000"/>
            </a:sys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传统应用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1" name="圆角矩形 300"/>
          <p:cNvSpPr/>
          <p:nvPr/>
        </p:nvSpPr>
        <p:spPr>
          <a:xfrm>
            <a:off x="2820589" y="1952832"/>
            <a:ext cx="1044000" cy="612000"/>
          </a:xfrm>
          <a:prstGeom prst="roundRect">
            <a:avLst>
              <a:gd name="adj" fmla="val 5524"/>
            </a:avLst>
          </a:prstGeom>
          <a:solidFill>
            <a:srgbClr val="ED7D31">
              <a:lumMod val="60000"/>
              <a:lumOff val="4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纳管数据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2" name="圆角矩形 301"/>
          <p:cNvSpPr/>
          <p:nvPr/>
        </p:nvSpPr>
        <p:spPr>
          <a:xfrm>
            <a:off x="4654430" y="1952832"/>
            <a:ext cx="684000" cy="288000"/>
          </a:xfrm>
          <a:prstGeom prst="roundRect">
            <a:avLst>
              <a:gd name="adj" fmla="val 8821"/>
            </a:avLst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模型库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3" name="Rectangle 35"/>
          <p:cNvSpPr>
            <a:spLocks noChangeArrowheads="1"/>
          </p:cNvSpPr>
          <p:nvPr/>
        </p:nvSpPr>
        <p:spPr bwMode="auto">
          <a:xfrm>
            <a:off x="192409" y="1880984"/>
            <a:ext cx="900000" cy="1368000"/>
          </a:xfrm>
          <a:prstGeom prst="roundRect">
            <a:avLst>
              <a:gd name="adj" fmla="val 3181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用户中心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4" name="Rectangle 35"/>
          <p:cNvSpPr>
            <a:spLocks noChangeArrowheads="1"/>
          </p:cNvSpPr>
          <p:nvPr/>
        </p:nvSpPr>
        <p:spPr bwMode="auto">
          <a:xfrm>
            <a:off x="192417" y="3321144"/>
            <a:ext cx="900000" cy="1368000"/>
          </a:xfrm>
          <a:prstGeom prst="roundRect">
            <a:avLst>
              <a:gd name="adj" fmla="val 3132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管理中心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5" name="文本框 41"/>
          <p:cNvSpPr txBox="1"/>
          <p:nvPr/>
        </p:nvSpPr>
        <p:spPr>
          <a:xfrm>
            <a:off x="264401" y="2133040"/>
            <a:ext cx="756000" cy="252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租户管理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6" name="文本框 41"/>
          <p:cNvSpPr txBox="1"/>
          <p:nvPr/>
        </p:nvSpPr>
        <p:spPr>
          <a:xfrm>
            <a:off x="264401" y="2421856"/>
            <a:ext cx="756000" cy="252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用户管理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7" name="文本框 41"/>
          <p:cNvSpPr txBox="1"/>
          <p:nvPr/>
        </p:nvSpPr>
        <p:spPr>
          <a:xfrm>
            <a:off x="264401" y="2709888"/>
            <a:ext cx="756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权限管理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8" name="文本框 41"/>
          <p:cNvSpPr txBox="1"/>
          <p:nvPr/>
        </p:nvSpPr>
        <p:spPr>
          <a:xfrm>
            <a:off x="264401" y="3573376"/>
            <a:ext cx="756000" cy="252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网络管理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9" name="文本框 41"/>
          <p:cNvSpPr txBox="1"/>
          <p:nvPr/>
        </p:nvSpPr>
        <p:spPr>
          <a:xfrm>
            <a:off x="264401" y="3861232"/>
            <a:ext cx="756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裸机管理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0" name="文本框 41"/>
          <p:cNvSpPr txBox="1"/>
          <p:nvPr/>
        </p:nvSpPr>
        <p:spPr>
          <a:xfrm>
            <a:off x="264401" y="4149264"/>
            <a:ext cx="756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虚机管理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1" name="文本框 41"/>
          <p:cNvSpPr txBox="1"/>
          <p:nvPr/>
        </p:nvSpPr>
        <p:spPr>
          <a:xfrm>
            <a:off x="264401" y="4437296"/>
            <a:ext cx="756000" cy="180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2" name="Rectangle 35"/>
          <p:cNvSpPr>
            <a:spLocks noChangeArrowheads="1"/>
          </p:cNvSpPr>
          <p:nvPr/>
        </p:nvSpPr>
        <p:spPr bwMode="auto">
          <a:xfrm>
            <a:off x="192561" y="4761152"/>
            <a:ext cx="900000" cy="1368000"/>
          </a:xfrm>
          <a:prstGeom prst="roundRect">
            <a:avLst>
              <a:gd name="adj" fmla="val 3132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监控中心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3" name="文本框 41"/>
          <p:cNvSpPr txBox="1"/>
          <p:nvPr/>
        </p:nvSpPr>
        <p:spPr>
          <a:xfrm>
            <a:off x="264545" y="5013208"/>
            <a:ext cx="756000" cy="252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日志管理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4" name="文本框 41"/>
          <p:cNvSpPr txBox="1"/>
          <p:nvPr/>
        </p:nvSpPr>
        <p:spPr>
          <a:xfrm>
            <a:off x="264545" y="5301500"/>
            <a:ext cx="756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资源监控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5" name="文本框 41"/>
          <p:cNvSpPr txBox="1"/>
          <p:nvPr/>
        </p:nvSpPr>
        <p:spPr>
          <a:xfrm>
            <a:off x="264545" y="5589532"/>
            <a:ext cx="756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应用监控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6" name="文本框 41"/>
          <p:cNvSpPr txBox="1"/>
          <p:nvPr/>
        </p:nvSpPr>
        <p:spPr>
          <a:xfrm>
            <a:off x="264545" y="5877564"/>
            <a:ext cx="756000" cy="180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7" name="文本框 41"/>
          <p:cNvSpPr txBox="1"/>
          <p:nvPr/>
        </p:nvSpPr>
        <p:spPr>
          <a:xfrm>
            <a:off x="264401" y="2997108"/>
            <a:ext cx="756000" cy="180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8" name="Rectangle 35"/>
          <p:cNvSpPr>
            <a:spLocks noChangeArrowheads="1"/>
          </p:cNvSpPr>
          <p:nvPr/>
        </p:nvSpPr>
        <p:spPr bwMode="auto">
          <a:xfrm>
            <a:off x="10957613" y="1557868"/>
            <a:ext cx="1080000" cy="4644000"/>
          </a:xfrm>
          <a:prstGeom prst="roundRect">
            <a:avLst>
              <a:gd name="adj" fmla="val 1978"/>
            </a:avLst>
          </a:prstGeom>
          <a:solidFill>
            <a:sysClr val="windowText" lastClr="000000">
              <a:lumMod val="65000"/>
              <a:lumOff val="35000"/>
            </a:sys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安全中台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9" name="Rectangle 35"/>
          <p:cNvSpPr>
            <a:spLocks noChangeArrowheads="1"/>
          </p:cNvSpPr>
          <p:nvPr/>
        </p:nvSpPr>
        <p:spPr bwMode="auto">
          <a:xfrm>
            <a:off x="11029501" y="1881048"/>
            <a:ext cx="936000" cy="1944000"/>
          </a:xfrm>
          <a:prstGeom prst="roundRect">
            <a:avLst>
              <a:gd name="adj" fmla="val 3181"/>
            </a:avLst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安全资源池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0" name="Rectangle 35"/>
          <p:cNvSpPr>
            <a:spLocks noChangeArrowheads="1"/>
          </p:cNvSpPr>
          <p:nvPr/>
        </p:nvSpPr>
        <p:spPr bwMode="auto">
          <a:xfrm>
            <a:off x="11029501" y="3897304"/>
            <a:ext cx="936000" cy="2232000"/>
          </a:xfrm>
          <a:prstGeom prst="roundRect">
            <a:avLst>
              <a:gd name="adj" fmla="val 3959"/>
            </a:avLst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安全态势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1" name="文本框 41"/>
          <p:cNvSpPr txBox="1"/>
          <p:nvPr/>
        </p:nvSpPr>
        <p:spPr>
          <a:xfrm>
            <a:off x="11101597" y="2132956"/>
            <a:ext cx="792000" cy="252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安全网关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2" name="文本框 41"/>
          <p:cNvSpPr txBox="1"/>
          <p:nvPr/>
        </p:nvSpPr>
        <p:spPr>
          <a:xfrm>
            <a:off x="11101597" y="2421016"/>
            <a:ext cx="792000" cy="252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数据加密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3" name="文本框 41"/>
          <p:cNvSpPr txBox="1"/>
          <p:nvPr/>
        </p:nvSpPr>
        <p:spPr>
          <a:xfrm>
            <a:off x="11101597" y="2997080"/>
            <a:ext cx="792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数据库漏扫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4" name="文本框 41"/>
          <p:cNvSpPr txBox="1"/>
          <p:nvPr/>
        </p:nvSpPr>
        <p:spPr>
          <a:xfrm>
            <a:off x="11101597" y="4149360"/>
            <a:ext cx="792000" cy="252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风险评估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5" name="文本框 41"/>
          <p:cNvSpPr txBox="1"/>
          <p:nvPr/>
        </p:nvSpPr>
        <p:spPr>
          <a:xfrm>
            <a:off x="11101597" y="4437392"/>
            <a:ext cx="792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威胁预警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6" name="文本框 41"/>
          <p:cNvSpPr txBox="1"/>
          <p:nvPr/>
        </p:nvSpPr>
        <p:spPr>
          <a:xfrm>
            <a:off x="11101597" y="5877524"/>
            <a:ext cx="792000" cy="180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7" name="文本框 41"/>
          <p:cNvSpPr txBox="1"/>
          <p:nvPr/>
        </p:nvSpPr>
        <p:spPr>
          <a:xfrm>
            <a:off x="11101597" y="4725396"/>
            <a:ext cx="792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情报中心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8" name="文本框 41"/>
          <p:cNvSpPr txBox="1"/>
          <p:nvPr/>
        </p:nvSpPr>
        <p:spPr>
          <a:xfrm>
            <a:off x="11101597" y="5013428"/>
            <a:ext cx="792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入侵防护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9" name="文本框 41"/>
          <p:cNvSpPr txBox="1"/>
          <p:nvPr/>
        </p:nvSpPr>
        <p:spPr>
          <a:xfrm>
            <a:off x="11101597" y="5589492"/>
            <a:ext cx="792000" cy="252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安全基线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0" name="文本框 41"/>
          <p:cNvSpPr txBox="1"/>
          <p:nvPr/>
        </p:nvSpPr>
        <p:spPr>
          <a:xfrm>
            <a:off x="11101597" y="2709048"/>
            <a:ext cx="792000" cy="252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安全审计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1" name="文本框 41"/>
          <p:cNvSpPr txBox="1"/>
          <p:nvPr/>
        </p:nvSpPr>
        <p:spPr>
          <a:xfrm>
            <a:off x="11101597" y="3285084"/>
            <a:ext cx="792000" cy="252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安全加固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2" name="文本框 41"/>
          <p:cNvSpPr txBox="1"/>
          <p:nvPr/>
        </p:nvSpPr>
        <p:spPr>
          <a:xfrm>
            <a:off x="11101597" y="5301460"/>
            <a:ext cx="792000" cy="252000"/>
          </a:xfrm>
          <a:prstGeom prst="roundRect">
            <a:avLst>
              <a:gd name="adj" fmla="val 9544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用户画像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3" name="文本框 41"/>
          <p:cNvSpPr txBox="1"/>
          <p:nvPr/>
        </p:nvSpPr>
        <p:spPr>
          <a:xfrm>
            <a:off x="11101597" y="3573116"/>
            <a:ext cx="792000" cy="180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4" name="圆角矩形 333"/>
          <p:cNvSpPr/>
          <p:nvPr/>
        </p:nvSpPr>
        <p:spPr>
          <a:xfrm>
            <a:off x="120289" y="6273372"/>
            <a:ext cx="11917188" cy="504000"/>
          </a:xfrm>
          <a:prstGeom prst="roundRect">
            <a:avLst>
              <a:gd name="adj" fmla="val 4291"/>
            </a:avLst>
          </a:prstGeom>
          <a:solidFill>
            <a:sysClr val="windowText" lastClr="000000">
              <a:lumMod val="85000"/>
              <a:lumOff val="15000"/>
            </a:sysClr>
          </a:solidFill>
          <a:ln w="6350" cap="flat" cmpd="sng" algn="ctr">
            <a:solidFill>
              <a:srgbClr val="4472C4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lIns="7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云化资源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5" name="圆角矩形 334"/>
          <p:cNvSpPr/>
          <p:nvPr/>
        </p:nvSpPr>
        <p:spPr>
          <a:xfrm>
            <a:off x="1128401" y="6345380"/>
            <a:ext cx="2664000" cy="360000"/>
          </a:xfrm>
          <a:prstGeom prst="roundRect">
            <a:avLst>
              <a:gd name="adj" fmla="val 795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IaaS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层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36" name="圆角矩形 335"/>
          <p:cNvSpPr/>
          <p:nvPr/>
        </p:nvSpPr>
        <p:spPr>
          <a:xfrm>
            <a:off x="7717605" y="6345380"/>
            <a:ext cx="4248000" cy="360000"/>
          </a:xfrm>
          <a:prstGeom prst="roundRect">
            <a:avLst>
              <a:gd name="adj" fmla="val 5879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容器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37" name="圆角矩形 336"/>
          <p:cNvSpPr/>
          <p:nvPr/>
        </p:nvSpPr>
        <p:spPr>
          <a:xfrm>
            <a:off x="3865125" y="6345368"/>
            <a:ext cx="3780000" cy="360000"/>
          </a:xfrm>
          <a:prstGeom prst="roundRect">
            <a:avLst>
              <a:gd name="adj" fmla="val 3918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云平台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38" name="文本框 41"/>
          <p:cNvSpPr txBox="1"/>
          <p:nvPr/>
        </p:nvSpPr>
        <p:spPr>
          <a:xfrm>
            <a:off x="1704465" y="6417408"/>
            <a:ext cx="648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90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网络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9" name="文本框 41"/>
          <p:cNvSpPr txBox="1"/>
          <p:nvPr/>
        </p:nvSpPr>
        <p:spPr>
          <a:xfrm>
            <a:off x="2388541" y="6417408"/>
            <a:ext cx="648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90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存储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0" name="文本框 41"/>
          <p:cNvSpPr txBox="1"/>
          <p:nvPr/>
        </p:nvSpPr>
        <p:spPr>
          <a:xfrm>
            <a:off x="3072617" y="6417408"/>
            <a:ext cx="648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90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计算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1" name="文本框 41"/>
          <p:cNvSpPr txBox="1"/>
          <p:nvPr/>
        </p:nvSpPr>
        <p:spPr>
          <a:xfrm>
            <a:off x="8185245" y="6417408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镜像仓库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2" name="文本框 41"/>
          <p:cNvSpPr txBox="1"/>
          <p:nvPr/>
        </p:nvSpPr>
        <p:spPr>
          <a:xfrm>
            <a:off x="8833325" y="6417408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容器引擎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3" name="文本框 41"/>
          <p:cNvSpPr txBox="1"/>
          <p:nvPr/>
        </p:nvSpPr>
        <p:spPr>
          <a:xfrm>
            <a:off x="9481397" y="6417408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性能压测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4" name="文本框 41"/>
          <p:cNvSpPr txBox="1"/>
          <p:nvPr/>
        </p:nvSpPr>
        <p:spPr>
          <a:xfrm>
            <a:off x="10129469" y="6417408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应用拓扑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5" name="文本框 41"/>
          <p:cNvSpPr txBox="1"/>
          <p:nvPr/>
        </p:nvSpPr>
        <p:spPr>
          <a:xfrm>
            <a:off x="10777541" y="6417408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资源整合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6" name="文本框 41"/>
          <p:cNvSpPr txBox="1"/>
          <p:nvPr/>
        </p:nvSpPr>
        <p:spPr>
          <a:xfrm>
            <a:off x="11425545" y="6417408"/>
            <a:ext cx="468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7" name="文本框 41"/>
          <p:cNvSpPr txBox="1"/>
          <p:nvPr/>
        </p:nvSpPr>
        <p:spPr>
          <a:xfrm>
            <a:off x="4440769" y="6417396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统一认证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8" name="文本框 41"/>
          <p:cNvSpPr txBox="1"/>
          <p:nvPr/>
        </p:nvSpPr>
        <p:spPr>
          <a:xfrm>
            <a:off x="5088841" y="6417396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服务发放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9" name="文本框 41"/>
          <p:cNvSpPr txBox="1"/>
          <p:nvPr/>
        </p:nvSpPr>
        <p:spPr>
          <a:xfrm>
            <a:off x="5736981" y="6417396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配额管理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0" name="文本框 41"/>
          <p:cNvSpPr txBox="1"/>
          <p:nvPr/>
        </p:nvSpPr>
        <p:spPr>
          <a:xfrm>
            <a:off x="6385053" y="6417396"/>
            <a:ext cx="61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统一计量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1" name="文本框 41"/>
          <p:cNvSpPr txBox="1"/>
          <p:nvPr/>
        </p:nvSpPr>
        <p:spPr>
          <a:xfrm>
            <a:off x="7033125" y="6417396"/>
            <a:ext cx="540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050" kern="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2" name="Rectangle 35"/>
          <p:cNvSpPr>
            <a:spLocks noChangeArrowheads="1"/>
          </p:cNvSpPr>
          <p:nvPr/>
        </p:nvSpPr>
        <p:spPr bwMode="auto">
          <a:xfrm>
            <a:off x="1236413" y="5336784"/>
            <a:ext cx="6624000" cy="864000"/>
          </a:xfrm>
          <a:prstGeom prst="roundRect">
            <a:avLst>
              <a:gd name="adj" fmla="val 2662"/>
            </a:avLst>
          </a:prstGeom>
          <a:solidFill>
            <a:srgbClr val="70AD47">
              <a:lumMod val="50000"/>
            </a:srgbClr>
          </a:solidFill>
          <a:ln w="952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lIns="36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大数据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88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基础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88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平台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3" name="Rectangle 35"/>
          <p:cNvSpPr>
            <a:spLocks noChangeArrowheads="1"/>
          </p:cNvSpPr>
          <p:nvPr/>
        </p:nvSpPr>
        <p:spPr bwMode="auto">
          <a:xfrm>
            <a:off x="1848481" y="5408820"/>
            <a:ext cx="1188000" cy="252000"/>
          </a:xfrm>
          <a:prstGeom prst="roundRect">
            <a:avLst>
              <a:gd name="adj" fmla="val 5658"/>
            </a:avLst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统一计算调度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4" name="Rectangle 35"/>
          <p:cNvSpPr>
            <a:spLocks noChangeArrowheads="1"/>
          </p:cNvSpPr>
          <p:nvPr/>
        </p:nvSpPr>
        <p:spPr bwMode="auto">
          <a:xfrm>
            <a:off x="1848481" y="5696928"/>
            <a:ext cx="1512000" cy="432000"/>
          </a:xfrm>
          <a:prstGeom prst="roundRect">
            <a:avLst>
              <a:gd name="adj" fmla="val 2662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关系型数据库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5" name="Rectangle 35"/>
          <p:cNvSpPr>
            <a:spLocks noChangeArrowheads="1"/>
          </p:cNvSpPr>
          <p:nvPr/>
        </p:nvSpPr>
        <p:spPr bwMode="auto">
          <a:xfrm>
            <a:off x="3395473" y="5703694"/>
            <a:ext cx="1836000" cy="432000"/>
          </a:xfrm>
          <a:prstGeom prst="roundRect">
            <a:avLst>
              <a:gd name="adj" fmla="val 2662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NoSQL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数据库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6" name="Rectangle 35"/>
          <p:cNvSpPr>
            <a:spLocks noChangeArrowheads="1"/>
          </p:cNvSpPr>
          <p:nvPr/>
        </p:nvSpPr>
        <p:spPr bwMode="auto">
          <a:xfrm>
            <a:off x="5267681" y="5703694"/>
            <a:ext cx="1332000" cy="432000"/>
          </a:xfrm>
          <a:prstGeom prst="roundRect">
            <a:avLst>
              <a:gd name="adj" fmla="val 2662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大数据存贮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/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计算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7" name="Rectangle 35"/>
          <p:cNvSpPr>
            <a:spLocks noChangeArrowheads="1"/>
          </p:cNvSpPr>
          <p:nvPr/>
        </p:nvSpPr>
        <p:spPr bwMode="auto">
          <a:xfrm>
            <a:off x="6635833" y="5696824"/>
            <a:ext cx="1152000" cy="432000"/>
          </a:xfrm>
          <a:prstGeom prst="roundRect">
            <a:avLst>
              <a:gd name="adj" fmla="val 2662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t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机器深度学习引擎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8" name="文本框 41"/>
          <p:cNvSpPr txBox="1"/>
          <p:nvPr/>
        </p:nvSpPr>
        <p:spPr>
          <a:xfrm>
            <a:off x="3431477" y="5883646"/>
            <a:ext cx="324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Redis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59" name="文本框 41"/>
          <p:cNvSpPr txBox="1"/>
          <p:nvPr/>
        </p:nvSpPr>
        <p:spPr>
          <a:xfrm>
            <a:off x="4367429" y="5883646"/>
            <a:ext cx="576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Clickhouse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0" name="文本框 41"/>
          <p:cNvSpPr txBox="1"/>
          <p:nvPr/>
        </p:nvSpPr>
        <p:spPr>
          <a:xfrm>
            <a:off x="3791365" y="5883646"/>
            <a:ext cx="540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MongoDB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1" name="文本框 41"/>
          <p:cNvSpPr txBox="1"/>
          <p:nvPr/>
        </p:nvSpPr>
        <p:spPr>
          <a:xfrm>
            <a:off x="4979497" y="5883646"/>
            <a:ext cx="216000" cy="216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2" name="文本框 41"/>
          <p:cNvSpPr txBox="1"/>
          <p:nvPr/>
        </p:nvSpPr>
        <p:spPr>
          <a:xfrm>
            <a:off x="5303941" y="5883610"/>
            <a:ext cx="324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Kudu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3" name="文本框 41"/>
          <p:cNvSpPr txBox="1"/>
          <p:nvPr/>
        </p:nvSpPr>
        <p:spPr>
          <a:xfrm>
            <a:off x="5663605" y="5883610"/>
            <a:ext cx="288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Hive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4" name="文本框 41"/>
          <p:cNvSpPr txBox="1"/>
          <p:nvPr/>
        </p:nvSpPr>
        <p:spPr>
          <a:xfrm>
            <a:off x="5987609" y="5883610"/>
            <a:ext cx="324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Spark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5" name="文本框 41"/>
          <p:cNvSpPr txBox="1"/>
          <p:nvPr/>
        </p:nvSpPr>
        <p:spPr>
          <a:xfrm>
            <a:off x="6347649" y="5883610"/>
            <a:ext cx="216000" cy="216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6" name="文本框 41"/>
          <p:cNvSpPr txBox="1"/>
          <p:nvPr/>
        </p:nvSpPr>
        <p:spPr>
          <a:xfrm>
            <a:off x="6671837" y="5883646"/>
            <a:ext cx="360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TF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7" name="文本框 41"/>
          <p:cNvSpPr txBox="1"/>
          <p:nvPr/>
        </p:nvSpPr>
        <p:spPr>
          <a:xfrm>
            <a:off x="7069061" y="5883646"/>
            <a:ext cx="432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Theano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8" name="文本框 41"/>
          <p:cNvSpPr txBox="1"/>
          <p:nvPr/>
        </p:nvSpPr>
        <p:spPr>
          <a:xfrm>
            <a:off x="7537113" y="5883646"/>
            <a:ext cx="216000" cy="216000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9" name="文本框 41"/>
          <p:cNvSpPr txBox="1"/>
          <p:nvPr/>
        </p:nvSpPr>
        <p:spPr>
          <a:xfrm>
            <a:off x="1883457" y="5876844"/>
            <a:ext cx="396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MySQL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0" name="文本框 41"/>
          <p:cNvSpPr txBox="1"/>
          <p:nvPr/>
        </p:nvSpPr>
        <p:spPr>
          <a:xfrm>
            <a:off x="2315353" y="5876844"/>
            <a:ext cx="360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Oracle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1" name="文本框 41"/>
          <p:cNvSpPr txBox="1"/>
          <p:nvPr/>
        </p:nvSpPr>
        <p:spPr>
          <a:xfrm>
            <a:off x="2711397" y="5876844"/>
            <a:ext cx="360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GBase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2" name="文本框 41"/>
          <p:cNvSpPr txBox="1"/>
          <p:nvPr/>
        </p:nvSpPr>
        <p:spPr>
          <a:xfrm>
            <a:off x="3107441" y="5876844"/>
            <a:ext cx="216000" cy="21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1">
            <a:no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3" name="Rectangle 35"/>
          <p:cNvSpPr>
            <a:spLocks noChangeArrowheads="1"/>
          </p:cNvSpPr>
          <p:nvPr/>
        </p:nvSpPr>
        <p:spPr bwMode="auto">
          <a:xfrm>
            <a:off x="3072749" y="5408820"/>
            <a:ext cx="1188000" cy="252000"/>
          </a:xfrm>
          <a:prstGeom prst="roundRect">
            <a:avLst>
              <a:gd name="adj" fmla="val 5658"/>
            </a:avLst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统一数据访问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4" name="Rectangle 35"/>
          <p:cNvSpPr>
            <a:spLocks noChangeArrowheads="1"/>
          </p:cNvSpPr>
          <p:nvPr/>
        </p:nvSpPr>
        <p:spPr bwMode="auto">
          <a:xfrm>
            <a:off x="4296885" y="5408820"/>
            <a:ext cx="1188000" cy="252000"/>
          </a:xfrm>
          <a:prstGeom prst="roundRect">
            <a:avLst>
              <a:gd name="adj" fmla="val 5658"/>
            </a:avLst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统一资源管理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5" name="Rectangle 35"/>
          <p:cNvSpPr>
            <a:spLocks noChangeArrowheads="1"/>
          </p:cNvSpPr>
          <p:nvPr/>
        </p:nvSpPr>
        <p:spPr bwMode="auto">
          <a:xfrm>
            <a:off x="5521021" y="5408820"/>
            <a:ext cx="1152000" cy="252000"/>
          </a:xfrm>
          <a:prstGeom prst="roundRect">
            <a:avLst>
              <a:gd name="adj" fmla="val 5658"/>
            </a:avLst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融合计算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6" name="Rectangle 35"/>
          <p:cNvSpPr>
            <a:spLocks noChangeArrowheads="1"/>
          </p:cNvSpPr>
          <p:nvPr/>
        </p:nvSpPr>
        <p:spPr bwMode="auto">
          <a:xfrm>
            <a:off x="6709021" y="5404290"/>
            <a:ext cx="1080000" cy="252000"/>
          </a:xfrm>
          <a:prstGeom prst="roundRect">
            <a:avLst>
              <a:gd name="adj" fmla="val 5658"/>
            </a:avLst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融合存储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7" name="Rectangle 35"/>
          <p:cNvSpPr>
            <a:spLocks noChangeArrowheads="1"/>
          </p:cNvSpPr>
          <p:nvPr/>
        </p:nvSpPr>
        <p:spPr bwMode="auto">
          <a:xfrm>
            <a:off x="7933157" y="5336888"/>
            <a:ext cx="2952000" cy="864000"/>
          </a:xfrm>
          <a:prstGeom prst="roundRect">
            <a:avLst>
              <a:gd name="adj" fmla="val 2662"/>
            </a:avLst>
          </a:prstGeom>
          <a:solidFill>
            <a:srgbClr val="70AD47">
              <a:lumMod val="50000"/>
            </a:srgbClr>
          </a:solidFill>
          <a:ln w="952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lIns="36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云原生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88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支撑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88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环境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8" name="圆角矩形 377"/>
          <p:cNvSpPr/>
          <p:nvPr/>
        </p:nvSpPr>
        <p:spPr>
          <a:xfrm>
            <a:off x="8545225" y="5408792"/>
            <a:ext cx="504000" cy="720000"/>
          </a:xfrm>
          <a:prstGeom prst="roundRect">
            <a:avLst>
              <a:gd name="adj" fmla="val 3196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微服务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治理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79" name="圆角矩形 378"/>
          <p:cNvSpPr/>
          <p:nvPr/>
        </p:nvSpPr>
        <p:spPr>
          <a:xfrm>
            <a:off x="9085285" y="5408792"/>
            <a:ext cx="648000" cy="360000"/>
          </a:xfrm>
          <a:prstGeom prst="roundRect">
            <a:avLst>
              <a:gd name="adj" fmla="val 3196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DevOps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0" name="圆角矩形 379"/>
          <p:cNvSpPr/>
          <p:nvPr/>
        </p:nvSpPr>
        <p:spPr>
          <a:xfrm>
            <a:off x="9769361" y="5408792"/>
            <a:ext cx="504000" cy="720000"/>
          </a:xfrm>
          <a:prstGeom prst="roundRect">
            <a:avLst>
              <a:gd name="adj" fmla="val 3196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开发基础环境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1" name="圆角矩形 380"/>
          <p:cNvSpPr/>
          <p:nvPr/>
        </p:nvSpPr>
        <p:spPr>
          <a:xfrm>
            <a:off x="10309421" y="5408792"/>
            <a:ext cx="504000" cy="720000"/>
          </a:xfrm>
          <a:prstGeom prst="roundRect">
            <a:avLst>
              <a:gd name="adj" fmla="val 3196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运行支撑环境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2" name="Rectangle 35"/>
          <p:cNvSpPr>
            <a:spLocks noChangeArrowheads="1"/>
          </p:cNvSpPr>
          <p:nvPr/>
        </p:nvSpPr>
        <p:spPr bwMode="auto">
          <a:xfrm>
            <a:off x="120289" y="800788"/>
            <a:ext cx="11917324" cy="684000"/>
          </a:xfrm>
          <a:prstGeom prst="roundRect">
            <a:avLst>
              <a:gd name="adj" fmla="val 2662"/>
            </a:avLst>
          </a:prstGeom>
          <a:solidFill>
            <a:srgbClr val="D1B283"/>
          </a:solidFill>
          <a:ln w="635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lIns="72000" tIns="0" rIns="7200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一个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门户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3" name="Rectangle 35"/>
          <p:cNvSpPr>
            <a:spLocks noChangeArrowheads="1"/>
          </p:cNvSpPr>
          <p:nvPr/>
        </p:nvSpPr>
        <p:spPr bwMode="auto">
          <a:xfrm>
            <a:off x="660349" y="872716"/>
            <a:ext cx="2664000" cy="540000"/>
          </a:xfrm>
          <a:prstGeom prst="roundRect">
            <a:avLst>
              <a:gd name="adj" fmla="val 7072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36000" tIns="0" rIns="3600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应用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&amp;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服务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    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商店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4" name="文本框 41"/>
          <p:cNvSpPr txBox="1"/>
          <p:nvPr/>
        </p:nvSpPr>
        <p:spPr>
          <a:xfrm>
            <a:off x="1308505" y="2024848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统一认证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5" name="文本框 41"/>
          <p:cNvSpPr txBox="1"/>
          <p:nvPr/>
        </p:nvSpPr>
        <p:spPr>
          <a:xfrm>
            <a:off x="1308505" y="2312880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权限服务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6" name="文本框 41"/>
          <p:cNvSpPr txBox="1"/>
          <p:nvPr/>
        </p:nvSpPr>
        <p:spPr>
          <a:xfrm>
            <a:off x="1308505" y="2600912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流程服务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7" name="文本框 41"/>
          <p:cNvSpPr txBox="1"/>
          <p:nvPr/>
        </p:nvSpPr>
        <p:spPr>
          <a:xfrm>
            <a:off x="1308505" y="2888944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消息服务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8" name="文本框 41"/>
          <p:cNvSpPr txBox="1"/>
          <p:nvPr/>
        </p:nvSpPr>
        <p:spPr>
          <a:xfrm>
            <a:off x="1308505" y="3176976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资源服务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9" name="文本框 41"/>
          <p:cNvSpPr txBox="1"/>
          <p:nvPr/>
        </p:nvSpPr>
        <p:spPr>
          <a:xfrm>
            <a:off x="1308505" y="3465008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日志服务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0" name="文本框 41"/>
          <p:cNvSpPr txBox="1"/>
          <p:nvPr/>
        </p:nvSpPr>
        <p:spPr>
          <a:xfrm>
            <a:off x="1308505" y="4077076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消息队列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1" name="文本框 41"/>
          <p:cNvSpPr txBox="1"/>
          <p:nvPr/>
        </p:nvSpPr>
        <p:spPr>
          <a:xfrm>
            <a:off x="1308505" y="4365108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API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网关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2" name="文本框 41"/>
          <p:cNvSpPr txBox="1"/>
          <p:nvPr/>
        </p:nvSpPr>
        <p:spPr>
          <a:xfrm>
            <a:off x="1308505" y="4653140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全局参数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3" name="文本框 41"/>
          <p:cNvSpPr txBox="1"/>
          <p:nvPr/>
        </p:nvSpPr>
        <p:spPr>
          <a:xfrm>
            <a:off x="1308505" y="4941172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4" name="文本框 41"/>
          <p:cNvSpPr txBox="1"/>
          <p:nvPr/>
        </p:nvSpPr>
        <p:spPr>
          <a:xfrm>
            <a:off x="1308421" y="3753040"/>
            <a:ext cx="756000" cy="252000"/>
          </a:xfrm>
          <a:prstGeom prst="roundRect">
            <a:avLst>
              <a:gd name="adj" fmla="val 954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rgbClr val="FFC000">
                <a:lumMod val="40000"/>
                <a:lumOff val="60000"/>
              </a:srgb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……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5" name="圆角矩形 394"/>
          <p:cNvSpPr/>
          <p:nvPr/>
        </p:nvSpPr>
        <p:spPr>
          <a:xfrm>
            <a:off x="9085285" y="5805304"/>
            <a:ext cx="648000" cy="324000"/>
          </a:xfrm>
          <a:prstGeom prst="roundRect">
            <a:avLst>
              <a:gd name="adj" fmla="val 3196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容器管理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6" name="Rectangle 35"/>
          <p:cNvSpPr>
            <a:spLocks noChangeArrowheads="1"/>
          </p:cNvSpPr>
          <p:nvPr/>
        </p:nvSpPr>
        <p:spPr bwMode="auto">
          <a:xfrm>
            <a:off x="9985605" y="872716"/>
            <a:ext cx="1980000" cy="540000"/>
          </a:xfrm>
          <a:prstGeom prst="roundRect">
            <a:avLst>
              <a:gd name="adj" fmla="val 8150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36000" tIns="0" rIns="36000" bIns="0" rtlCol="0" anchor="ctr"/>
          <a:lstStyle/>
          <a:p>
            <a:r>
              <a:rPr lang="zh-CN" altLang="en-US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运维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运营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7" name="Rectangle 35"/>
          <p:cNvSpPr>
            <a:spLocks noChangeArrowheads="1"/>
          </p:cNvSpPr>
          <p:nvPr/>
        </p:nvSpPr>
        <p:spPr bwMode="auto">
          <a:xfrm>
            <a:off x="3396905" y="872716"/>
            <a:ext cx="2268000" cy="540000"/>
          </a:xfrm>
          <a:prstGeom prst="roundRect">
            <a:avLst>
              <a:gd name="adj" fmla="val 7072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36000" tIns="0" rIns="36000" bIns="0" rtlCol="0" anchor="ctr"/>
          <a:lstStyle/>
          <a:p>
            <a:r>
              <a:rPr lang="zh-CN" altLang="en-US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    用户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个人桌面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8" name="Rectangle 35"/>
          <p:cNvSpPr>
            <a:spLocks noChangeArrowheads="1"/>
          </p:cNvSpPr>
          <p:nvPr/>
        </p:nvSpPr>
        <p:spPr bwMode="auto">
          <a:xfrm>
            <a:off x="5737133" y="872780"/>
            <a:ext cx="1980000" cy="540000"/>
          </a:xfrm>
          <a:prstGeom prst="roundRect">
            <a:avLst>
              <a:gd name="adj" fmla="val 8542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36000" tIns="0" rIns="36000" bIns="0" rtlCol="0" anchor="ctr"/>
          <a:lstStyle/>
          <a:p>
            <a:r>
              <a:rPr lang="en-US" altLang="zh-CN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SaaS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服务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99" name="Rectangle 35"/>
          <p:cNvSpPr>
            <a:spLocks noChangeArrowheads="1"/>
          </p:cNvSpPr>
          <p:nvPr/>
        </p:nvSpPr>
        <p:spPr bwMode="auto">
          <a:xfrm>
            <a:off x="7789377" y="872780"/>
            <a:ext cx="2124000" cy="540000"/>
          </a:xfrm>
          <a:prstGeom prst="roundRect">
            <a:avLst>
              <a:gd name="adj" fmla="val 6646"/>
            </a:avLst>
          </a:prstGeom>
          <a:solidFill>
            <a:srgbClr val="EDDFCF"/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36000" tIns="0" rIns="36000" bIns="0" rtlCol="0" anchor="ctr"/>
          <a:lstStyle/>
          <a:p>
            <a:r>
              <a:rPr lang="zh-CN" altLang="en-US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开发者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en-US" altLang="zh-CN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  </a:t>
            </a:r>
            <a:r>
              <a:rPr lang="zh-CN" altLang="en-US" sz="1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  <a:t>中心</a:t>
            </a:r>
            <a:endParaRPr lang="en-US" altLang="zh-CN" sz="1200" kern="0" dirty="0">
              <a:solidFill>
                <a:prstClr val="black">
                  <a:lumMod val="85000"/>
                  <a:lumOff val="1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00" name="文本框 41"/>
          <p:cNvSpPr txBox="1"/>
          <p:nvPr/>
        </p:nvSpPr>
        <p:spPr>
          <a:xfrm>
            <a:off x="1452437" y="944728"/>
            <a:ext cx="360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APPs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1" name="文本框 41"/>
          <p:cNvSpPr txBox="1"/>
          <p:nvPr/>
        </p:nvSpPr>
        <p:spPr>
          <a:xfrm>
            <a:off x="10381413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租户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2" name="文本框 41"/>
          <p:cNvSpPr txBox="1"/>
          <p:nvPr/>
        </p:nvSpPr>
        <p:spPr>
          <a:xfrm>
            <a:off x="10813465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资源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3" name="文本框 41"/>
          <p:cNvSpPr txBox="1"/>
          <p:nvPr/>
        </p:nvSpPr>
        <p:spPr>
          <a:xfrm>
            <a:off x="11245513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运行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监控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4" name="文本框 41"/>
          <p:cNvSpPr txBox="1"/>
          <p:nvPr/>
        </p:nvSpPr>
        <p:spPr>
          <a:xfrm>
            <a:off x="9193533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编程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能手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5" name="文本框 41"/>
          <p:cNvSpPr txBox="1"/>
          <p:nvPr/>
        </p:nvSpPr>
        <p:spPr>
          <a:xfrm>
            <a:off x="8329437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专家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6" name="文本框 41"/>
          <p:cNvSpPr txBox="1"/>
          <p:nvPr/>
        </p:nvSpPr>
        <p:spPr>
          <a:xfrm>
            <a:off x="8761485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业务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专家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7" name="文本框 41"/>
          <p:cNvSpPr txBox="1"/>
          <p:nvPr/>
        </p:nvSpPr>
        <p:spPr>
          <a:xfrm>
            <a:off x="9625581" y="944772"/>
            <a:ext cx="21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8" name="文本框 41"/>
          <p:cNvSpPr txBox="1"/>
          <p:nvPr/>
        </p:nvSpPr>
        <p:spPr>
          <a:xfrm>
            <a:off x="4080757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管理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决策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09" name="文本框 41"/>
          <p:cNvSpPr txBox="1"/>
          <p:nvPr/>
        </p:nvSpPr>
        <p:spPr>
          <a:xfrm>
            <a:off x="4512765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运营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作业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0" name="文本框 41"/>
          <p:cNvSpPr txBox="1"/>
          <p:nvPr/>
        </p:nvSpPr>
        <p:spPr>
          <a:xfrm>
            <a:off x="4944813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分析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研究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1" name="文本框 41"/>
          <p:cNvSpPr txBox="1"/>
          <p:nvPr/>
        </p:nvSpPr>
        <p:spPr>
          <a:xfrm>
            <a:off x="6133201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服务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2" name="文本框 41"/>
          <p:cNvSpPr txBox="1"/>
          <p:nvPr/>
        </p:nvSpPr>
        <p:spPr>
          <a:xfrm>
            <a:off x="6565225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线上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应用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3" name="文本框 41"/>
          <p:cNvSpPr txBox="1"/>
          <p:nvPr/>
        </p:nvSpPr>
        <p:spPr>
          <a:xfrm>
            <a:off x="6997317" y="944772"/>
            <a:ext cx="39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云边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协同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4" name="文本框 41"/>
          <p:cNvSpPr txBox="1"/>
          <p:nvPr/>
        </p:nvSpPr>
        <p:spPr>
          <a:xfrm>
            <a:off x="11677561" y="944772"/>
            <a:ext cx="21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5" name="文本框 41"/>
          <p:cNvSpPr txBox="1"/>
          <p:nvPr/>
        </p:nvSpPr>
        <p:spPr>
          <a:xfrm>
            <a:off x="7429321" y="944772"/>
            <a:ext cx="21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6" name="文本框 41"/>
          <p:cNvSpPr txBox="1"/>
          <p:nvPr/>
        </p:nvSpPr>
        <p:spPr>
          <a:xfrm>
            <a:off x="5376861" y="944772"/>
            <a:ext cx="21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050" kern="0">
                <a:latin typeface="等线 Light" panose="02010600030101010101" charset="-122"/>
                <a:ea typeface="等线 Light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7" name="文本框 41"/>
          <p:cNvSpPr txBox="1"/>
          <p:nvPr/>
        </p:nvSpPr>
        <p:spPr>
          <a:xfrm>
            <a:off x="1848481" y="944728"/>
            <a:ext cx="360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数据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8" name="文本框 41"/>
          <p:cNvSpPr txBox="1"/>
          <p:nvPr/>
        </p:nvSpPr>
        <p:spPr>
          <a:xfrm>
            <a:off x="2244525" y="944728"/>
            <a:ext cx="360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模型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19" name="文本框 41"/>
          <p:cNvSpPr txBox="1"/>
          <p:nvPr/>
        </p:nvSpPr>
        <p:spPr>
          <a:xfrm>
            <a:off x="3036637" y="944728"/>
            <a:ext cx="216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…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20" name="文本框 41"/>
          <p:cNvSpPr txBox="1"/>
          <p:nvPr/>
        </p:nvSpPr>
        <p:spPr>
          <a:xfrm>
            <a:off x="2640609" y="944728"/>
            <a:ext cx="360000" cy="396000"/>
          </a:xfrm>
          <a:prstGeom prst="roundRect">
            <a:avLst>
              <a:gd name="adj" fmla="val 8526"/>
            </a:avLst>
          </a:prstGeom>
          <a:solidFill>
            <a:sysClr val="window" lastClr="FFFFFF"/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rPr>
              <a:t>模板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421" name="文本框 41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产品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3478" y="152636"/>
            <a:ext cx="9980988" cy="576000"/>
          </a:xfrm>
        </p:spPr>
        <p:txBody>
          <a:bodyPr/>
          <a:lstStyle/>
          <a:p>
            <a:pPr algn="just"/>
            <a:r>
              <a:rPr lang="zh-CN" altLang="en-US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一个基础平台</a:t>
            </a:r>
            <a:r>
              <a:rPr lang="en-US" altLang="zh-CN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(100+</a:t>
            </a:r>
            <a:r>
              <a:rPr lang="zh-CN" altLang="en-US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组件</a:t>
            </a:r>
            <a:r>
              <a:rPr lang="en-US" altLang="zh-CN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)</a:t>
            </a:r>
            <a:r>
              <a:rPr lang="zh-CN" altLang="en-US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，两种建设形式，多应用领域</a:t>
            </a:r>
            <a:endParaRPr lang="zh-CN" altLang="en-US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" name="文本框 41"/>
          <p:cNvSpPr txBox="1"/>
          <p:nvPr/>
        </p:nvSpPr>
        <p:spPr>
          <a:xfrm>
            <a:off x="444165" y="3609364"/>
            <a:ext cx="7164000" cy="1440000"/>
          </a:xfrm>
          <a:prstGeom prst="roundRect">
            <a:avLst>
              <a:gd name="adj" fmla="val 1579"/>
            </a:avLst>
          </a:prstGeom>
          <a:solidFill>
            <a:schemeClr val="accent1">
              <a:lumMod val="75000"/>
              <a:alpha val="20000"/>
            </a:scheme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36000" rIns="0" bIns="36000" rtlCol="0" anchor="t"/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 ker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数智化智慧型企业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cxnSp>
        <p:nvCxnSpPr>
          <p:cNvPr id="7" name="肘形连接符 29"/>
          <p:cNvCxnSpPr>
            <a:stCxn id="19" idx="1"/>
            <a:endCxn id="16" idx="3"/>
          </p:cNvCxnSpPr>
          <p:nvPr/>
        </p:nvCxnSpPr>
        <p:spPr>
          <a:xfrm flipH="1">
            <a:off x="2243637" y="4473252"/>
            <a:ext cx="3528536" cy="0"/>
          </a:xfrm>
          <a:prstGeom prst="straightConnector1">
            <a:avLst/>
          </a:prstGeom>
          <a:noFill/>
          <a:ln w="9525" cap="flat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8" name="文本框 41"/>
          <p:cNvSpPr txBox="1"/>
          <p:nvPr/>
        </p:nvSpPr>
        <p:spPr>
          <a:xfrm>
            <a:off x="443445" y="4869344"/>
            <a:ext cx="7164000" cy="1656000"/>
          </a:xfrm>
          <a:prstGeom prst="roundRect">
            <a:avLst>
              <a:gd name="adj" fmla="val 1579"/>
            </a:avLst>
          </a:prstGeom>
          <a:solidFill>
            <a:schemeClr val="tx2">
              <a:lumMod val="50000"/>
            </a:schemeClr>
          </a:solidFill>
          <a:ln w="6350" cap="flat" cmpd="sng" algn="ctr">
            <a:solidFill>
              <a:srgbClr val="3786CD"/>
            </a:solidFill>
            <a:prstDash val="solid"/>
            <a:miter lim="800000"/>
          </a:ln>
          <a:effectLst/>
        </p:spPr>
        <p:txBody>
          <a:bodyPr lIns="0" tIns="0" rIns="0" bIns="36000" rtlCol="0" anchor="b"/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 ker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sz="1600" b="0" dirty="0">
              <a:solidFill>
                <a:srgbClr val="FFFFFF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9" name="文本框 41"/>
          <p:cNvSpPr txBox="1"/>
          <p:nvPr/>
        </p:nvSpPr>
        <p:spPr>
          <a:xfrm>
            <a:off x="551669" y="5157416"/>
            <a:ext cx="2160000" cy="360000"/>
          </a:xfrm>
          <a:prstGeom prst="homePlate">
            <a:avLst/>
          </a:prstGeom>
          <a:solidFill>
            <a:srgbClr val="983B33"/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统一运行支撑与管理中心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0" name="文本框 41"/>
          <p:cNvSpPr txBox="1"/>
          <p:nvPr/>
        </p:nvSpPr>
        <p:spPr>
          <a:xfrm>
            <a:off x="551669" y="5589404"/>
            <a:ext cx="2160000" cy="360000"/>
          </a:xfrm>
          <a:prstGeom prst="homePlate">
            <a:avLst/>
          </a:prstGeom>
          <a:solidFill>
            <a:srgbClr val="983B33"/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sz="120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r>
              <a:rPr lang="zh-CN" altLang="en-US" dirty="0">
                <a:sym typeface="等线" panose="02010600030101010101" charset="-122"/>
              </a:rPr>
              <a:t>数据纳管及共享服务中心</a:t>
            </a:r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11" name="文本框 41"/>
          <p:cNvSpPr txBox="1"/>
          <p:nvPr/>
        </p:nvSpPr>
        <p:spPr>
          <a:xfrm>
            <a:off x="551669" y="6021512"/>
            <a:ext cx="2160000" cy="360000"/>
          </a:xfrm>
          <a:prstGeom prst="homePlate">
            <a:avLst/>
          </a:prstGeom>
          <a:solidFill>
            <a:srgbClr val="983B33"/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sz="120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r>
              <a:rPr lang="zh-CN" altLang="en-US" dirty="0">
                <a:sym typeface="等线" panose="02010600030101010101" charset="-122"/>
              </a:rPr>
              <a:t>广泛连接及云边协同中心</a:t>
            </a:r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12" name="文本框 41"/>
          <p:cNvSpPr txBox="1"/>
          <p:nvPr/>
        </p:nvSpPr>
        <p:spPr>
          <a:xfrm flipH="1">
            <a:off x="5340229" y="5157416"/>
            <a:ext cx="2160000" cy="360000"/>
          </a:xfrm>
          <a:prstGeom prst="homePlate">
            <a:avLst/>
          </a:prstGeom>
          <a:solidFill>
            <a:srgbClr val="983B33"/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sz="120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r>
              <a:rPr lang="zh-CN" altLang="en-US" dirty="0">
                <a:sym typeface="等线" panose="02010600030101010101" charset="-122"/>
              </a:rPr>
              <a:t>应用汇聚及能力复用中心</a:t>
            </a:r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13" name="文本框 41"/>
          <p:cNvSpPr txBox="1"/>
          <p:nvPr/>
        </p:nvSpPr>
        <p:spPr>
          <a:xfrm flipH="1">
            <a:off x="5340229" y="5589404"/>
            <a:ext cx="2160000" cy="360000"/>
          </a:xfrm>
          <a:prstGeom prst="homePlate">
            <a:avLst/>
          </a:prstGeom>
          <a:solidFill>
            <a:srgbClr val="983B33"/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sz="120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r>
              <a:rPr lang="zh-CN" altLang="en-US" dirty="0">
                <a:sym typeface="等线" panose="02010600030101010101" charset="-122"/>
              </a:rPr>
              <a:t>快速开发及协同创新中心</a:t>
            </a:r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14" name="文本框 41"/>
          <p:cNvSpPr txBox="1"/>
          <p:nvPr/>
        </p:nvSpPr>
        <p:spPr>
          <a:xfrm flipH="1">
            <a:off x="5340229" y="6021512"/>
            <a:ext cx="2160000" cy="360000"/>
          </a:xfrm>
          <a:prstGeom prst="homePlate">
            <a:avLst/>
          </a:prstGeom>
          <a:solidFill>
            <a:srgbClr val="983B33"/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sz="120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r>
              <a:rPr lang="zh-CN" altLang="en-US" dirty="0">
                <a:sym typeface="等线" panose="02010600030101010101" charset="-122"/>
              </a:rPr>
              <a:t>统一标准与知识沉淀中心</a:t>
            </a:r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15" name="文本框 41"/>
          <p:cNvSpPr txBox="1"/>
          <p:nvPr/>
        </p:nvSpPr>
        <p:spPr>
          <a:xfrm>
            <a:off x="1019509" y="4683907"/>
            <a:ext cx="1224000" cy="324000"/>
          </a:xfrm>
          <a:prstGeom prst="upArrow">
            <a:avLst>
              <a:gd name="adj1" fmla="val 100000"/>
              <a:gd name="adj2" fmla="val 27216"/>
            </a:avLst>
          </a:prstGeom>
          <a:solidFill>
            <a:schemeClr val="tx2">
              <a:lumMod val="5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技术赋能</a:t>
            </a: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6" name="文本框 41"/>
          <p:cNvSpPr txBox="1"/>
          <p:nvPr/>
        </p:nvSpPr>
        <p:spPr>
          <a:xfrm>
            <a:off x="1019637" y="4329252"/>
            <a:ext cx="1224000" cy="288000"/>
          </a:xfrm>
          <a:prstGeom prst="roundRect">
            <a:avLst>
              <a:gd name="adj" fmla="val 6321"/>
            </a:avLst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等线" panose="02010600030101010101" charset="-122"/>
              </a:rPr>
              <a:t>网络化协同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sp>
        <p:nvSpPr>
          <p:cNvPr id="17" name="文本框 41"/>
          <p:cNvSpPr txBox="1"/>
          <p:nvPr/>
        </p:nvSpPr>
        <p:spPr>
          <a:xfrm>
            <a:off x="2603813" y="4329252"/>
            <a:ext cx="1224000" cy="288000"/>
          </a:xfrm>
          <a:prstGeom prst="roundRect">
            <a:avLst>
              <a:gd name="adj" fmla="val 6321"/>
            </a:avLst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等线" panose="02010600030101010101" charset="-122"/>
              </a:rPr>
              <a:t>数字化协同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sp>
        <p:nvSpPr>
          <p:cNvPr id="18" name="文本框 41"/>
          <p:cNvSpPr txBox="1"/>
          <p:nvPr/>
        </p:nvSpPr>
        <p:spPr>
          <a:xfrm>
            <a:off x="4187989" y="4329252"/>
            <a:ext cx="1224000" cy="288000"/>
          </a:xfrm>
          <a:prstGeom prst="roundRect">
            <a:avLst>
              <a:gd name="adj" fmla="val 6321"/>
            </a:avLst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等线" panose="02010600030101010101" charset="-122"/>
              </a:rPr>
              <a:t>智能化运营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5772173" y="4329252"/>
            <a:ext cx="1224000" cy="288000"/>
          </a:xfrm>
          <a:prstGeom prst="roundRect">
            <a:avLst>
              <a:gd name="adj" fmla="val 6321"/>
            </a:avLst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等线" panose="02010600030101010101" charset="-122"/>
              </a:rPr>
              <a:t>科学化决策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sp>
        <p:nvSpPr>
          <p:cNvPr id="20" name="文本框 41"/>
          <p:cNvSpPr txBox="1"/>
          <p:nvPr/>
        </p:nvSpPr>
        <p:spPr>
          <a:xfrm>
            <a:off x="1019509" y="3963859"/>
            <a:ext cx="2808000" cy="288000"/>
          </a:xfrm>
          <a:prstGeom prst="roundRect">
            <a:avLst>
              <a:gd name="adj" fmla="val 6321"/>
            </a:avLst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等线" panose="02010600030101010101" charset="-122"/>
              </a:rPr>
              <a:t>全要素互协同（对内）</a:t>
            </a: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4188153" y="3963859"/>
            <a:ext cx="2808000" cy="288000"/>
          </a:xfrm>
          <a:prstGeom prst="roundRect">
            <a:avLst>
              <a:gd name="adj" fmla="val 6321"/>
            </a:avLst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等线" panose="02010600030101010101" charset="-122"/>
              </a:rPr>
              <a:t>全产业链协同（对外）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sp>
        <p:nvSpPr>
          <p:cNvPr id="22" name="文本框 41"/>
          <p:cNvSpPr txBox="1"/>
          <p:nvPr/>
        </p:nvSpPr>
        <p:spPr>
          <a:xfrm>
            <a:off x="2603685" y="4683907"/>
            <a:ext cx="1224000" cy="324000"/>
          </a:xfrm>
          <a:prstGeom prst="upArrow">
            <a:avLst>
              <a:gd name="adj1" fmla="val 100000"/>
              <a:gd name="adj2" fmla="val 27216"/>
            </a:avLst>
          </a:prstGeom>
          <a:solidFill>
            <a:schemeClr val="tx2">
              <a:lumMod val="5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数据赋能</a:t>
            </a: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23" name="文本框 41"/>
          <p:cNvSpPr txBox="1"/>
          <p:nvPr/>
        </p:nvSpPr>
        <p:spPr>
          <a:xfrm>
            <a:off x="4187861" y="4683907"/>
            <a:ext cx="1224000" cy="324000"/>
          </a:xfrm>
          <a:prstGeom prst="upArrow">
            <a:avLst>
              <a:gd name="adj1" fmla="val 100000"/>
              <a:gd name="adj2" fmla="val 27216"/>
            </a:avLst>
          </a:prstGeom>
          <a:solidFill>
            <a:schemeClr val="tx2">
              <a:lumMod val="5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应用赋能</a:t>
            </a: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24" name="文本框 41"/>
          <p:cNvSpPr txBox="1"/>
          <p:nvPr/>
        </p:nvSpPr>
        <p:spPr>
          <a:xfrm>
            <a:off x="5772045" y="4683907"/>
            <a:ext cx="1224000" cy="324000"/>
          </a:xfrm>
          <a:prstGeom prst="upArrow">
            <a:avLst>
              <a:gd name="adj1" fmla="val 100000"/>
              <a:gd name="adj2" fmla="val 35889"/>
            </a:avLst>
          </a:prstGeom>
          <a:solidFill>
            <a:schemeClr val="tx2">
              <a:lumMod val="50000"/>
            </a:schemeClr>
          </a:solidFill>
          <a:ln w="6350" algn="ctr">
            <a:solidFill>
              <a:srgbClr val="254E8B"/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管理赋能</a:t>
            </a: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cxnSp>
        <p:nvCxnSpPr>
          <p:cNvPr id="26" name="肘形连接符 25"/>
          <p:cNvCxnSpPr>
            <a:stCxn id="16" idx="1"/>
            <a:endCxn id="20" idx="1"/>
          </p:cNvCxnSpPr>
          <p:nvPr/>
        </p:nvCxnSpPr>
        <p:spPr>
          <a:xfrm rot="10800000">
            <a:off x="1019509" y="4107860"/>
            <a:ext cx="128" cy="365393"/>
          </a:xfrm>
          <a:prstGeom prst="bentConnector3">
            <a:avLst>
              <a:gd name="adj1" fmla="val 178693750"/>
            </a:avLst>
          </a:prstGeom>
          <a:noFill/>
          <a:ln w="9525" cap="flat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7" name="肘形连接符 26"/>
          <p:cNvCxnSpPr>
            <a:stCxn id="19" idx="3"/>
            <a:endCxn id="21" idx="3"/>
          </p:cNvCxnSpPr>
          <p:nvPr/>
        </p:nvCxnSpPr>
        <p:spPr>
          <a:xfrm flipH="1" flipV="1">
            <a:off x="6996153" y="4107859"/>
            <a:ext cx="20" cy="365393"/>
          </a:xfrm>
          <a:prstGeom prst="bentConnector3">
            <a:avLst>
              <a:gd name="adj1" fmla="val -1143000000"/>
            </a:avLst>
          </a:prstGeom>
          <a:noFill/>
          <a:ln w="9525" cap="flat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8" name="肘形连接符 29"/>
          <p:cNvCxnSpPr>
            <a:stCxn id="21" idx="1"/>
            <a:endCxn id="20" idx="3"/>
          </p:cNvCxnSpPr>
          <p:nvPr/>
        </p:nvCxnSpPr>
        <p:spPr>
          <a:xfrm flipH="1">
            <a:off x="3827509" y="4107859"/>
            <a:ext cx="360644" cy="0"/>
          </a:xfrm>
          <a:prstGeom prst="straightConnector1">
            <a:avLst/>
          </a:prstGeom>
          <a:noFill/>
          <a:ln w="9525" cap="flat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9" name="圆角矩形 38"/>
          <p:cNvSpPr/>
          <p:nvPr/>
        </p:nvSpPr>
        <p:spPr bwMode="auto">
          <a:xfrm>
            <a:off x="4062945" y="1027608"/>
            <a:ext cx="3528000" cy="2448000"/>
          </a:xfrm>
          <a:prstGeom prst="roundRect">
            <a:avLst>
              <a:gd name="adj" fmla="val 1463"/>
            </a:avLst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36000" rIns="0" bIns="0" anchor="t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600" b="1" kern="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智慧企业云平台 </a:t>
            </a:r>
            <a:r>
              <a:rPr lang="en-US" altLang="zh-CN" sz="1600" kern="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ICP</a:t>
            </a:r>
            <a:endParaRPr lang="en-US" altLang="zh-CN" sz="1400" kern="0" spc="1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4891113" y="1387376"/>
            <a:ext cx="684000" cy="1980000"/>
          </a:xfrm>
          <a:prstGeom prst="roundRect">
            <a:avLst>
              <a:gd name="adj" fmla="val 3905"/>
            </a:avLst>
          </a:prstGeom>
          <a:solidFill>
            <a:srgbClr val="85C1E1"/>
          </a:solidFill>
          <a:ln w="63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324000" tIns="0" rIns="72000" bIns="0" anchor="ctr" anchorCtr="0">
            <a:no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400" b="1" kern="0" dirty="0">
                <a:latin typeface="等线" panose="02010600030101010101" charset="-122"/>
                <a:ea typeface="等线" panose="02010600030101010101" charset="-122"/>
              </a:rPr>
              <a:t>融合旧系统</a:t>
            </a:r>
            <a:endParaRPr lang="en-US" altLang="zh-CN" sz="1400" b="1" kern="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434949" y="1029098"/>
            <a:ext cx="3528000" cy="2448000"/>
          </a:xfrm>
          <a:prstGeom prst="roundRect">
            <a:avLst>
              <a:gd name="adj" fmla="val 1463"/>
            </a:avLst>
          </a:prstGeom>
          <a:solidFill>
            <a:srgbClr val="957854"/>
          </a:solidFill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36000" rIns="0" bIns="0" anchor="t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600" b="1" kern="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工业互联网平台 </a:t>
            </a:r>
            <a:r>
              <a:rPr lang="en-US" altLang="zh-CN" sz="1600" kern="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CIP</a:t>
            </a:r>
            <a:endParaRPr lang="en-US" altLang="zh-CN" sz="1600" kern="0" spc="1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4" name="圆角矩形 43"/>
          <p:cNvSpPr/>
          <p:nvPr/>
        </p:nvSpPr>
        <p:spPr bwMode="auto">
          <a:xfrm>
            <a:off x="2775209" y="1389014"/>
            <a:ext cx="1080000" cy="1188000"/>
          </a:xfrm>
          <a:prstGeom prst="roundRect">
            <a:avLst>
              <a:gd name="adj" fmla="val 2512"/>
            </a:avLst>
          </a:prstGeom>
          <a:solidFill>
            <a:srgbClr val="85C1E1"/>
          </a:solidFill>
          <a:ln w="63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36000" rIns="0" bIns="0" anchor="t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 b="1" kern="0" dirty="0">
                <a:latin typeface="等线" panose="02010600030101010101" charset="-122"/>
                <a:ea typeface="等线" panose="02010600030101010101" charset="-122"/>
              </a:rPr>
              <a:t>云边协同</a:t>
            </a:r>
            <a:endParaRPr lang="zh-CN" altLang="en-US" sz="1400" b="1" kern="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5" name="圆角矩形 44"/>
          <p:cNvSpPr/>
          <p:nvPr/>
        </p:nvSpPr>
        <p:spPr bwMode="auto">
          <a:xfrm>
            <a:off x="1659085" y="1389014"/>
            <a:ext cx="1044000" cy="1188000"/>
          </a:xfrm>
          <a:prstGeom prst="roundRect">
            <a:avLst>
              <a:gd name="adj" fmla="val 2512"/>
            </a:avLst>
          </a:prstGeom>
          <a:solidFill>
            <a:srgbClr val="85C1E1"/>
          </a:solidFill>
          <a:ln w="63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36000" rIns="0" bIns="0" anchor="t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 b="1" kern="0" dirty="0">
                <a:latin typeface="等线" panose="02010600030101010101" charset="-122"/>
                <a:ea typeface="等线" panose="02010600030101010101" charset="-122"/>
              </a:rPr>
              <a:t>生态共创</a:t>
            </a:r>
            <a:endParaRPr lang="zh-CN" altLang="en-US" sz="1400" b="1" kern="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圆角矩形 45"/>
          <p:cNvSpPr/>
          <p:nvPr/>
        </p:nvSpPr>
        <p:spPr bwMode="auto">
          <a:xfrm>
            <a:off x="542961" y="2649082"/>
            <a:ext cx="3312368" cy="252000"/>
          </a:xfrm>
          <a:prstGeom prst="roundRect">
            <a:avLst>
              <a:gd name="adj" fmla="val 7552"/>
            </a:avLst>
          </a:prstGeom>
          <a:solidFill>
            <a:srgbClr val="85C1E1"/>
          </a:solidFill>
          <a:ln w="63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广泛连接</a:t>
            </a:r>
            <a:endParaRPr lang="zh-CN" altLang="en-US" sz="1400" b="1" kern="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7" name="圆角矩形 46"/>
          <p:cNvSpPr/>
          <p:nvPr/>
        </p:nvSpPr>
        <p:spPr bwMode="auto">
          <a:xfrm>
            <a:off x="543181" y="1388942"/>
            <a:ext cx="1044000" cy="1188000"/>
          </a:xfrm>
          <a:prstGeom prst="roundRect">
            <a:avLst>
              <a:gd name="adj" fmla="val 2512"/>
            </a:avLst>
          </a:prstGeom>
          <a:solidFill>
            <a:srgbClr val="85C1E1"/>
          </a:solidFill>
          <a:ln w="63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36000" rIns="0" bIns="0" anchor="t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 b="1" kern="0" dirty="0">
                <a:latin typeface="等线" panose="02010600030101010101" charset="-122"/>
                <a:ea typeface="等线" panose="02010600030101010101" charset="-122"/>
              </a:rPr>
              <a:t>全面智能</a:t>
            </a:r>
            <a:endParaRPr lang="zh-CN" altLang="en-US" sz="1400" b="1" kern="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1" name="文本框 41"/>
          <p:cNvSpPr txBox="1"/>
          <p:nvPr/>
        </p:nvSpPr>
        <p:spPr>
          <a:xfrm>
            <a:off x="5051957" y="5805516"/>
            <a:ext cx="432000" cy="360000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lvl="0" algn="ctr">
              <a:lnSpc>
                <a:spcPct val="125000"/>
              </a:lnSpc>
              <a:spcBef>
                <a:spcPct val="0"/>
              </a:spcBef>
              <a:defRPr sz="1600" b="1" kern="0" spc="1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49" name="文本框 41"/>
          <p:cNvSpPr txBox="1"/>
          <p:nvPr/>
        </p:nvSpPr>
        <p:spPr>
          <a:xfrm>
            <a:off x="5052005" y="5373468"/>
            <a:ext cx="432000" cy="360000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lvl="0" algn="ctr">
              <a:lnSpc>
                <a:spcPct val="125000"/>
              </a:lnSpc>
              <a:spcBef>
                <a:spcPct val="0"/>
              </a:spcBef>
              <a:defRPr sz="1600" b="1" kern="0" spc="1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50" name="文本框 41"/>
          <p:cNvSpPr txBox="1"/>
          <p:nvPr/>
        </p:nvSpPr>
        <p:spPr>
          <a:xfrm flipH="1">
            <a:off x="2567681" y="5373428"/>
            <a:ext cx="432000" cy="360000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lvl="0" algn="ctr">
              <a:lnSpc>
                <a:spcPct val="125000"/>
              </a:lnSpc>
              <a:spcBef>
                <a:spcPct val="0"/>
              </a:spcBef>
              <a:defRPr sz="1600" b="1" kern="0" spc="1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53" name="文本框 41"/>
          <p:cNvSpPr txBox="1"/>
          <p:nvPr/>
        </p:nvSpPr>
        <p:spPr>
          <a:xfrm flipH="1">
            <a:off x="2567681" y="5804795"/>
            <a:ext cx="432000" cy="360000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lvl="0" algn="ctr">
              <a:lnSpc>
                <a:spcPct val="125000"/>
              </a:lnSpc>
              <a:spcBef>
                <a:spcPct val="0"/>
              </a:spcBef>
              <a:defRPr sz="1600" b="1" kern="0" spc="1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endParaRPr lang="en-US" altLang="zh-CN" dirty="0">
              <a:sym typeface="等线" panose="02010600030101010101" charset="-122"/>
            </a:endParaRPr>
          </a:p>
        </p:txBody>
      </p:sp>
      <p:sp>
        <p:nvSpPr>
          <p:cNvPr id="48" name="文本框 41"/>
          <p:cNvSpPr txBox="1"/>
          <p:nvPr/>
        </p:nvSpPr>
        <p:spPr>
          <a:xfrm>
            <a:off x="2747653" y="5157404"/>
            <a:ext cx="2556000" cy="1224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 algn="ctr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none" lIns="0" tIns="0" rIns="0" bIns="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lnSpc>
                <a:spcPct val="125000"/>
              </a:lnSpc>
              <a:defRPr/>
            </a:pPr>
            <a:r>
              <a:rPr lang="zh-CN" altLang="en-US" sz="1600" b="1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一体化赋能</a:t>
            </a:r>
            <a:r>
              <a:rPr lang="en-US" altLang="zh-CN" sz="160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(</a:t>
            </a:r>
            <a:r>
              <a:rPr lang="en-US" altLang="zh-CN" sz="1600" spc="100" dirty="0" err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PaaS</a:t>
            </a:r>
            <a:r>
              <a:rPr lang="en-US" altLang="zh-CN" sz="1600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)</a:t>
            </a:r>
            <a:r>
              <a:rPr lang="zh-CN" altLang="en-US" sz="1600" b="1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平台</a:t>
            </a:r>
            <a:endParaRPr lang="en-US" altLang="zh-CN" sz="1600" b="1" spc="1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Cosmo++ CPP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lang="zh-CN" altLang="en-US" sz="1050" dirty="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企业数字化转型关键基础设施</a:t>
            </a:r>
            <a:endParaRPr lang="en-US" altLang="zh-CN" sz="1050" dirty="0">
              <a:solidFill>
                <a:srgbClr val="D1B283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lang="en-US" altLang="zh-CN" sz="1050" dirty="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100+</a:t>
            </a:r>
            <a:r>
              <a:rPr lang="zh-CN" altLang="en-US" sz="1050" dirty="0">
                <a:solidFill>
                  <a:srgbClr val="D1B283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组件，全栈全景</a:t>
            </a:r>
            <a:endParaRPr lang="en-US" altLang="zh-CN" sz="1050" dirty="0">
              <a:solidFill>
                <a:srgbClr val="D1B283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2" name="圆角矩形 61"/>
          <p:cNvSpPr/>
          <p:nvPr/>
        </p:nvSpPr>
        <p:spPr bwMode="auto">
          <a:xfrm>
            <a:off x="5647121" y="1387376"/>
            <a:ext cx="792000" cy="1980000"/>
          </a:xfrm>
          <a:prstGeom prst="roundRect">
            <a:avLst>
              <a:gd name="adj" fmla="val 5318"/>
            </a:avLst>
          </a:prstGeom>
          <a:solidFill>
            <a:srgbClr val="85C1E1"/>
          </a:solidFill>
          <a:ln w="9525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72000" tIns="0" rIns="504000" bIns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400" b="1" kern="0" dirty="0">
                <a:latin typeface="等线" panose="02010600030101010101" charset="-122"/>
                <a:ea typeface="等线" panose="02010600030101010101" charset="-122"/>
              </a:rPr>
              <a:t>打造新服务</a:t>
            </a:r>
            <a:endParaRPr lang="zh-CN" altLang="en-US" sz="1400" b="1" kern="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5" name="圆角矩形 94"/>
          <p:cNvSpPr/>
          <p:nvPr/>
        </p:nvSpPr>
        <p:spPr>
          <a:xfrm>
            <a:off x="4135021" y="1423380"/>
            <a:ext cx="540000" cy="252000"/>
          </a:xfrm>
          <a:prstGeom prst="roundRect">
            <a:avLst>
              <a:gd name="adj" fmla="val 5693"/>
            </a:avLst>
          </a:prstGeom>
          <a:solidFill>
            <a:schemeClr val="accent5">
              <a:lumMod val="5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36000" bIns="0" rtlCol="0" anchor="ctr"/>
          <a:lstStyle/>
          <a:p>
            <a:pPr algn="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ERP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4134953" y="1747444"/>
            <a:ext cx="540000" cy="252000"/>
          </a:xfrm>
          <a:prstGeom prst="roundRect">
            <a:avLst>
              <a:gd name="adj" fmla="val 5693"/>
            </a:avLst>
          </a:prstGeom>
          <a:solidFill>
            <a:schemeClr val="accent5">
              <a:lumMod val="5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36000" bIns="0" rtlCol="0" anchor="ctr"/>
          <a:lstStyle/>
          <a:p>
            <a:pPr algn="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CRM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7" name="圆角矩形 96"/>
          <p:cNvSpPr/>
          <p:nvPr/>
        </p:nvSpPr>
        <p:spPr>
          <a:xfrm>
            <a:off x="4135021" y="2071452"/>
            <a:ext cx="540000" cy="252000"/>
          </a:xfrm>
          <a:prstGeom prst="roundRect">
            <a:avLst>
              <a:gd name="adj" fmla="val 5693"/>
            </a:avLst>
          </a:prstGeom>
          <a:solidFill>
            <a:schemeClr val="accent5">
              <a:lumMod val="5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36000" bIns="0" rtlCol="0" anchor="ctr"/>
          <a:lstStyle/>
          <a:p>
            <a:pPr algn="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SCM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8" name="圆角矩形 97"/>
          <p:cNvSpPr/>
          <p:nvPr/>
        </p:nvSpPr>
        <p:spPr>
          <a:xfrm>
            <a:off x="4135021" y="3043560"/>
            <a:ext cx="540000" cy="252000"/>
          </a:xfrm>
          <a:prstGeom prst="roundRect">
            <a:avLst>
              <a:gd name="adj" fmla="val 5693"/>
            </a:avLst>
          </a:prstGeom>
          <a:solidFill>
            <a:schemeClr val="accent5">
              <a:lumMod val="5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36000" bIns="0" rtlCol="0" anchor="ctr"/>
          <a:lstStyle/>
          <a:p>
            <a:pPr algn="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9" name="圆角矩形 98"/>
          <p:cNvSpPr/>
          <p:nvPr/>
        </p:nvSpPr>
        <p:spPr>
          <a:xfrm>
            <a:off x="4134953" y="2395488"/>
            <a:ext cx="540000" cy="252000"/>
          </a:xfrm>
          <a:prstGeom prst="roundRect">
            <a:avLst>
              <a:gd name="adj" fmla="val 5693"/>
            </a:avLst>
          </a:prstGeom>
          <a:solidFill>
            <a:schemeClr val="accent5">
              <a:lumMod val="5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36000" bIns="0" rtlCol="0" anchor="ctr"/>
          <a:lstStyle/>
          <a:p>
            <a:pPr algn="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PLM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0" name="圆角矩形 99"/>
          <p:cNvSpPr/>
          <p:nvPr/>
        </p:nvSpPr>
        <p:spPr>
          <a:xfrm>
            <a:off x="4135021" y="2719524"/>
            <a:ext cx="540000" cy="252000"/>
          </a:xfrm>
          <a:prstGeom prst="roundRect">
            <a:avLst>
              <a:gd name="adj" fmla="val 5693"/>
            </a:avLst>
          </a:prstGeom>
          <a:solidFill>
            <a:schemeClr val="accent5">
              <a:lumMod val="5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36000" bIns="0" rtlCol="0" anchor="ctr"/>
          <a:lstStyle/>
          <a:p>
            <a:pPr algn="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MES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3" name="Freeform 31"/>
          <p:cNvSpPr>
            <a:spLocks noChangeAspect="1" noEditPoints="1"/>
          </p:cNvSpPr>
          <p:nvPr/>
        </p:nvSpPr>
        <p:spPr bwMode="auto">
          <a:xfrm>
            <a:off x="4170977" y="1783420"/>
            <a:ext cx="180000" cy="180000"/>
          </a:xfrm>
          <a:custGeom>
            <a:avLst/>
            <a:gdLst>
              <a:gd name="T0" fmla="*/ 210 w 303"/>
              <a:gd name="T1" fmla="*/ 92 h 303"/>
              <a:gd name="T2" fmla="*/ 210 w 303"/>
              <a:gd name="T3" fmla="*/ 0 h 303"/>
              <a:gd name="T4" fmla="*/ 0 w 303"/>
              <a:gd name="T5" fmla="*/ 0 h 303"/>
              <a:gd name="T6" fmla="*/ 0 w 303"/>
              <a:gd name="T7" fmla="*/ 211 h 303"/>
              <a:gd name="T8" fmla="*/ 92 w 303"/>
              <a:gd name="T9" fmla="*/ 211 h 303"/>
              <a:gd name="T10" fmla="*/ 92 w 303"/>
              <a:gd name="T11" fmla="*/ 303 h 303"/>
              <a:gd name="T12" fmla="*/ 303 w 303"/>
              <a:gd name="T13" fmla="*/ 303 h 303"/>
              <a:gd name="T14" fmla="*/ 303 w 303"/>
              <a:gd name="T15" fmla="*/ 92 h 303"/>
              <a:gd name="T16" fmla="*/ 210 w 303"/>
              <a:gd name="T17" fmla="*/ 92 h 303"/>
              <a:gd name="T18" fmla="*/ 38 w 303"/>
              <a:gd name="T19" fmla="*/ 171 h 303"/>
              <a:gd name="T20" fmla="*/ 38 w 303"/>
              <a:gd name="T21" fmla="*/ 38 h 303"/>
              <a:gd name="T22" fmla="*/ 170 w 303"/>
              <a:gd name="T23" fmla="*/ 38 h 303"/>
              <a:gd name="T24" fmla="*/ 170 w 303"/>
              <a:gd name="T25" fmla="*/ 92 h 303"/>
              <a:gd name="T26" fmla="*/ 92 w 303"/>
              <a:gd name="T27" fmla="*/ 92 h 303"/>
              <a:gd name="T28" fmla="*/ 92 w 303"/>
              <a:gd name="T29" fmla="*/ 171 h 303"/>
              <a:gd name="T30" fmla="*/ 38 w 303"/>
              <a:gd name="T31" fmla="*/ 171 h 303"/>
              <a:gd name="T32" fmla="*/ 265 w 303"/>
              <a:gd name="T33" fmla="*/ 265 h 303"/>
              <a:gd name="T34" fmla="*/ 132 w 303"/>
              <a:gd name="T35" fmla="*/ 265 h 303"/>
              <a:gd name="T36" fmla="*/ 132 w 303"/>
              <a:gd name="T37" fmla="*/ 133 h 303"/>
              <a:gd name="T38" fmla="*/ 265 w 303"/>
              <a:gd name="T39" fmla="*/ 133 h 303"/>
              <a:gd name="T40" fmla="*/ 265 w 303"/>
              <a:gd name="T41" fmla="*/ 26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03" h="303">
                <a:moveTo>
                  <a:pt x="210" y="92"/>
                </a:moveTo>
                <a:lnTo>
                  <a:pt x="210" y="0"/>
                </a:lnTo>
                <a:lnTo>
                  <a:pt x="0" y="0"/>
                </a:lnTo>
                <a:lnTo>
                  <a:pt x="0" y="211"/>
                </a:lnTo>
                <a:lnTo>
                  <a:pt x="92" y="211"/>
                </a:lnTo>
                <a:lnTo>
                  <a:pt x="92" y="303"/>
                </a:lnTo>
                <a:lnTo>
                  <a:pt x="303" y="303"/>
                </a:lnTo>
                <a:lnTo>
                  <a:pt x="303" y="92"/>
                </a:lnTo>
                <a:lnTo>
                  <a:pt x="210" y="92"/>
                </a:lnTo>
                <a:close/>
                <a:moveTo>
                  <a:pt x="38" y="171"/>
                </a:moveTo>
                <a:lnTo>
                  <a:pt x="38" y="38"/>
                </a:lnTo>
                <a:lnTo>
                  <a:pt x="170" y="38"/>
                </a:lnTo>
                <a:lnTo>
                  <a:pt x="170" y="92"/>
                </a:lnTo>
                <a:lnTo>
                  <a:pt x="92" y="92"/>
                </a:lnTo>
                <a:lnTo>
                  <a:pt x="92" y="171"/>
                </a:lnTo>
                <a:lnTo>
                  <a:pt x="38" y="171"/>
                </a:lnTo>
                <a:close/>
                <a:moveTo>
                  <a:pt x="265" y="265"/>
                </a:moveTo>
                <a:lnTo>
                  <a:pt x="132" y="265"/>
                </a:lnTo>
                <a:lnTo>
                  <a:pt x="132" y="133"/>
                </a:lnTo>
                <a:lnTo>
                  <a:pt x="265" y="133"/>
                </a:lnTo>
                <a:lnTo>
                  <a:pt x="265" y="26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4" name="组合 103"/>
          <p:cNvGrpSpPr>
            <a:grpSpLocks noChangeAspect="1"/>
          </p:cNvGrpSpPr>
          <p:nvPr/>
        </p:nvGrpSpPr>
        <p:grpSpPr>
          <a:xfrm>
            <a:off x="4170977" y="1443919"/>
            <a:ext cx="180000" cy="195485"/>
            <a:chOff x="11158538" y="1266825"/>
            <a:chExt cx="442913" cy="48101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05" name="Freeform 107"/>
            <p:cNvSpPr/>
            <p:nvPr/>
          </p:nvSpPr>
          <p:spPr bwMode="auto">
            <a:xfrm>
              <a:off x="11158538" y="1266825"/>
              <a:ext cx="442913" cy="222250"/>
            </a:xfrm>
            <a:custGeom>
              <a:avLst/>
              <a:gdLst>
                <a:gd name="T0" fmla="*/ 140 w 279"/>
                <a:gd name="T1" fmla="*/ 0 h 140"/>
                <a:gd name="T2" fmla="*/ 0 w 279"/>
                <a:gd name="T3" fmla="*/ 69 h 140"/>
                <a:gd name="T4" fmla="*/ 140 w 279"/>
                <a:gd name="T5" fmla="*/ 140 h 140"/>
                <a:gd name="T6" fmla="*/ 279 w 279"/>
                <a:gd name="T7" fmla="*/ 69 h 140"/>
                <a:gd name="T8" fmla="*/ 140 w 27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140">
                  <a:moveTo>
                    <a:pt x="140" y="0"/>
                  </a:moveTo>
                  <a:lnTo>
                    <a:pt x="0" y="69"/>
                  </a:lnTo>
                  <a:lnTo>
                    <a:pt x="140" y="140"/>
                  </a:lnTo>
                  <a:lnTo>
                    <a:pt x="279" y="69"/>
                  </a:lnTo>
                  <a:lnTo>
                    <a:pt x="1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8"/>
            <p:cNvSpPr/>
            <p:nvPr/>
          </p:nvSpPr>
          <p:spPr bwMode="auto">
            <a:xfrm>
              <a:off x="11158538" y="1439863"/>
              <a:ext cx="195263" cy="307975"/>
            </a:xfrm>
            <a:custGeom>
              <a:avLst/>
              <a:gdLst>
                <a:gd name="T0" fmla="*/ 0 w 123"/>
                <a:gd name="T1" fmla="*/ 132 h 194"/>
                <a:gd name="T2" fmla="*/ 123 w 123"/>
                <a:gd name="T3" fmla="*/ 194 h 194"/>
                <a:gd name="T4" fmla="*/ 123 w 123"/>
                <a:gd name="T5" fmla="*/ 59 h 194"/>
                <a:gd name="T6" fmla="*/ 0 w 123"/>
                <a:gd name="T7" fmla="*/ 0 h 194"/>
                <a:gd name="T8" fmla="*/ 0 w 123"/>
                <a:gd name="T9" fmla="*/ 13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94">
                  <a:moveTo>
                    <a:pt x="0" y="132"/>
                  </a:moveTo>
                  <a:lnTo>
                    <a:pt x="123" y="194"/>
                  </a:lnTo>
                  <a:lnTo>
                    <a:pt x="123" y="59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9"/>
            <p:cNvSpPr/>
            <p:nvPr/>
          </p:nvSpPr>
          <p:spPr bwMode="auto">
            <a:xfrm>
              <a:off x="11406188" y="1439863"/>
              <a:ext cx="195263" cy="307975"/>
            </a:xfrm>
            <a:custGeom>
              <a:avLst/>
              <a:gdLst>
                <a:gd name="T0" fmla="*/ 0 w 123"/>
                <a:gd name="T1" fmla="*/ 194 h 194"/>
                <a:gd name="T2" fmla="*/ 123 w 123"/>
                <a:gd name="T3" fmla="*/ 132 h 194"/>
                <a:gd name="T4" fmla="*/ 123 w 123"/>
                <a:gd name="T5" fmla="*/ 0 h 194"/>
                <a:gd name="T6" fmla="*/ 0 w 123"/>
                <a:gd name="T7" fmla="*/ 59 h 194"/>
                <a:gd name="T8" fmla="*/ 0 w 123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94">
                  <a:moveTo>
                    <a:pt x="0" y="194"/>
                  </a:moveTo>
                  <a:lnTo>
                    <a:pt x="123" y="132"/>
                  </a:lnTo>
                  <a:lnTo>
                    <a:pt x="123" y="0"/>
                  </a:lnTo>
                  <a:lnTo>
                    <a:pt x="0" y="59"/>
                  </a:lnTo>
                  <a:lnTo>
                    <a:pt x="0" y="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8" name="组合 107"/>
          <p:cNvGrpSpPr>
            <a:grpSpLocks noChangeAspect="1"/>
          </p:cNvGrpSpPr>
          <p:nvPr/>
        </p:nvGrpSpPr>
        <p:grpSpPr>
          <a:xfrm>
            <a:off x="4172613" y="3079564"/>
            <a:ext cx="180000" cy="180000"/>
            <a:chOff x="10179050" y="1266825"/>
            <a:chExt cx="481013" cy="48101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09" name="Rectangle 110"/>
            <p:cNvSpPr>
              <a:spLocks noChangeArrowheads="1"/>
            </p:cNvSpPr>
            <p:nvPr/>
          </p:nvSpPr>
          <p:spPr bwMode="auto">
            <a:xfrm>
              <a:off x="10355263" y="1266825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Rectangle 111"/>
            <p:cNvSpPr>
              <a:spLocks noChangeArrowheads="1"/>
            </p:cNvSpPr>
            <p:nvPr/>
          </p:nvSpPr>
          <p:spPr bwMode="auto">
            <a:xfrm>
              <a:off x="10536238" y="1624013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Rectangle 112"/>
            <p:cNvSpPr>
              <a:spLocks noChangeArrowheads="1"/>
            </p:cNvSpPr>
            <p:nvPr/>
          </p:nvSpPr>
          <p:spPr bwMode="auto">
            <a:xfrm>
              <a:off x="10355263" y="1447800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Rectangle 113"/>
            <p:cNvSpPr>
              <a:spLocks noChangeArrowheads="1"/>
            </p:cNvSpPr>
            <p:nvPr/>
          </p:nvSpPr>
          <p:spPr bwMode="auto">
            <a:xfrm>
              <a:off x="10179050" y="1447800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Rectangle 114"/>
            <p:cNvSpPr>
              <a:spLocks noChangeArrowheads="1"/>
            </p:cNvSpPr>
            <p:nvPr/>
          </p:nvSpPr>
          <p:spPr bwMode="auto">
            <a:xfrm>
              <a:off x="10355263" y="1624013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Rectangle 115"/>
            <p:cNvSpPr>
              <a:spLocks noChangeArrowheads="1"/>
            </p:cNvSpPr>
            <p:nvPr/>
          </p:nvSpPr>
          <p:spPr bwMode="auto">
            <a:xfrm>
              <a:off x="10179050" y="1624013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Rectangle 116"/>
            <p:cNvSpPr>
              <a:spLocks noChangeArrowheads="1"/>
            </p:cNvSpPr>
            <p:nvPr/>
          </p:nvSpPr>
          <p:spPr bwMode="auto">
            <a:xfrm>
              <a:off x="10179050" y="1266825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Rectangle 117"/>
            <p:cNvSpPr>
              <a:spLocks noChangeArrowheads="1"/>
            </p:cNvSpPr>
            <p:nvPr/>
          </p:nvSpPr>
          <p:spPr bwMode="auto">
            <a:xfrm>
              <a:off x="10536238" y="1266825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Rectangle 118"/>
            <p:cNvSpPr>
              <a:spLocks noChangeArrowheads="1"/>
            </p:cNvSpPr>
            <p:nvPr/>
          </p:nvSpPr>
          <p:spPr bwMode="auto">
            <a:xfrm>
              <a:off x="10536238" y="1447800"/>
              <a:ext cx="1238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8" name="组合 117"/>
          <p:cNvGrpSpPr>
            <a:grpSpLocks noChangeAspect="1"/>
          </p:cNvGrpSpPr>
          <p:nvPr/>
        </p:nvGrpSpPr>
        <p:grpSpPr>
          <a:xfrm>
            <a:off x="4170977" y="2107456"/>
            <a:ext cx="180000" cy="180000"/>
            <a:chOff x="9217025" y="1266825"/>
            <a:chExt cx="481013" cy="48101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9217025" y="1266825"/>
              <a:ext cx="214313" cy="214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9483725" y="1266825"/>
              <a:ext cx="214313" cy="214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9217025" y="1533525"/>
              <a:ext cx="214313" cy="214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9483725" y="1533525"/>
              <a:ext cx="214313" cy="214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3" name="组合 122"/>
          <p:cNvGrpSpPr>
            <a:grpSpLocks noChangeAspect="1"/>
          </p:cNvGrpSpPr>
          <p:nvPr/>
        </p:nvGrpSpPr>
        <p:grpSpPr>
          <a:xfrm rot="5400000">
            <a:off x="4192046" y="2770443"/>
            <a:ext cx="137822" cy="180000"/>
            <a:chOff x="2546350" y="5113338"/>
            <a:chExt cx="368301" cy="48101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4" name="Freeform 39"/>
            <p:cNvSpPr/>
            <p:nvPr/>
          </p:nvSpPr>
          <p:spPr bwMode="auto">
            <a:xfrm>
              <a:off x="2801938" y="5432425"/>
              <a:ext cx="112713" cy="161925"/>
            </a:xfrm>
            <a:custGeom>
              <a:avLst/>
              <a:gdLst>
                <a:gd name="T0" fmla="*/ 0 w 71"/>
                <a:gd name="T1" fmla="*/ 0 h 102"/>
                <a:gd name="T2" fmla="*/ 0 w 71"/>
                <a:gd name="T3" fmla="*/ 33 h 102"/>
                <a:gd name="T4" fmla="*/ 19 w 71"/>
                <a:gd name="T5" fmla="*/ 33 h 102"/>
                <a:gd name="T6" fmla="*/ 19 w 71"/>
                <a:gd name="T7" fmla="*/ 102 h 102"/>
                <a:gd name="T8" fmla="*/ 52 w 71"/>
                <a:gd name="T9" fmla="*/ 102 h 102"/>
                <a:gd name="T10" fmla="*/ 52 w 71"/>
                <a:gd name="T11" fmla="*/ 33 h 102"/>
                <a:gd name="T12" fmla="*/ 71 w 71"/>
                <a:gd name="T13" fmla="*/ 33 h 102"/>
                <a:gd name="T14" fmla="*/ 71 w 71"/>
                <a:gd name="T15" fmla="*/ 0 h 102"/>
                <a:gd name="T16" fmla="*/ 0 w 71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2">
                  <a:moveTo>
                    <a:pt x="0" y="0"/>
                  </a:moveTo>
                  <a:lnTo>
                    <a:pt x="0" y="33"/>
                  </a:lnTo>
                  <a:lnTo>
                    <a:pt x="19" y="33"/>
                  </a:lnTo>
                  <a:lnTo>
                    <a:pt x="19" y="102"/>
                  </a:lnTo>
                  <a:lnTo>
                    <a:pt x="52" y="102"/>
                  </a:lnTo>
                  <a:lnTo>
                    <a:pt x="52" y="33"/>
                  </a:lnTo>
                  <a:lnTo>
                    <a:pt x="71" y="33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Rectangle 40"/>
            <p:cNvSpPr>
              <a:spLocks noChangeArrowheads="1"/>
            </p:cNvSpPr>
            <p:nvPr/>
          </p:nvSpPr>
          <p:spPr bwMode="auto">
            <a:xfrm>
              <a:off x="2576513" y="5113338"/>
              <a:ext cx="52388" cy="296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41"/>
            <p:cNvSpPr/>
            <p:nvPr/>
          </p:nvSpPr>
          <p:spPr bwMode="auto">
            <a:xfrm>
              <a:off x="2546350" y="5432425"/>
              <a:ext cx="112713" cy="161925"/>
            </a:xfrm>
            <a:custGeom>
              <a:avLst/>
              <a:gdLst>
                <a:gd name="T0" fmla="*/ 0 w 71"/>
                <a:gd name="T1" fmla="*/ 33 h 102"/>
                <a:gd name="T2" fmla="*/ 19 w 71"/>
                <a:gd name="T3" fmla="*/ 33 h 102"/>
                <a:gd name="T4" fmla="*/ 19 w 71"/>
                <a:gd name="T5" fmla="*/ 102 h 102"/>
                <a:gd name="T6" fmla="*/ 52 w 71"/>
                <a:gd name="T7" fmla="*/ 102 h 102"/>
                <a:gd name="T8" fmla="*/ 52 w 71"/>
                <a:gd name="T9" fmla="*/ 33 h 102"/>
                <a:gd name="T10" fmla="*/ 71 w 71"/>
                <a:gd name="T11" fmla="*/ 33 h 102"/>
                <a:gd name="T12" fmla="*/ 71 w 71"/>
                <a:gd name="T13" fmla="*/ 0 h 102"/>
                <a:gd name="T14" fmla="*/ 0 w 71"/>
                <a:gd name="T15" fmla="*/ 0 h 102"/>
                <a:gd name="T16" fmla="*/ 0 w 71"/>
                <a:gd name="T17" fmla="*/ 3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2">
                  <a:moveTo>
                    <a:pt x="0" y="33"/>
                  </a:moveTo>
                  <a:lnTo>
                    <a:pt x="19" y="33"/>
                  </a:lnTo>
                  <a:lnTo>
                    <a:pt x="19" y="102"/>
                  </a:lnTo>
                  <a:lnTo>
                    <a:pt x="52" y="102"/>
                  </a:lnTo>
                  <a:lnTo>
                    <a:pt x="52" y="33"/>
                  </a:lnTo>
                  <a:lnTo>
                    <a:pt x="71" y="33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Rectangle 42"/>
            <p:cNvSpPr>
              <a:spLocks noChangeArrowheads="1"/>
            </p:cNvSpPr>
            <p:nvPr/>
          </p:nvSpPr>
          <p:spPr bwMode="auto">
            <a:xfrm>
              <a:off x="2832100" y="5113338"/>
              <a:ext cx="52388" cy="296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Rectangle 43"/>
            <p:cNvSpPr>
              <a:spLocks noChangeArrowheads="1"/>
            </p:cNvSpPr>
            <p:nvPr/>
          </p:nvSpPr>
          <p:spPr bwMode="auto">
            <a:xfrm>
              <a:off x="2703513" y="5113338"/>
              <a:ext cx="52388" cy="87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44"/>
            <p:cNvSpPr/>
            <p:nvPr/>
          </p:nvSpPr>
          <p:spPr bwMode="auto">
            <a:xfrm>
              <a:off x="2673350" y="5218113"/>
              <a:ext cx="112713" cy="376238"/>
            </a:xfrm>
            <a:custGeom>
              <a:avLst/>
              <a:gdLst>
                <a:gd name="T0" fmla="*/ 0 w 71"/>
                <a:gd name="T1" fmla="*/ 34 h 237"/>
                <a:gd name="T2" fmla="*/ 19 w 71"/>
                <a:gd name="T3" fmla="*/ 34 h 237"/>
                <a:gd name="T4" fmla="*/ 19 w 71"/>
                <a:gd name="T5" fmla="*/ 237 h 237"/>
                <a:gd name="T6" fmla="*/ 52 w 71"/>
                <a:gd name="T7" fmla="*/ 237 h 237"/>
                <a:gd name="T8" fmla="*/ 52 w 71"/>
                <a:gd name="T9" fmla="*/ 34 h 237"/>
                <a:gd name="T10" fmla="*/ 71 w 71"/>
                <a:gd name="T11" fmla="*/ 34 h 237"/>
                <a:gd name="T12" fmla="*/ 71 w 71"/>
                <a:gd name="T13" fmla="*/ 0 h 237"/>
                <a:gd name="T14" fmla="*/ 0 w 71"/>
                <a:gd name="T15" fmla="*/ 0 h 237"/>
                <a:gd name="T16" fmla="*/ 0 w 71"/>
                <a:gd name="T17" fmla="*/ 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237">
                  <a:moveTo>
                    <a:pt x="0" y="34"/>
                  </a:moveTo>
                  <a:lnTo>
                    <a:pt x="19" y="34"/>
                  </a:lnTo>
                  <a:lnTo>
                    <a:pt x="19" y="237"/>
                  </a:lnTo>
                  <a:lnTo>
                    <a:pt x="52" y="237"/>
                  </a:lnTo>
                  <a:lnTo>
                    <a:pt x="52" y="34"/>
                  </a:lnTo>
                  <a:lnTo>
                    <a:pt x="71" y="34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9" name="Freeform 77"/>
          <p:cNvSpPr>
            <a:spLocks noChangeAspect="1"/>
          </p:cNvSpPr>
          <p:nvPr/>
        </p:nvSpPr>
        <p:spPr bwMode="auto">
          <a:xfrm>
            <a:off x="4170977" y="2431492"/>
            <a:ext cx="180000" cy="180595"/>
          </a:xfrm>
          <a:custGeom>
            <a:avLst/>
            <a:gdLst>
              <a:gd name="T0" fmla="*/ 127 w 128"/>
              <a:gd name="T1" fmla="*/ 54 h 128"/>
              <a:gd name="T2" fmla="*/ 107 w 128"/>
              <a:gd name="T3" fmla="*/ 54 h 128"/>
              <a:gd name="T4" fmla="*/ 108 w 128"/>
              <a:gd name="T5" fmla="*/ 64 h 128"/>
              <a:gd name="T6" fmla="*/ 105 w 128"/>
              <a:gd name="T7" fmla="*/ 81 h 128"/>
              <a:gd name="T8" fmla="*/ 95 w 128"/>
              <a:gd name="T9" fmla="*/ 95 h 128"/>
              <a:gd name="T10" fmla="*/ 81 w 128"/>
              <a:gd name="T11" fmla="*/ 105 h 128"/>
              <a:gd name="T12" fmla="*/ 64 w 128"/>
              <a:gd name="T13" fmla="*/ 108 h 128"/>
              <a:gd name="T14" fmla="*/ 47 w 128"/>
              <a:gd name="T15" fmla="*/ 105 h 128"/>
              <a:gd name="T16" fmla="*/ 33 w 128"/>
              <a:gd name="T17" fmla="*/ 95 h 128"/>
              <a:gd name="T18" fmla="*/ 23 w 128"/>
              <a:gd name="T19" fmla="*/ 81 h 128"/>
              <a:gd name="T20" fmla="*/ 20 w 128"/>
              <a:gd name="T21" fmla="*/ 64 h 128"/>
              <a:gd name="T22" fmla="*/ 23 w 128"/>
              <a:gd name="T23" fmla="*/ 47 h 128"/>
              <a:gd name="T24" fmla="*/ 33 w 128"/>
              <a:gd name="T25" fmla="*/ 33 h 128"/>
              <a:gd name="T26" fmla="*/ 47 w 128"/>
              <a:gd name="T27" fmla="*/ 23 h 128"/>
              <a:gd name="T28" fmla="*/ 64 w 128"/>
              <a:gd name="T29" fmla="*/ 20 h 128"/>
              <a:gd name="T30" fmla="*/ 81 w 128"/>
              <a:gd name="T31" fmla="*/ 23 h 128"/>
              <a:gd name="T32" fmla="*/ 88 w 128"/>
              <a:gd name="T33" fmla="*/ 27 h 128"/>
              <a:gd name="T34" fmla="*/ 75 w 128"/>
              <a:gd name="T35" fmla="*/ 39 h 128"/>
              <a:gd name="T36" fmla="*/ 115 w 128"/>
              <a:gd name="T37" fmla="*/ 39 h 128"/>
              <a:gd name="T38" fmla="*/ 115 w 128"/>
              <a:gd name="T39" fmla="*/ 0 h 128"/>
              <a:gd name="T40" fmla="*/ 102 w 128"/>
              <a:gd name="T41" fmla="*/ 13 h 128"/>
              <a:gd name="T42" fmla="*/ 64 w 128"/>
              <a:gd name="T43" fmla="*/ 0 h 128"/>
              <a:gd name="T44" fmla="*/ 0 w 128"/>
              <a:gd name="T45" fmla="*/ 64 h 128"/>
              <a:gd name="T46" fmla="*/ 64 w 128"/>
              <a:gd name="T47" fmla="*/ 128 h 128"/>
              <a:gd name="T48" fmla="*/ 128 w 128"/>
              <a:gd name="T49" fmla="*/ 64 h 128"/>
              <a:gd name="T50" fmla="*/ 127 w 128"/>
              <a:gd name="T51" fmla="*/ 5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28">
                <a:moveTo>
                  <a:pt x="127" y="54"/>
                </a:moveTo>
                <a:cubicBezTo>
                  <a:pt x="107" y="54"/>
                  <a:pt x="107" y="54"/>
                  <a:pt x="107" y="54"/>
                </a:cubicBezTo>
                <a:cubicBezTo>
                  <a:pt x="108" y="57"/>
                  <a:pt x="108" y="61"/>
                  <a:pt x="108" y="64"/>
                </a:cubicBezTo>
                <a:cubicBezTo>
                  <a:pt x="108" y="70"/>
                  <a:pt x="107" y="76"/>
                  <a:pt x="105" y="81"/>
                </a:cubicBezTo>
                <a:cubicBezTo>
                  <a:pt x="103" y="87"/>
                  <a:pt x="99" y="91"/>
                  <a:pt x="95" y="95"/>
                </a:cubicBezTo>
                <a:cubicBezTo>
                  <a:pt x="91" y="99"/>
                  <a:pt x="87" y="103"/>
                  <a:pt x="81" y="105"/>
                </a:cubicBezTo>
                <a:cubicBezTo>
                  <a:pt x="76" y="107"/>
                  <a:pt x="70" y="108"/>
                  <a:pt x="64" y="108"/>
                </a:cubicBezTo>
                <a:cubicBezTo>
                  <a:pt x="58" y="108"/>
                  <a:pt x="52" y="107"/>
                  <a:pt x="47" y="105"/>
                </a:cubicBezTo>
                <a:cubicBezTo>
                  <a:pt x="41" y="103"/>
                  <a:pt x="37" y="99"/>
                  <a:pt x="33" y="95"/>
                </a:cubicBezTo>
                <a:cubicBezTo>
                  <a:pt x="29" y="91"/>
                  <a:pt x="25" y="87"/>
                  <a:pt x="23" y="81"/>
                </a:cubicBezTo>
                <a:cubicBezTo>
                  <a:pt x="21" y="76"/>
                  <a:pt x="20" y="70"/>
                  <a:pt x="20" y="64"/>
                </a:cubicBezTo>
                <a:cubicBezTo>
                  <a:pt x="20" y="58"/>
                  <a:pt x="21" y="52"/>
                  <a:pt x="23" y="47"/>
                </a:cubicBezTo>
                <a:cubicBezTo>
                  <a:pt x="25" y="42"/>
                  <a:pt x="29" y="37"/>
                  <a:pt x="33" y="33"/>
                </a:cubicBezTo>
                <a:cubicBezTo>
                  <a:pt x="37" y="29"/>
                  <a:pt x="41" y="25"/>
                  <a:pt x="47" y="23"/>
                </a:cubicBezTo>
                <a:cubicBezTo>
                  <a:pt x="52" y="21"/>
                  <a:pt x="58" y="20"/>
                  <a:pt x="64" y="20"/>
                </a:cubicBezTo>
                <a:cubicBezTo>
                  <a:pt x="70" y="20"/>
                  <a:pt x="76" y="21"/>
                  <a:pt x="81" y="23"/>
                </a:cubicBezTo>
                <a:cubicBezTo>
                  <a:pt x="84" y="24"/>
                  <a:pt x="86" y="25"/>
                  <a:pt x="88" y="27"/>
                </a:cubicBezTo>
                <a:cubicBezTo>
                  <a:pt x="75" y="39"/>
                  <a:pt x="75" y="39"/>
                  <a:pt x="75" y="39"/>
                </a:cubicBezTo>
                <a:cubicBezTo>
                  <a:pt x="115" y="39"/>
                  <a:pt x="115" y="39"/>
                  <a:pt x="115" y="39"/>
                </a:cubicBezTo>
                <a:cubicBezTo>
                  <a:pt x="115" y="0"/>
                  <a:pt x="115" y="0"/>
                  <a:pt x="115" y="0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91" y="5"/>
                  <a:pt x="78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61"/>
                  <a:pt x="128" y="57"/>
                  <a:pt x="127" y="5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圆角矩形 139"/>
          <p:cNvSpPr/>
          <p:nvPr/>
        </p:nvSpPr>
        <p:spPr bwMode="auto">
          <a:xfrm flipH="1">
            <a:off x="4963153" y="1459472"/>
            <a:ext cx="288000" cy="900000"/>
          </a:xfrm>
          <a:prstGeom prst="roundRect">
            <a:avLst>
              <a:gd name="adj" fmla="val 11315"/>
            </a:avLst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72000" tIns="0" rIns="72000" bIns="0" anchor="ctr" anchorCtr="1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数据集成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1" name="圆角矩形 140"/>
          <p:cNvSpPr/>
          <p:nvPr/>
        </p:nvSpPr>
        <p:spPr bwMode="auto">
          <a:xfrm flipH="1">
            <a:off x="4963153" y="2431588"/>
            <a:ext cx="288000" cy="864000"/>
          </a:xfrm>
          <a:prstGeom prst="roundRect">
            <a:avLst>
              <a:gd name="adj" fmla="val 11116"/>
            </a:avLst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72000" tIns="0" rIns="72000" bIns="0" anchor="ctr" anchorCtr="1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应用集成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2" name="五边形 141"/>
          <p:cNvSpPr/>
          <p:nvPr/>
        </p:nvSpPr>
        <p:spPr>
          <a:xfrm>
            <a:off x="6511325" y="1423380"/>
            <a:ext cx="972000" cy="32400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36000" rIns="72000" bIns="360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数字化管控</a:t>
            </a:r>
            <a:endParaRPr lang="zh-CN" altLang="en-US" sz="105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3" name="五边形 142"/>
          <p:cNvSpPr/>
          <p:nvPr/>
        </p:nvSpPr>
        <p:spPr>
          <a:xfrm>
            <a:off x="6511325" y="1819460"/>
            <a:ext cx="972000" cy="32400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36000" rIns="72000" bIns="360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数字化研发</a:t>
            </a:r>
            <a:endParaRPr lang="zh-CN" altLang="en-US" sz="105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4" name="五边形 143"/>
          <p:cNvSpPr/>
          <p:nvPr/>
        </p:nvSpPr>
        <p:spPr>
          <a:xfrm>
            <a:off x="6511325" y="2215504"/>
            <a:ext cx="972000" cy="32400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36000" rIns="72000" bIns="360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数字化制造</a:t>
            </a:r>
            <a:endParaRPr lang="zh-CN" altLang="en-US" sz="105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5" name="五边形 144"/>
          <p:cNvSpPr/>
          <p:nvPr/>
        </p:nvSpPr>
        <p:spPr>
          <a:xfrm>
            <a:off x="6511325" y="2611548"/>
            <a:ext cx="972000" cy="32400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36000" rIns="72000" bIns="36000" anchor="ctr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数字化供应链</a:t>
            </a:r>
            <a:endParaRPr lang="zh-CN" altLang="en-US" sz="105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6" name="五边形 145"/>
          <p:cNvSpPr/>
          <p:nvPr/>
        </p:nvSpPr>
        <p:spPr>
          <a:xfrm>
            <a:off x="6511325" y="3007592"/>
            <a:ext cx="972000" cy="32400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36000" rIns="72000" bIns="3600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05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29" name="圆角矩形 228"/>
          <p:cNvSpPr/>
          <p:nvPr/>
        </p:nvSpPr>
        <p:spPr bwMode="auto">
          <a:xfrm flipH="1">
            <a:off x="5971701" y="1459384"/>
            <a:ext cx="396000" cy="432000"/>
          </a:xfrm>
          <a:prstGeom prst="roundRect">
            <a:avLst>
              <a:gd name="adj" fmla="val 11315"/>
            </a:avLst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数据中台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0" name="圆角矩形 229"/>
          <p:cNvSpPr/>
          <p:nvPr/>
        </p:nvSpPr>
        <p:spPr bwMode="auto">
          <a:xfrm flipH="1">
            <a:off x="5971701" y="1963440"/>
            <a:ext cx="396000" cy="396000"/>
          </a:xfrm>
          <a:prstGeom prst="roundRect">
            <a:avLst>
              <a:gd name="adj" fmla="val 11315"/>
            </a:avLst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业务中台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1" name="圆角矩形 230"/>
          <p:cNvSpPr/>
          <p:nvPr/>
        </p:nvSpPr>
        <p:spPr bwMode="auto">
          <a:xfrm flipH="1">
            <a:off x="5971653" y="2431540"/>
            <a:ext cx="396000" cy="396000"/>
          </a:xfrm>
          <a:prstGeom prst="roundRect">
            <a:avLst>
              <a:gd name="adj" fmla="val 11315"/>
            </a:avLst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管理中台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2" name="圆角矩形 231"/>
          <p:cNvSpPr/>
          <p:nvPr/>
        </p:nvSpPr>
        <p:spPr bwMode="auto">
          <a:xfrm flipH="1">
            <a:off x="5971157" y="2899544"/>
            <a:ext cx="396000" cy="396000"/>
          </a:xfrm>
          <a:prstGeom prst="roundRect">
            <a:avLst>
              <a:gd name="adj" fmla="val 11315"/>
            </a:avLst>
          </a:prstGeom>
          <a:solidFill>
            <a:schemeClr val="accent5">
              <a:lumMod val="20000"/>
              <a:lumOff val="8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安全中台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3" name="五边形 232"/>
          <p:cNvSpPr/>
          <p:nvPr/>
        </p:nvSpPr>
        <p:spPr>
          <a:xfrm>
            <a:off x="4711029" y="1387376"/>
            <a:ext cx="108000" cy="1944000"/>
          </a:xfrm>
          <a:prstGeom prst="homePlate">
            <a:avLst>
              <a:gd name="adj" fmla="val 123053"/>
            </a:avLst>
          </a:prstGeom>
          <a:solidFill>
            <a:schemeClr val="accent5">
              <a:lumMod val="75000"/>
            </a:schemeClr>
          </a:solidFill>
          <a:ln w="6350">
            <a:noFill/>
            <a:miter lim="400000"/>
          </a:ln>
        </p:spPr>
        <p:txBody>
          <a:bodyPr wrap="none" lIns="0" tIns="0" rIns="0" bIns="0" rtlCol="0" anchor="ctr"/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237" name="圆角矩形 236"/>
          <p:cNvSpPr/>
          <p:nvPr/>
        </p:nvSpPr>
        <p:spPr bwMode="auto">
          <a:xfrm>
            <a:off x="1731093" y="1676910"/>
            <a:ext cx="900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216000" tIns="0" rIns="0" bIns="0" anchor="ctr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05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低代码</a:t>
            </a:r>
            <a:endParaRPr lang="zh-CN" altLang="en-US" sz="1050" kern="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8" name="圆角矩形 237"/>
          <p:cNvSpPr/>
          <p:nvPr/>
        </p:nvSpPr>
        <p:spPr bwMode="auto">
          <a:xfrm>
            <a:off x="615069" y="1673847"/>
            <a:ext cx="900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21600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05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算法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41" name="圆角矩形 240"/>
          <p:cNvSpPr/>
          <p:nvPr/>
        </p:nvSpPr>
        <p:spPr bwMode="auto">
          <a:xfrm>
            <a:off x="614969" y="1964970"/>
            <a:ext cx="900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21600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05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模型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56" name="Graphic 4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7" y="2005814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" name="圆角矩形 257"/>
          <p:cNvSpPr/>
          <p:nvPr/>
        </p:nvSpPr>
        <p:spPr bwMode="auto">
          <a:xfrm>
            <a:off x="614969" y="2253002"/>
            <a:ext cx="900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21600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05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应用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9" name="圆角矩形 258"/>
          <p:cNvSpPr/>
          <p:nvPr/>
        </p:nvSpPr>
        <p:spPr bwMode="auto">
          <a:xfrm>
            <a:off x="1736773" y="1964942"/>
            <a:ext cx="900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216000" tIns="0" rIns="0" bIns="0" anchor="ctr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05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微服务</a:t>
            </a:r>
            <a:endParaRPr lang="zh-CN" altLang="en-US" sz="1050" kern="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60" name="圆角矩形 259"/>
          <p:cNvSpPr/>
          <p:nvPr/>
        </p:nvSpPr>
        <p:spPr bwMode="auto">
          <a:xfrm>
            <a:off x="1739278" y="2252974"/>
            <a:ext cx="900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216000" tIns="0" rIns="0" bIns="0" anchor="ctr" anchorCtr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05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多租户</a:t>
            </a:r>
            <a:endParaRPr lang="zh-CN" altLang="en-US" sz="1050" kern="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61" name="圆角矩形 260"/>
          <p:cNvSpPr/>
          <p:nvPr/>
        </p:nvSpPr>
        <p:spPr bwMode="auto">
          <a:xfrm>
            <a:off x="2847241" y="1676938"/>
            <a:ext cx="936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108000" bIns="0" anchor="ctr" anchorCtr="0">
            <a:no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05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管理监控</a:t>
            </a:r>
            <a:endParaRPr lang="zh-CN" altLang="en-US" sz="1050" kern="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62" name="圆角矩形 261"/>
          <p:cNvSpPr/>
          <p:nvPr/>
        </p:nvSpPr>
        <p:spPr bwMode="auto">
          <a:xfrm>
            <a:off x="2847241" y="1964942"/>
            <a:ext cx="936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108000" bIns="0" anchor="ctr" anchorCtr="0">
            <a:no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05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边缘网关</a:t>
            </a:r>
            <a:endParaRPr lang="zh-CN" altLang="en-US" sz="1050" kern="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63" name="圆角矩形 262"/>
          <p:cNvSpPr/>
          <p:nvPr/>
        </p:nvSpPr>
        <p:spPr bwMode="auto">
          <a:xfrm>
            <a:off x="2847317" y="2252974"/>
            <a:ext cx="936000" cy="252000"/>
          </a:xfrm>
          <a:prstGeom prst="roundRect">
            <a:avLst>
              <a:gd name="adj" fmla="val 9551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0" rIns="108000" bIns="0" anchor="ctr" anchorCtr="0">
            <a:no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05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数采终端</a:t>
            </a:r>
            <a:endParaRPr lang="zh-CN" altLang="en-US" sz="1050" kern="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88" name="圆角矩形 287"/>
          <p:cNvSpPr/>
          <p:nvPr/>
        </p:nvSpPr>
        <p:spPr>
          <a:xfrm>
            <a:off x="542960" y="2973118"/>
            <a:ext cx="684000" cy="396000"/>
          </a:xfrm>
          <a:prstGeom prst="roundRect">
            <a:avLst>
              <a:gd name="adj" fmla="val 9108"/>
            </a:avLst>
          </a:prstGeom>
          <a:noFill/>
          <a:ln w="6350">
            <a:solidFill>
              <a:schemeClr val="bg1">
                <a:lumMod val="95000"/>
              </a:schemeClr>
            </a:solidFill>
            <a:prstDash val="solid"/>
          </a:ln>
        </p:spPr>
        <p:txBody>
          <a:bodyPr wrap="none" lIns="36000" tIns="0" rIns="0" bIns="0" anchor="ctr" anchorCtr="0">
            <a:no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经营</a:t>
            </a:r>
            <a:endParaRPr lang="en-US" altLang="zh-CN" sz="105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05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管理</a:t>
            </a:r>
            <a:endParaRPr lang="zh-CN" altLang="en-US" sz="105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2" name="圆角矩形 291"/>
          <p:cNvSpPr/>
          <p:nvPr/>
        </p:nvSpPr>
        <p:spPr>
          <a:xfrm>
            <a:off x="1263040" y="2973118"/>
            <a:ext cx="684000" cy="396000"/>
          </a:xfrm>
          <a:prstGeom prst="roundRect">
            <a:avLst>
              <a:gd name="adj" fmla="val 9108"/>
            </a:avLst>
          </a:prstGeom>
          <a:noFill/>
          <a:ln w="6350">
            <a:solidFill>
              <a:schemeClr val="bg1">
                <a:lumMod val="95000"/>
              </a:schemeClr>
            </a:solidFill>
            <a:prstDash val="solid"/>
          </a:ln>
        </p:spPr>
        <p:txBody>
          <a:bodyPr wrap="none" lIns="36000" tIns="0" rIns="0" bIns="0" anchor="ctr" anchorCtr="0">
            <a:no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生产</a:t>
            </a:r>
            <a:endParaRPr lang="en-US" altLang="zh-CN" sz="105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05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作业</a:t>
            </a:r>
            <a:endParaRPr lang="zh-CN" altLang="en-US" sz="105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3" name="圆角矩形 292"/>
          <p:cNvSpPr/>
          <p:nvPr/>
        </p:nvSpPr>
        <p:spPr>
          <a:xfrm>
            <a:off x="1983337" y="2973118"/>
            <a:ext cx="1872000" cy="396000"/>
          </a:xfrm>
          <a:prstGeom prst="roundRect">
            <a:avLst>
              <a:gd name="adj" fmla="val 9108"/>
            </a:avLst>
          </a:prstGeom>
          <a:noFill/>
          <a:ln w="6350">
            <a:solidFill>
              <a:schemeClr val="bg1">
                <a:lumMod val="95000"/>
              </a:schemeClr>
            </a:solidFill>
            <a:prstDash val="solid"/>
          </a:ln>
        </p:spPr>
        <p:txBody>
          <a:bodyPr wrap="none" lIns="36000" tIns="0" rIns="0" bIns="0" anchor="ctr" anchorCtr="0">
            <a:no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调度</a:t>
            </a:r>
            <a:endParaRPr lang="en-US" altLang="zh-CN" sz="105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05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控制</a:t>
            </a:r>
            <a:endParaRPr lang="zh-CN" altLang="en-US" sz="105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4" name="圆角矩形 293"/>
          <p:cNvSpPr/>
          <p:nvPr/>
        </p:nvSpPr>
        <p:spPr>
          <a:xfrm>
            <a:off x="2342307" y="3009122"/>
            <a:ext cx="1476000" cy="144000"/>
          </a:xfrm>
          <a:prstGeom prst="roundRect">
            <a:avLst>
              <a:gd name="adj" fmla="val 5693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DCS  SCADA  PLC   RTU  SIS 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64" name="组合 263"/>
          <p:cNvGrpSpPr>
            <a:grpSpLocks noChangeAspect="1"/>
          </p:cNvGrpSpPr>
          <p:nvPr/>
        </p:nvGrpSpPr>
        <p:grpSpPr>
          <a:xfrm>
            <a:off x="2813337" y="3189142"/>
            <a:ext cx="213900" cy="144000"/>
            <a:chOff x="10995" y="3513"/>
            <a:chExt cx="713" cy="4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65" name="Freeform 399"/>
            <p:cNvSpPr/>
            <p:nvPr/>
          </p:nvSpPr>
          <p:spPr bwMode="auto">
            <a:xfrm>
              <a:off x="11470" y="3848"/>
              <a:ext cx="218" cy="80"/>
            </a:xfrm>
            <a:custGeom>
              <a:avLst/>
              <a:gdLst>
                <a:gd name="T0" fmla="*/ 15 w 44"/>
                <a:gd name="T1" fmla="*/ 12 h 16"/>
                <a:gd name="T2" fmla="*/ 21 w 44"/>
                <a:gd name="T3" fmla="*/ 10 h 16"/>
                <a:gd name="T4" fmla="*/ 27 w 44"/>
                <a:gd name="T5" fmla="*/ 10 h 16"/>
                <a:gd name="T6" fmla="*/ 38 w 44"/>
                <a:gd name="T7" fmla="*/ 15 h 16"/>
                <a:gd name="T8" fmla="*/ 40 w 44"/>
                <a:gd name="T9" fmla="*/ 16 h 16"/>
                <a:gd name="T10" fmla="*/ 43 w 44"/>
                <a:gd name="T11" fmla="*/ 13 h 16"/>
                <a:gd name="T12" fmla="*/ 41 w 44"/>
                <a:gd name="T13" fmla="*/ 8 h 16"/>
                <a:gd name="T14" fmla="*/ 31 w 44"/>
                <a:gd name="T15" fmla="*/ 2 h 16"/>
                <a:gd name="T16" fmla="*/ 17 w 44"/>
                <a:gd name="T17" fmla="*/ 2 h 16"/>
                <a:gd name="T18" fmla="*/ 11 w 44"/>
                <a:gd name="T19" fmla="*/ 5 h 16"/>
                <a:gd name="T20" fmla="*/ 5 w 44"/>
                <a:gd name="T21" fmla="*/ 5 h 16"/>
                <a:gd name="T22" fmla="*/ 0 w 44"/>
                <a:gd name="T23" fmla="*/ 3 h 16"/>
                <a:gd name="T24" fmla="*/ 0 w 44"/>
                <a:gd name="T25" fmla="*/ 12 h 16"/>
                <a:gd name="T26" fmla="*/ 1 w 44"/>
                <a:gd name="T27" fmla="*/ 12 h 16"/>
                <a:gd name="T28" fmla="*/ 15 w 44"/>
                <a:gd name="T2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6">
                  <a:moveTo>
                    <a:pt x="15" y="12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2" y="9"/>
                    <a:pt x="25" y="9"/>
                    <a:pt x="27" y="10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6"/>
                    <a:pt x="40" y="16"/>
                  </a:cubicBezTo>
                  <a:cubicBezTo>
                    <a:pt x="41" y="16"/>
                    <a:pt x="42" y="15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5"/>
                    <a:pt x="11" y="14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6" name="Freeform 400"/>
            <p:cNvSpPr/>
            <p:nvPr/>
          </p:nvSpPr>
          <p:spPr bwMode="auto">
            <a:xfrm>
              <a:off x="11470" y="3775"/>
              <a:ext cx="218" cy="73"/>
            </a:xfrm>
            <a:custGeom>
              <a:avLst/>
              <a:gdLst>
                <a:gd name="T0" fmla="*/ 41 w 44"/>
                <a:gd name="T1" fmla="*/ 7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2 h 15"/>
                <a:gd name="T12" fmla="*/ 0 w 44"/>
                <a:gd name="T13" fmla="*/ 11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4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7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6" y="5"/>
                    <a:pt x="5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8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7" name="Freeform 401"/>
            <p:cNvSpPr/>
            <p:nvPr/>
          </p:nvSpPr>
          <p:spPr bwMode="auto">
            <a:xfrm>
              <a:off x="11470" y="3695"/>
              <a:ext cx="218" cy="75"/>
            </a:xfrm>
            <a:custGeom>
              <a:avLst/>
              <a:gdLst>
                <a:gd name="T0" fmla="*/ 41 w 44"/>
                <a:gd name="T1" fmla="*/ 7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2 h 15"/>
                <a:gd name="T12" fmla="*/ 0 w 44"/>
                <a:gd name="T13" fmla="*/ 11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4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7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8"/>
                    <a:pt x="4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8" name="Freeform 402"/>
            <p:cNvSpPr/>
            <p:nvPr/>
          </p:nvSpPr>
          <p:spPr bwMode="auto">
            <a:xfrm>
              <a:off x="11470" y="3615"/>
              <a:ext cx="218" cy="75"/>
            </a:xfrm>
            <a:custGeom>
              <a:avLst/>
              <a:gdLst>
                <a:gd name="T0" fmla="*/ 41 w 44"/>
                <a:gd name="T1" fmla="*/ 8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3 h 15"/>
                <a:gd name="T12" fmla="*/ 0 w 44"/>
                <a:gd name="T13" fmla="*/ 12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5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8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9" name="Freeform 403"/>
            <p:cNvSpPr/>
            <p:nvPr/>
          </p:nvSpPr>
          <p:spPr bwMode="auto">
            <a:xfrm>
              <a:off x="11470" y="3538"/>
              <a:ext cx="218" cy="73"/>
            </a:xfrm>
            <a:custGeom>
              <a:avLst/>
              <a:gdLst>
                <a:gd name="T0" fmla="*/ 41 w 44"/>
                <a:gd name="T1" fmla="*/ 8 h 15"/>
                <a:gd name="T2" fmla="*/ 31 w 44"/>
                <a:gd name="T3" fmla="*/ 2 h 15"/>
                <a:gd name="T4" fmla="*/ 17 w 44"/>
                <a:gd name="T5" fmla="*/ 2 h 15"/>
                <a:gd name="T6" fmla="*/ 11 w 44"/>
                <a:gd name="T7" fmla="*/ 5 h 15"/>
                <a:gd name="T8" fmla="*/ 5 w 44"/>
                <a:gd name="T9" fmla="*/ 5 h 15"/>
                <a:gd name="T10" fmla="*/ 0 w 44"/>
                <a:gd name="T11" fmla="*/ 3 h 15"/>
                <a:gd name="T12" fmla="*/ 0 w 44"/>
                <a:gd name="T13" fmla="*/ 12 h 15"/>
                <a:gd name="T14" fmla="*/ 1 w 44"/>
                <a:gd name="T15" fmla="*/ 12 h 15"/>
                <a:gd name="T16" fmla="*/ 15 w 44"/>
                <a:gd name="T17" fmla="*/ 12 h 15"/>
                <a:gd name="T18" fmla="*/ 21 w 44"/>
                <a:gd name="T19" fmla="*/ 9 h 15"/>
                <a:gd name="T20" fmla="*/ 27 w 44"/>
                <a:gd name="T21" fmla="*/ 9 h 15"/>
                <a:gd name="T22" fmla="*/ 38 w 44"/>
                <a:gd name="T23" fmla="*/ 15 h 15"/>
                <a:gd name="T24" fmla="*/ 40 w 44"/>
                <a:gd name="T25" fmla="*/ 15 h 15"/>
                <a:gd name="T26" fmla="*/ 43 w 44"/>
                <a:gd name="T27" fmla="*/ 13 h 15"/>
                <a:gd name="T28" fmla="*/ 41 w 44"/>
                <a:gd name="T2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5">
                  <a:moveTo>
                    <a:pt x="41" y="8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7" y="0"/>
                    <a:pt x="21" y="0"/>
                    <a:pt x="17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6" y="6"/>
                    <a:pt x="5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14"/>
                    <a:pt x="11" y="14"/>
                    <a:pt x="15" y="1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8"/>
                    <a:pt x="25" y="8"/>
                    <a:pt x="27" y="9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41" y="15"/>
                    <a:pt x="42" y="14"/>
                    <a:pt x="43" y="13"/>
                  </a:cubicBezTo>
                  <a:cubicBezTo>
                    <a:pt x="44" y="11"/>
                    <a:pt x="43" y="9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0" name="Freeform 404"/>
            <p:cNvSpPr/>
            <p:nvPr/>
          </p:nvSpPr>
          <p:spPr bwMode="auto">
            <a:xfrm>
              <a:off x="10995" y="3848"/>
              <a:ext cx="243" cy="70"/>
            </a:xfrm>
            <a:custGeom>
              <a:avLst/>
              <a:gdLst>
                <a:gd name="T0" fmla="*/ 7 w 49"/>
                <a:gd name="T1" fmla="*/ 12 h 14"/>
                <a:gd name="T2" fmla="*/ 12 w 49"/>
                <a:gd name="T3" fmla="*/ 10 h 14"/>
                <a:gd name="T4" fmla="*/ 18 w 49"/>
                <a:gd name="T5" fmla="*/ 10 h 14"/>
                <a:gd name="T6" fmla="*/ 24 w 49"/>
                <a:gd name="T7" fmla="*/ 12 h 14"/>
                <a:gd name="T8" fmla="*/ 31 w 49"/>
                <a:gd name="T9" fmla="*/ 14 h 14"/>
                <a:gd name="T10" fmla="*/ 38 w 49"/>
                <a:gd name="T11" fmla="*/ 12 h 14"/>
                <a:gd name="T12" fmla="*/ 43 w 49"/>
                <a:gd name="T13" fmla="*/ 10 h 14"/>
                <a:gd name="T14" fmla="*/ 46 w 49"/>
                <a:gd name="T15" fmla="*/ 9 h 14"/>
                <a:gd name="T16" fmla="*/ 49 w 49"/>
                <a:gd name="T17" fmla="*/ 1 h 14"/>
                <a:gd name="T18" fmla="*/ 40 w 49"/>
                <a:gd name="T19" fmla="*/ 2 h 14"/>
                <a:gd name="T20" fmla="*/ 34 w 49"/>
                <a:gd name="T21" fmla="*/ 5 h 14"/>
                <a:gd name="T22" fmla="*/ 28 w 49"/>
                <a:gd name="T23" fmla="*/ 5 h 14"/>
                <a:gd name="T24" fmla="*/ 22 w 49"/>
                <a:gd name="T25" fmla="*/ 2 h 14"/>
                <a:gd name="T26" fmla="*/ 8 w 49"/>
                <a:gd name="T27" fmla="*/ 2 h 14"/>
                <a:gd name="T28" fmla="*/ 3 w 49"/>
                <a:gd name="T29" fmla="*/ 5 h 14"/>
                <a:gd name="T30" fmla="*/ 1 w 49"/>
                <a:gd name="T31" fmla="*/ 11 h 14"/>
                <a:gd name="T32" fmla="*/ 7 w 49"/>
                <a:gd name="T3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14">
                  <a:moveTo>
                    <a:pt x="7" y="12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4" y="9"/>
                    <a:pt x="17" y="9"/>
                    <a:pt x="18" y="1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6" y="13"/>
                    <a:pt x="28" y="14"/>
                    <a:pt x="31" y="14"/>
                  </a:cubicBezTo>
                  <a:cubicBezTo>
                    <a:pt x="33" y="14"/>
                    <a:pt x="36" y="13"/>
                    <a:pt x="38" y="12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9"/>
                    <a:pt x="45" y="9"/>
                    <a:pt x="46" y="9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1"/>
                    <a:pt x="42" y="1"/>
                    <a:pt x="40" y="2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2" y="6"/>
                    <a:pt x="29" y="6"/>
                    <a:pt x="28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8" y="0"/>
                    <a:pt x="12" y="0"/>
                    <a:pt x="8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0" y="9"/>
                    <a:pt x="1" y="11"/>
                  </a:cubicBezTo>
                  <a:cubicBezTo>
                    <a:pt x="2" y="13"/>
                    <a:pt x="5" y="13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1" name="Freeform 405"/>
            <p:cNvSpPr/>
            <p:nvPr/>
          </p:nvSpPr>
          <p:spPr bwMode="auto">
            <a:xfrm>
              <a:off x="11000" y="3513"/>
              <a:ext cx="708" cy="480"/>
            </a:xfrm>
            <a:custGeom>
              <a:avLst/>
              <a:gdLst>
                <a:gd name="T0" fmla="*/ 4 w 143"/>
                <a:gd name="T1" fmla="*/ 97 h 97"/>
                <a:gd name="T2" fmla="*/ 41 w 143"/>
                <a:gd name="T3" fmla="*/ 97 h 97"/>
                <a:gd name="T4" fmla="*/ 47 w 143"/>
                <a:gd name="T5" fmla="*/ 97 h 97"/>
                <a:gd name="T6" fmla="*/ 87 w 143"/>
                <a:gd name="T7" fmla="*/ 97 h 97"/>
                <a:gd name="T8" fmla="*/ 94 w 143"/>
                <a:gd name="T9" fmla="*/ 97 h 97"/>
                <a:gd name="T10" fmla="*/ 139 w 143"/>
                <a:gd name="T11" fmla="*/ 97 h 97"/>
                <a:gd name="T12" fmla="*/ 143 w 143"/>
                <a:gd name="T13" fmla="*/ 93 h 97"/>
                <a:gd name="T14" fmla="*/ 139 w 143"/>
                <a:gd name="T15" fmla="*/ 89 h 97"/>
                <a:gd name="T16" fmla="*/ 95 w 143"/>
                <a:gd name="T17" fmla="*/ 89 h 97"/>
                <a:gd name="T18" fmla="*/ 91 w 143"/>
                <a:gd name="T19" fmla="*/ 89 h 97"/>
                <a:gd name="T20" fmla="*/ 91 w 143"/>
                <a:gd name="T21" fmla="*/ 4 h 97"/>
                <a:gd name="T22" fmla="*/ 87 w 143"/>
                <a:gd name="T23" fmla="*/ 0 h 97"/>
                <a:gd name="T24" fmla="*/ 79 w 143"/>
                <a:gd name="T25" fmla="*/ 0 h 97"/>
                <a:gd name="T26" fmla="*/ 76 w 143"/>
                <a:gd name="T27" fmla="*/ 2 h 97"/>
                <a:gd name="T28" fmla="*/ 45 w 143"/>
                <a:gd name="T29" fmla="*/ 89 h 97"/>
                <a:gd name="T30" fmla="*/ 40 w 143"/>
                <a:gd name="T31" fmla="*/ 89 h 97"/>
                <a:gd name="T32" fmla="*/ 4 w 143"/>
                <a:gd name="T33" fmla="*/ 89 h 97"/>
                <a:gd name="T34" fmla="*/ 0 w 143"/>
                <a:gd name="T35" fmla="*/ 93 h 97"/>
                <a:gd name="T36" fmla="*/ 4 w 143"/>
                <a:gd name="T3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97">
                  <a:moveTo>
                    <a:pt x="4" y="97"/>
                  </a:moveTo>
                  <a:cubicBezTo>
                    <a:pt x="41" y="97"/>
                    <a:pt x="41" y="97"/>
                    <a:pt x="41" y="97"/>
                  </a:cubicBezTo>
                  <a:cubicBezTo>
                    <a:pt x="47" y="97"/>
                    <a:pt x="47" y="97"/>
                    <a:pt x="4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41" y="97"/>
                    <a:pt x="143" y="95"/>
                    <a:pt x="143" y="93"/>
                  </a:cubicBezTo>
                  <a:cubicBezTo>
                    <a:pt x="143" y="91"/>
                    <a:pt x="141" y="89"/>
                    <a:pt x="139" y="89"/>
                  </a:cubicBezTo>
                  <a:cubicBezTo>
                    <a:pt x="95" y="89"/>
                    <a:pt x="95" y="89"/>
                    <a:pt x="95" y="89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2"/>
                    <a:pt x="90" y="0"/>
                    <a:pt x="8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8" y="0"/>
                    <a:pt x="76" y="1"/>
                    <a:pt x="76" y="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1" y="89"/>
                    <a:pt x="0" y="91"/>
                    <a:pt x="0" y="93"/>
                  </a:cubicBezTo>
                  <a:cubicBezTo>
                    <a:pt x="0" y="95"/>
                    <a:pt x="1" y="97"/>
                    <a:pt x="4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72" name="Freeform 31"/>
          <p:cNvSpPr>
            <a:spLocks noChangeAspect="1" noEditPoints="1"/>
          </p:cNvSpPr>
          <p:nvPr/>
        </p:nvSpPr>
        <p:spPr bwMode="auto">
          <a:xfrm>
            <a:off x="2613205" y="3189142"/>
            <a:ext cx="126000" cy="144000"/>
          </a:xfrm>
          <a:custGeom>
            <a:avLst/>
            <a:gdLst>
              <a:gd name="T0" fmla="*/ 70 w 93"/>
              <a:gd name="T1" fmla="*/ 115 h 132"/>
              <a:gd name="T2" fmla="*/ 35 w 93"/>
              <a:gd name="T3" fmla="*/ 49 h 132"/>
              <a:gd name="T4" fmla="*/ 68 w 93"/>
              <a:gd name="T5" fmla="*/ 77 h 132"/>
              <a:gd name="T6" fmla="*/ 68 w 93"/>
              <a:gd name="T7" fmla="*/ 78 h 132"/>
              <a:gd name="T8" fmla="*/ 68 w 93"/>
              <a:gd name="T9" fmla="*/ 78 h 132"/>
              <a:gd name="T10" fmla="*/ 68 w 93"/>
              <a:gd name="T11" fmla="*/ 78 h 132"/>
              <a:gd name="T12" fmla="*/ 68 w 93"/>
              <a:gd name="T13" fmla="*/ 78 h 132"/>
              <a:gd name="T14" fmla="*/ 68 w 93"/>
              <a:gd name="T15" fmla="*/ 79 h 132"/>
              <a:gd name="T16" fmla="*/ 68 w 93"/>
              <a:gd name="T17" fmla="*/ 79 h 132"/>
              <a:gd name="T18" fmla="*/ 68 w 93"/>
              <a:gd name="T19" fmla="*/ 79 h 132"/>
              <a:gd name="T20" fmla="*/ 68 w 93"/>
              <a:gd name="T21" fmla="*/ 79 h 132"/>
              <a:gd name="T22" fmla="*/ 68 w 93"/>
              <a:gd name="T23" fmla="*/ 79 h 132"/>
              <a:gd name="T24" fmla="*/ 68 w 93"/>
              <a:gd name="T25" fmla="*/ 79 h 132"/>
              <a:gd name="T26" fmla="*/ 75 w 93"/>
              <a:gd name="T27" fmla="*/ 80 h 132"/>
              <a:gd name="T28" fmla="*/ 56 w 93"/>
              <a:gd name="T29" fmla="*/ 80 h 132"/>
              <a:gd name="T30" fmla="*/ 68 w 93"/>
              <a:gd name="T31" fmla="*/ 81 h 132"/>
              <a:gd name="T32" fmla="*/ 67 w 93"/>
              <a:gd name="T33" fmla="*/ 79 h 132"/>
              <a:gd name="T34" fmla="*/ 67 w 93"/>
              <a:gd name="T35" fmla="*/ 79 h 132"/>
              <a:gd name="T36" fmla="*/ 67 w 93"/>
              <a:gd name="T37" fmla="*/ 79 h 132"/>
              <a:gd name="T38" fmla="*/ 67 w 93"/>
              <a:gd name="T39" fmla="*/ 79 h 132"/>
              <a:gd name="T40" fmla="*/ 67 w 93"/>
              <a:gd name="T41" fmla="*/ 79 h 132"/>
              <a:gd name="T42" fmla="*/ 67 w 93"/>
              <a:gd name="T43" fmla="*/ 79 h 132"/>
              <a:gd name="T44" fmla="*/ 67 w 93"/>
              <a:gd name="T45" fmla="*/ 78 h 132"/>
              <a:gd name="T46" fmla="*/ 67 w 93"/>
              <a:gd name="T47" fmla="*/ 78 h 132"/>
              <a:gd name="T48" fmla="*/ 67 w 93"/>
              <a:gd name="T49" fmla="*/ 78 h 132"/>
              <a:gd name="T50" fmla="*/ 67 w 93"/>
              <a:gd name="T51" fmla="*/ 78 h 132"/>
              <a:gd name="T52" fmla="*/ 67 w 93"/>
              <a:gd name="T53" fmla="*/ 78 h 132"/>
              <a:gd name="T54" fmla="*/ 67 w 93"/>
              <a:gd name="T55" fmla="*/ 73 h 132"/>
              <a:gd name="T56" fmla="*/ 56 w 93"/>
              <a:gd name="T57" fmla="*/ 54 h 132"/>
              <a:gd name="T58" fmla="*/ 36 w 93"/>
              <a:gd name="T59" fmla="*/ 41 h 132"/>
              <a:gd name="T60" fmla="*/ 37 w 93"/>
              <a:gd name="T61" fmla="*/ 42 h 132"/>
              <a:gd name="T62" fmla="*/ 37 w 93"/>
              <a:gd name="T63" fmla="*/ 43 h 132"/>
              <a:gd name="T64" fmla="*/ 37 w 93"/>
              <a:gd name="T65" fmla="*/ 43 h 132"/>
              <a:gd name="T66" fmla="*/ 37 w 93"/>
              <a:gd name="T67" fmla="*/ 43 h 132"/>
              <a:gd name="T68" fmla="*/ 37 w 93"/>
              <a:gd name="T69" fmla="*/ 43 h 132"/>
              <a:gd name="T70" fmla="*/ 37 w 93"/>
              <a:gd name="T71" fmla="*/ 43 h 132"/>
              <a:gd name="T72" fmla="*/ 37 w 93"/>
              <a:gd name="T73" fmla="*/ 43 h 132"/>
              <a:gd name="T74" fmla="*/ 37 w 93"/>
              <a:gd name="T75" fmla="*/ 43 h 132"/>
              <a:gd name="T76" fmla="*/ 37 w 93"/>
              <a:gd name="T77" fmla="*/ 43 h 132"/>
              <a:gd name="T78" fmla="*/ 37 w 93"/>
              <a:gd name="T79" fmla="*/ 43 h 132"/>
              <a:gd name="T80" fmla="*/ 48 w 93"/>
              <a:gd name="T81" fmla="*/ 46 h 132"/>
              <a:gd name="T82" fmla="*/ 16 w 93"/>
              <a:gd name="T83" fmla="*/ 45 h 132"/>
              <a:gd name="T84" fmla="*/ 37 w 93"/>
              <a:gd name="T85" fmla="*/ 47 h 132"/>
              <a:gd name="T86" fmla="*/ 35 w 93"/>
              <a:gd name="T87" fmla="*/ 44 h 132"/>
              <a:gd name="T88" fmla="*/ 35 w 93"/>
              <a:gd name="T89" fmla="*/ 44 h 132"/>
              <a:gd name="T90" fmla="*/ 35 w 93"/>
              <a:gd name="T91" fmla="*/ 44 h 132"/>
              <a:gd name="T92" fmla="*/ 35 w 93"/>
              <a:gd name="T93" fmla="*/ 43 h 132"/>
              <a:gd name="T94" fmla="*/ 35 w 93"/>
              <a:gd name="T95" fmla="*/ 43 h 132"/>
              <a:gd name="T96" fmla="*/ 35 w 93"/>
              <a:gd name="T97" fmla="*/ 43 h 132"/>
              <a:gd name="T98" fmla="*/ 35 w 93"/>
              <a:gd name="T99" fmla="*/ 43 h 132"/>
              <a:gd name="T100" fmla="*/ 35 w 93"/>
              <a:gd name="T101" fmla="*/ 43 h 132"/>
              <a:gd name="T102" fmla="*/ 35 w 93"/>
              <a:gd name="T103" fmla="*/ 42 h 132"/>
              <a:gd name="T104" fmla="*/ 35 w 93"/>
              <a:gd name="T105" fmla="*/ 42 h 132"/>
              <a:gd name="T106" fmla="*/ 35 w 93"/>
              <a:gd name="T107" fmla="*/ 42 h 132"/>
              <a:gd name="T108" fmla="*/ 36 w 93"/>
              <a:gd name="T109" fmla="*/ 33 h 132"/>
              <a:gd name="T110" fmla="*/ 16 w 93"/>
              <a:gd name="T111" fmla="*/ 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32">
                <a:moveTo>
                  <a:pt x="38" y="49"/>
                </a:moveTo>
                <a:cubicBezTo>
                  <a:pt x="40" y="113"/>
                  <a:pt x="40" y="113"/>
                  <a:pt x="40" y="113"/>
                </a:cubicBezTo>
                <a:cubicBezTo>
                  <a:pt x="47" y="113"/>
                  <a:pt x="54" y="113"/>
                  <a:pt x="62" y="114"/>
                </a:cubicBezTo>
                <a:cubicBezTo>
                  <a:pt x="62" y="87"/>
                  <a:pt x="62" y="87"/>
                  <a:pt x="62" y="87"/>
                </a:cubicBezTo>
                <a:cubicBezTo>
                  <a:pt x="67" y="82"/>
                  <a:pt x="67" y="82"/>
                  <a:pt x="67" y="82"/>
                </a:cubicBezTo>
                <a:cubicBezTo>
                  <a:pt x="68" y="82"/>
                  <a:pt x="68" y="82"/>
                  <a:pt x="69" y="82"/>
                </a:cubicBezTo>
                <a:cubicBezTo>
                  <a:pt x="70" y="115"/>
                  <a:pt x="70" y="115"/>
                  <a:pt x="70" y="115"/>
                </a:cubicBezTo>
                <a:cubicBezTo>
                  <a:pt x="77" y="116"/>
                  <a:pt x="85" y="118"/>
                  <a:pt x="93" y="120"/>
                </a:cubicBezTo>
                <a:cubicBezTo>
                  <a:pt x="93" y="124"/>
                  <a:pt x="93" y="128"/>
                  <a:pt x="93" y="132"/>
                </a:cubicBezTo>
                <a:cubicBezTo>
                  <a:pt x="62" y="132"/>
                  <a:pt x="31" y="132"/>
                  <a:pt x="0" y="132"/>
                </a:cubicBezTo>
                <a:cubicBezTo>
                  <a:pt x="0" y="128"/>
                  <a:pt x="0" y="124"/>
                  <a:pt x="0" y="120"/>
                </a:cubicBezTo>
                <a:cubicBezTo>
                  <a:pt x="8" y="117"/>
                  <a:pt x="17" y="115"/>
                  <a:pt x="26" y="114"/>
                </a:cubicBezTo>
                <a:cubicBezTo>
                  <a:pt x="27" y="58"/>
                  <a:pt x="27" y="58"/>
                  <a:pt x="27" y="58"/>
                </a:cubicBezTo>
                <a:cubicBezTo>
                  <a:pt x="35" y="49"/>
                  <a:pt x="35" y="49"/>
                  <a:pt x="35" y="49"/>
                </a:cubicBezTo>
                <a:cubicBezTo>
                  <a:pt x="36" y="49"/>
                  <a:pt x="37" y="49"/>
                  <a:pt x="38" y="49"/>
                </a:cubicBezTo>
                <a:close/>
                <a:moveTo>
                  <a:pt x="73" y="77"/>
                </a:moveTo>
                <a:cubicBezTo>
                  <a:pt x="73" y="75"/>
                  <a:pt x="72" y="73"/>
                  <a:pt x="69" y="73"/>
                </a:cubicBezTo>
                <a:cubicBezTo>
                  <a:pt x="69" y="73"/>
                  <a:pt x="69" y="73"/>
                  <a:pt x="69" y="73"/>
                </a:cubicBezTo>
                <a:cubicBezTo>
                  <a:pt x="69" y="73"/>
                  <a:pt x="68" y="73"/>
                  <a:pt x="68" y="73"/>
                </a:cubicBezTo>
                <a:cubicBezTo>
                  <a:pt x="68" y="74"/>
                  <a:pt x="68" y="76"/>
                  <a:pt x="68" y="77"/>
                </a:cubicBezTo>
                <a:cubicBezTo>
                  <a:pt x="68" y="77"/>
                  <a:pt x="68" y="77"/>
                  <a:pt x="68" y="77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9" y="80"/>
                  <a:pt x="69" y="80"/>
                </a:cubicBezTo>
                <a:cubicBezTo>
                  <a:pt x="69" y="81"/>
                  <a:pt x="69" y="81"/>
                  <a:pt x="69" y="81"/>
                </a:cubicBezTo>
                <a:cubicBezTo>
                  <a:pt x="71" y="80"/>
                  <a:pt x="71" y="80"/>
                  <a:pt x="72" y="79"/>
                </a:cubicBezTo>
                <a:cubicBezTo>
                  <a:pt x="75" y="80"/>
                  <a:pt x="75" y="80"/>
                  <a:pt x="75" y="80"/>
                </a:cubicBezTo>
                <a:cubicBezTo>
                  <a:pt x="76" y="82"/>
                  <a:pt x="76" y="82"/>
                  <a:pt x="76" y="82"/>
                </a:cubicBezTo>
                <a:cubicBezTo>
                  <a:pt x="90" y="81"/>
                  <a:pt x="90" y="81"/>
                  <a:pt x="90" y="81"/>
                </a:cubicBezTo>
                <a:cubicBezTo>
                  <a:pt x="90" y="79"/>
                  <a:pt x="90" y="79"/>
                  <a:pt x="90" y="79"/>
                </a:cubicBezTo>
                <a:cubicBezTo>
                  <a:pt x="73" y="77"/>
                  <a:pt x="73" y="77"/>
                  <a:pt x="73" y="77"/>
                </a:cubicBezTo>
                <a:close/>
                <a:moveTo>
                  <a:pt x="65" y="73"/>
                </a:moveTo>
                <a:cubicBezTo>
                  <a:pt x="62" y="73"/>
                  <a:pt x="59" y="74"/>
                  <a:pt x="56" y="75"/>
                </a:cubicBezTo>
                <a:cubicBezTo>
                  <a:pt x="56" y="77"/>
                  <a:pt x="56" y="78"/>
                  <a:pt x="56" y="80"/>
                </a:cubicBezTo>
                <a:cubicBezTo>
                  <a:pt x="58" y="80"/>
                  <a:pt x="60" y="81"/>
                  <a:pt x="62" y="81"/>
                </a:cubicBezTo>
                <a:cubicBezTo>
                  <a:pt x="61" y="82"/>
                  <a:pt x="61" y="82"/>
                  <a:pt x="61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0" y="97"/>
                  <a:pt x="50" y="97"/>
                  <a:pt x="50" y="97"/>
                </a:cubicBezTo>
                <a:cubicBezTo>
                  <a:pt x="52" y="98"/>
                  <a:pt x="52" y="98"/>
                  <a:pt x="52" y="98"/>
                </a:cubicBezTo>
                <a:cubicBezTo>
                  <a:pt x="66" y="81"/>
                  <a:pt x="66" y="81"/>
                  <a:pt x="66" y="81"/>
                </a:cubicBezTo>
                <a:cubicBezTo>
                  <a:pt x="67" y="81"/>
                  <a:pt x="67" y="81"/>
                  <a:pt x="68" y="81"/>
                </a:cubicBezTo>
                <a:cubicBezTo>
                  <a:pt x="68" y="81"/>
                  <a:pt x="68" y="80"/>
                  <a:pt x="67" y="80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78"/>
                  <a:pt x="67" y="78"/>
                  <a:pt x="67" y="77"/>
                </a:cubicBezTo>
                <a:cubicBezTo>
                  <a:pt x="67" y="77"/>
                  <a:pt x="67" y="77"/>
                  <a:pt x="67" y="77"/>
                </a:cubicBezTo>
                <a:cubicBezTo>
                  <a:pt x="67" y="76"/>
                  <a:pt x="67" y="75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8" y="73"/>
                  <a:pt x="68" y="73"/>
                  <a:pt x="68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71"/>
                  <a:pt x="68" y="71"/>
                  <a:pt x="68" y="71"/>
                </a:cubicBezTo>
                <a:cubicBezTo>
                  <a:pt x="69" y="68"/>
                  <a:pt x="69" y="68"/>
                  <a:pt x="69" y="68"/>
                </a:cubicBezTo>
                <a:cubicBezTo>
                  <a:pt x="58" y="54"/>
                  <a:pt x="58" y="54"/>
                  <a:pt x="58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65" y="73"/>
                  <a:pt x="65" y="73"/>
                  <a:pt x="65" y="73"/>
                </a:cubicBezTo>
                <a:close/>
                <a:moveTo>
                  <a:pt x="45" y="41"/>
                </a:moveTo>
                <a:cubicBezTo>
                  <a:pt x="46" y="37"/>
                  <a:pt x="43" y="33"/>
                  <a:pt x="39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33"/>
                  <a:pt x="38" y="33"/>
                  <a:pt x="37" y="34"/>
                </a:cubicBezTo>
                <a:cubicBezTo>
                  <a:pt x="36" y="36"/>
                  <a:pt x="36" y="38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4"/>
                  <a:pt x="38" y="45"/>
                  <a:pt x="38" y="46"/>
                </a:cubicBezTo>
                <a:cubicBezTo>
                  <a:pt x="39" y="46"/>
                  <a:pt x="39" y="46"/>
                  <a:pt x="39" y="47"/>
                </a:cubicBezTo>
                <a:cubicBezTo>
                  <a:pt x="41" y="46"/>
                  <a:pt x="43" y="45"/>
                  <a:pt x="44" y="44"/>
                </a:cubicBezTo>
                <a:cubicBezTo>
                  <a:pt x="48" y="46"/>
                  <a:pt x="48" y="46"/>
                  <a:pt x="48" y="46"/>
                </a:cubicBezTo>
                <a:cubicBezTo>
                  <a:pt x="50" y="49"/>
                  <a:pt x="50" y="49"/>
                  <a:pt x="50" y="49"/>
                </a:cubicBezTo>
                <a:cubicBezTo>
                  <a:pt x="75" y="47"/>
                  <a:pt x="75" y="47"/>
                  <a:pt x="75" y="47"/>
                </a:cubicBezTo>
                <a:cubicBezTo>
                  <a:pt x="75" y="44"/>
                  <a:pt x="75" y="44"/>
                  <a:pt x="75" y="44"/>
                </a:cubicBezTo>
                <a:cubicBezTo>
                  <a:pt x="45" y="41"/>
                  <a:pt x="45" y="41"/>
                  <a:pt x="45" y="41"/>
                </a:cubicBezTo>
                <a:close/>
                <a:moveTo>
                  <a:pt x="31" y="33"/>
                </a:moveTo>
                <a:cubicBezTo>
                  <a:pt x="26" y="33"/>
                  <a:pt x="21" y="35"/>
                  <a:pt x="16" y="37"/>
                </a:cubicBezTo>
                <a:cubicBezTo>
                  <a:pt x="16" y="39"/>
                  <a:pt x="16" y="42"/>
                  <a:pt x="16" y="45"/>
                </a:cubicBezTo>
                <a:cubicBezTo>
                  <a:pt x="19" y="46"/>
                  <a:pt x="23" y="47"/>
                  <a:pt x="26" y="47"/>
                </a:cubicBezTo>
                <a:cubicBezTo>
                  <a:pt x="25" y="48"/>
                  <a:pt x="25" y="48"/>
                  <a:pt x="25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5" y="74"/>
                  <a:pt x="5" y="74"/>
                  <a:pt x="5" y="74"/>
                </a:cubicBezTo>
                <a:cubicBezTo>
                  <a:pt x="8" y="76"/>
                  <a:pt x="8" y="76"/>
                  <a:pt x="8" y="76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7"/>
                  <a:pt x="36" y="47"/>
                  <a:pt x="37" y="47"/>
                </a:cubicBezTo>
                <a:cubicBezTo>
                  <a:pt x="36" y="46"/>
                  <a:pt x="36" y="45"/>
                  <a:pt x="36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44"/>
                  <a:pt x="36" y="44"/>
                  <a:pt x="36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1"/>
                  <a:pt x="35" y="41"/>
                  <a:pt x="3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4" y="38"/>
                  <a:pt x="35" y="36"/>
                  <a:pt x="3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4"/>
                  <a:pt x="36" y="33"/>
                  <a:pt x="36" y="33"/>
                </a:cubicBezTo>
                <a:cubicBezTo>
                  <a:pt x="36" y="33"/>
                  <a:pt x="36" y="33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7" y="32"/>
                  <a:pt x="37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9" y="25"/>
                  <a:pt x="39" y="25"/>
                  <a:pt x="39" y="25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"/>
                  <a:pt x="16" y="1"/>
                  <a:pt x="16" y="1"/>
                </a:cubicBezTo>
                <a:lnTo>
                  <a:pt x="31" y="3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3" name="Freeform 65"/>
          <p:cNvSpPr>
            <a:spLocks noChangeAspect="1" noEditPoints="1"/>
          </p:cNvSpPr>
          <p:nvPr/>
        </p:nvSpPr>
        <p:spPr bwMode="auto">
          <a:xfrm>
            <a:off x="2415169" y="3189142"/>
            <a:ext cx="137812" cy="144000"/>
          </a:xfrm>
          <a:custGeom>
            <a:avLst/>
            <a:gdLst>
              <a:gd name="T0" fmla="*/ 18 w 113"/>
              <a:gd name="T1" fmla="*/ 0 h 118"/>
              <a:gd name="T2" fmla="*/ 9 w 113"/>
              <a:gd name="T3" fmla="*/ 4 h 118"/>
              <a:gd name="T4" fmla="*/ 9 w 113"/>
              <a:gd name="T5" fmla="*/ 13 h 118"/>
              <a:gd name="T6" fmla="*/ 12 w 113"/>
              <a:gd name="T7" fmla="*/ 13 h 118"/>
              <a:gd name="T8" fmla="*/ 16 w 113"/>
              <a:gd name="T9" fmla="*/ 6 h 118"/>
              <a:gd name="T10" fmla="*/ 27 w 113"/>
              <a:gd name="T11" fmla="*/ 6 h 118"/>
              <a:gd name="T12" fmla="*/ 18 w 113"/>
              <a:gd name="T13" fmla="*/ 0 h 118"/>
              <a:gd name="T14" fmla="*/ 32 w 113"/>
              <a:gd name="T15" fmla="*/ 68 h 118"/>
              <a:gd name="T16" fmla="*/ 39 w 113"/>
              <a:gd name="T17" fmla="*/ 68 h 118"/>
              <a:gd name="T18" fmla="*/ 39 w 113"/>
              <a:gd name="T19" fmla="*/ 82 h 118"/>
              <a:gd name="T20" fmla="*/ 32 w 113"/>
              <a:gd name="T21" fmla="*/ 82 h 118"/>
              <a:gd name="T22" fmla="*/ 32 w 113"/>
              <a:gd name="T23" fmla="*/ 68 h 118"/>
              <a:gd name="T24" fmla="*/ 98 w 113"/>
              <a:gd name="T25" fmla="*/ 82 h 118"/>
              <a:gd name="T26" fmla="*/ 105 w 113"/>
              <a:gd name="T27" fmla="*/ 82 h 118"/>
              <a:gd name="T28" fmla="*/ 105 w 113"/>
              <a:gd name="T29" fmla="*/ 96 h 118"/>
              <a:gd name="T30" fmla="*/ 98 w 113"/>
              <a:gd name="T31" fmla="*/ 96 h 118"/>
              <a:gd name="T32" fmla="*/ 98 w 113"/>
              <a:gd name="T33" fmla="*/ 82 h 118"/>
              <a:gd name="T34" fmla="*/ 67 w 113"/>
              <a:gd name="T35" fmla="*/ 72 h 118"/>
              <a:gd name="T36" fmla="*/ 73 w 113"/>
              <a:gd name="T37" fmla="*/ 72 h 118"/>
              <a:gd name="T38" fmla="*/ 73 w 113"/>
              <a:gd name="T39" fmla="*/ 87 h 118"/>
              <a:gd name="T40" fmla="*/ 67 w 113"/>
              <a:gd name="T41" fmla="*/ 87 h 118"/>
              <a:gd name="T42" fmla="*/ 67 w 113"/>
              <a:gd name="T43" fmla="*/ 72 h 118"/>
              <a:gd name="T44" fmla="*/ 54 w 113"/>
              <a:gd name="T45" fmla="*/ 118 h 118"/>
              <a:gd name="T46" fmla="*/ 69 w 113"/>
              <a:gd name="T47" fmla="*/ 118 h 118"/>
              <a:gd name="T48" fmla="*/ 84 w 113"/>
              <a:gd name="T49" fmla="*/ 118 h 118"/>
              <a:gd name="T50" fmla="*/ 113 w 113"/>
              <a:gd name="T51" fmla="*/ 118 h 118"/>
              <a:gd name="T52" fmla="*/ 113 w 113"/>
              <a:gd name="T53" fmla="*/ 69 h 118"/>
              <a:gd name="T54" fmla="*/ 87 w 113"/>
              <a:gd name="T55" fmla="*/ 74 h 118"/>
              <a:gd name="T56" fmla="*/ 87 w 113"/>
              <a:gd name="T57" fmla="*/ 88 h 118"/>
              <a:gd name="T58" fmla="*/ 84 w 113"/>
              <a:gd name="T59" fmla="*/ 88 h 118"/>
              <a:gd name="T60" fmla="*/ 84 w 113"/>
              <a:gd name="T61" fmla="*/ 75 h 118"/>
              <a:gd name="T62" fmla="*/ 84 w 113"/>
              <a:gd name="T63" fmla="*/ 59 h 118"/>
              <a:gd name="T64" fmla="*/ 58 w 113"/>
              <a:gd name="T65" fmla="*/ 65 h 118"/>
              <a:gd name="T66" fmla="*/ 58 w 113"/>
              <a:gd name="T67" fmla="*/ 78 h 118"/>
              <a:gd name="T68" fmla="*/ 54 w 113"/>
              <a:gd name="T69" fmla="*/ 78 h 118"/>
              <a:gd name="T70" fmla="*/ 54 w 113"/>
              <a:gd name="T71" fmla="*/ 66 h 118"/>
              <a:gd name="T72" fmla="*/ 54 w 113"/>
              <a:gd name="T73" fmla="*/ 49 h 118"/>
              <a:gd name="T74" fmla="*/ 21 w 113"/>
              <a:gd name="T75" fmla="*/ 58 h 118"/>
              <a:gd name="T76" fmla="*/ 23 w 113"/>
              <a:gd name="T77" fmla="*/ 118 h 118"/>
              <a:gd name="T78" fmla="*/ 39 w 113"/>
              <a:gd name="T79" fmla="*/ 118 h 118"/>
              <a:gd name="T80" fmla="*/ 54 w 113"/>
              <a:gd name="T81" fmla="*/ 118 h 118"/>
              <a:gd name="T82" fmla="*/ 4 w 113"/>
              <a:gd name="T83" fmla="*/ 16 h 118"/>
              <a:gd name="T84" fmla="*/ 15 w 113"/>
              <a:gd name="T85" fmla="*/ 16 h 118"/>
              <a:gd name="T86" fmla="*/ 19 w 113"/>
              <a:gd name="T87" fmla="*/ 118 h 118"/>
              <a:gd name="T88" fmla="*/ 0 w 113"/>
              <a:gd name="T89" fmla="*/ 118 h 118"/>
              <a:gd name="T90" fmla="*/ 4 w 113"/>
              <a:gd name="T91" fmla="*/ 1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3" h="118">
                <a:moveTo>
                  <a:pt x="18" y="0"/>
                </a:moveTo>
                <a:cubicBezTo>
                  <a:pt x="18" y="0"/>
                  <a:pt x="11" y="1"/>
                  <a:pt x="9" y="4"/>
                </a:cubicBezTo>
                <a:cubicBezTo>
                  <a:pt x="8" y="7"/>
                  <a:pt x="9" y="13"/>
                  <a:pt x="9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1" y="7"/>
                  <a:pt x="16" y="6"/>
                </a:cubicBezTo>
                <a:cubicBezTo>
                  <a:pt x="22" y="5"/>
                  <a:pt x="27" y="6"/>
                  <a:pt x="27" y="6"/>
                </a:cubicBezTo>
                <a:cubicBezTo>
                  <a:pt x="18" y="0"/>
                  <a:pt x="18" y="0"/>
                  <a:pt x="18" y="0"/>
                </a:cubicBezTo>
                <a:close/>
                <a:moveTo>
                  <a:pt x="32" y="68"/>
                </a:moveTo>
                <a:cubicBezTo>
                  <a:pt x="39" y="68"/>
                  <a:pt x="39" y="68"/>
                  <a:pt x="39" y="68"/>
                </a:cubicBezTo>
                <a:cubicBezTo>
                  <a:pt x="39" y="82"/>
                  <a:pt x="39" y="82"/>
                  <a:pt x="39" y="82"/>
                </a:cubicBezTo>
                <a:cubicBezTo>
                  <a:pt x="32" y="82"/>
                  <a:pt x="32" y="82"/>
                  <a:pt x="32" y="82"/>
                </a:cubicBezTo>
                <a:cubicBezTo>
                  <a:pt x="32" y="68"/>
                  <a:pt x="32" y="68"/>
                  <a:pt x="32" y="68"/>
                </a:cubicBezTo>
                <a:close/>
                <a:moveTo>
                  <a:pt x="98" y="82"/>
                </a:moveTo>
                <a:cubicBezTo>
                  <a:pt x="105" y="82"/>
                  <a:pt x="105" y="82"/>
                  <a:pt x="105" y="82"/>
                </a:cubicBezTo>
                <a:cubicBezTo>
                  <a:pt x="105" y="96"/>
                  <a:pt x="105" y="96"/>
                  <a:pt x="105" y="96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82"/>
                  <a:pt x="98" y="82"/>
                  <a:pt x="98" y="82"/>
                </a:cubicBezTo>
                <a:close/>
                <a:moveTo>
                  <a:pt x="67" y="72"/>
                </a:moveTo>
                <a:cubicBezTo>
                  <a:pt x="73" y="72"/>
                  <a:pt x="73" y="72"/>
                  <a:pt x="73" y="72"/>
                </a:cubicBezTo>
                <a:cubicBezTo>
                  <a:pt x="73" y="87"/>
                  <a:pt x="73" y="87"/>
                  <a:pt x="73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72"/>
                  <a:pt x="67" y="72"/>
                  <a:pt x="67" y="72"/>
                </a:cubicBezTo>
                <a:close/>
                <a:moveTo>
                  <a:pt x="54" y="118"/>
                </a:moveTo>
                <a:cubicBezTo>
                  <a:pt x="69" y="118"/>
                  <a:pt x="69" y="118"/>
                  <a:pt x="69" y="118"/>
                </a:cubicBezTo>
                <a:cubicBezTo>
                  <a:pt x="84" y="118"/>
                  <a:pt x="84" y="118"/>
                  <a:pt x="84" y="118"/>
                </a:cubicBezTo>
                <a:cubicBezTo>
                  <a:pt x="113" y="118"/>
                  <a:pt x="113" y="118"/>
                  <a:pt x="113" y="118"/>
                </a:cubicBezTo>
                <a:cubicBezTo>
                  <a:pt x="113" y="69"/>
                  <a:pt x="113" y="69"/>
                  <a:pt x="113" y="69"/>
                </a:cubicBezTo>
                <a:cubicBezTo>
                  <a:pt x="87" y="74"/>
                  <a:pt x="87" y="74"/>
                  <a:pt x="87" y="74"/>
                </a:cubicBezTo>
                <a:cubicBezTo>
                  <a:pt x="87" y="88"/>
                  <a:pt x="87" y="88"/>
                  <a:pt x="87" y="88"/>
                </a:cubicBezTo>
                <a:cubicBezTo>
                  <a:pt x="84" y="88"/>
                  <a:pt x="84" y="88"/>
                  <a:pt x="84" y="88"/>
                </a:cubicBezTo>
                <a:cubicBezTo>
                  <a:pt x="84" y="75"/>
                  <a:pt x="84" y="75"/>
                  <a:pt x="84" y="75"/>
                </a:cubicBezTo>
                <a:cubicBezTo>
                  <a:pt x="84" y="59"/>
                  <a:pt x="84" y="59"/>
                  <a:pt x="84" y="59"/>
                </a:cubicBezTo>
                <a:cubicBezTo>
                  <a:pt x="58" y="65"/>
                  <a:pt x="58" y="65"/>
                  <a:pt x="58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54" y="78"/>
                  <a:pt x="54" y="78"/>
                  <a:pt x="54" y="78"/>
                </a:cubicBezTo>
                <a:cubicBezTo>
                  <a:pt x="54" y="66"/>
                  <a:pt x="54" y="66"/>
                  <a:pt x="54" y="66"/>
                </a:cubicBezTo>
                <a:cubicBezTo>
                  <a:pt x="54" y="49"/>
                  <a:pt x="54" y="49"/>
                  <a:pt x="54" y="49"/>
                </a:cubicBezTo>
                <a:cubicBezTo>
                  <a:pt x="21" y="58"/>
                  <a:pt x="21" y="58"/>
                  <a:pt x="21" y="58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54" y="118"/>
                  <a:pt x="54" y="118"/>
                  <a:pt x="54" y="118"/>
                </a:cubicBezTo>
                <a:close/>
                <a:moveTo>
                  <a:pt x="4" y="16"/>
                </a:moveTo>
                <a:cubicBezTo>
                  <a:pt x="15" y="16"/>
                  <a:pt x="15" y="16"/>
                  <a:pt x="15" y="16"/>
                </a:cubicBezTo>
                <a:cubicBezTo>
                  <a:pt x="19" y="118"/>
                  <a:pt x="19" y="118"/>
                  <a:pt x="19" y="118"/>
                </a:cubicBezTo>
                <a:cubicBezTo>
                  <a:pt x="0" y="118"/>
                  <a:pt x="0" y="118"/>
                  <a:pt x="0" y="118"/>
                </a:cubicBezTo>
                <a:lnTo>
                  <a:pt x="4" y="1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4" name="Freeform 44"/>
          <p:cNvSpPr>
            <a:spLocks noChangeAspect="1" noEditPoints="1"/>
          </p:cNvSpPr>
          <p:nvPr/>
        </p:nvSpPr>
        <p:spPr bwMode="auto">
          <a:xfrm>
            <a:off x="3099245" y="3189142"/>
            <a:ext cx="165752" cy="144000"/>
          </a:xfrm>
          <a:custGeom>
            <a:avLst/>
            <a:gdLst>
              <a:gd name="T0" fmla="*/ 134 w 139"/>
              <a:gd name="T1" fmla="*/ 44 h 121"/>
              <a:gd name="T2" fmla="*/ 124 w 139"/>
              <a:gd name="T3" fmla="*/ 121 h 121"/>
              <a:gd name="T4" fmla="*/ 77 w 139"/>
              <a:gd name="T5" fmla="*/ 121 h 121"/>
              <a:gd name="T6" fmla="*/ 34 w 139"/>
              <a:gd name="T7" fmla="*/ 121 h 121"/>
              <a:gd name="T8" fmla="*/ 44 w 139"/>
              <a:gd name="T9" fmla="*/ 46 h 121"/>
              <a:gd name="T10" fmla="*/ 39 w 139"/>
              <a:gd name="T11" fmla="*/ 12 h 121"/>
              <a:gd name="T12" fmla="*/ 51 w 139"/>
              <a:gd name="T13" fmla="*/ 9 h 121"/>
              <a:gd name="T14" fmla="*/ 39 w 139"/>
              <a:gd name="T15" fmla="*/ 12 h 121"/>
              <a:gd name="T16" fmla="*/ 15 w 139"/>
              <a:gd name="T17" fmla="*/ 46 h 121"/>
              <a:gd name="T18" fmla="*/ 35 w 139"/>
              <a:gd name="T19" fmla="*/ 66 h 121"/>
              <a:gd name="T20" fmla="*/ 29 w 139"/>
              <a:gd name="T21" fmla="*/ 29 h 121"/>
              <a:gd name="T22" fmla="*/ 68 w 139"/>
              <a:gd name="T23" fmla="*/ 40 h 121"/>
              <a:gd name="T24" fmla="*/ 45 w 139"/>
              <a:gd name="T25" fmla="*/ 16 h 121"/>
              <a:gd name="T26" fmla="*/ 68 w 139"/>
              <a:gd name="T27" fmla="*/ 7 h 121"/>
              <a:gd name="T28" fmla="*/ 56 w 139"/>
              <a:gd name="T29" fmla="*/ 14 h 121"/>
              <a:gd name="T30" fmla="*/ 85 w 139"/>
              <a:gd name="T31" fmla="*/ 23 h 121"/>
              <a:gd name="T32" fmla="*/ 71 w 139"/>
              <a:gd name="T33" fmla="*/ 23 h 121"/>
              <a:gd name="T34" fmla="*/ 23 w 139"/>
              <a:gd name="T35" fmla="*/ 71 h 121"/>
              <a:gd name="T36" fmla="*/ 31 w 139"/>
              <a:gd name="T37" fmla="*/ 80 h 121"/>
              <a:gd name="T38" fmla="*/ 16 w 139"/>
              <a:gd name="T39" fmla="*/ 68 h 121"/>
              <a:gd name="T40" fmla="*/ 13 w 139"/>
              <a:gd name="T41" fmla="*/ 56 h 121"/>
              <a:gd name="T42" fmla="*/ 9 w 139"/>
              <a:gd name="T43" fmla="*/ 50 h 121"/>
              <a:gd name="T44" fmla="*/ 12 w 139"/>
              <a:gd name="T45" fmla="*/ 38 h 121"/>
              <a:gd name="T46" fmla="*/ 13 w 139"/>
              <a:gd name="T47" fmla="*/ 35 h 121"/>
              <a:gd name="T48" fmla="*/ 17 w 139"/>
              <a:gd name="T49" fmla="*/ 23 h 121"/>
              <a:gd name="T50" fmla="*/ 23 w 139"/>
              <a:gd name="T51" fmla="*/ 20 h 121"/>
              <a:gd name="T52" fmla="*/ 32 w 139"/>
              <a:gd name="T53" fmla="*/ 11 h 121"/>
              <a:gd name="T54" fmla="*/ 101 w 139"/>
              <a:gd name="T55" fmla="*/ 55 h 121"/>
              <a:gd name="T56" fmla="*/ 117 w 139"/>
              <a:gd name="T57" fmla="*/ 78 h 121"/>
              <a:gd name="T58" fmla="*/ 53 w 139"/>
              <a:gd name="T59" fmla="*/ 55 h 121"/>
              <a:gd name="T60" fmla="*/ 70 w 139"/>
              <a:gd name="T61" fmla="*/ 73 h 121"/>
              <a:gd name="T62" fmla="*/ 77 w 139"/>
              <a:gd name="T63" fmla="*/ 55 h 121"/>
              <a:gd name="T64" fmla="*/ 89 w 139"/>
              <a:gd name="T65" fmla="*/ 78 h 121"/>
              <a:gd name="T66" fmla="*/ 77 w 139"/>
              <a:gd name="T67" fmla="*/ 55 h 121"/>
              <a:gd name="T68" fmla="*/ 63 w 139"/>
              <a:gd name="T69" fmla="*/ 104 h 121"/>
              <a:gd name="T70" fmla="*/ 47 w 139"/>
              <a:gd name="T71" fmla="*/ 81 h 121"/>
              <a:gd name="T72" fmla="*/ 66 w 139"/>
              <a:gd name="T73" fmla="*/ 104 h 121"/>
              <a:gd name="T74" fmla="*/ 88 w 139"/>
              <a:gd name="T75" fmla="*/ 81 h 121"/>
              <a:gd name="T76" fmla="*/ 94 w 139"/>
              <a:gd name="T77" fmla="*/ 86 h 121"/>
              <a:gd name="T78" fmla="*/ 116 w 139"/>
              <a:gd name="T79" fmla="*/ 81 h 121"/>
              <a:gd name="T80" fmla="*/ 119 w 139"/>
              <a:gd name="T81" fmla="*/ 112 h 121"/>
              <a:gd name="T82" fmla="*/ 41 w 139"/>
              <a:gd name="T83" fmla="*/ 114 h 121"/>
              <a:gd name="T84" fmla="*/ 133 w 139"/>
              <a:gd name="T85" fmla="*/ 55 h 121"/>
              <a:gd name="T86" fmla="*/ 49 w 139"/>
              <a:gd name="T87" fmla="*/ 49 h 121"/>
              <a:gd name="T88" fmla="*/ 128 w 139"/>
              <a:gd name="T89" fmla="*/ 49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9" h="121">
                <a:moveTo>
                  <a:pt x="47" y="44"/>
                </a:moveTo>
                <a:cubicBezTo>
                  <a:pt x="131" y="44"/>
                  <a:pt x="131" y="44"/>
                  <a:pt x="131" y="44"/>
                </a:cubicBezTo>
                <a:cubicBezTo>
                  <a:pt x="134" y="44"/>
                  <a:pt x="134" y="44"/>
                  <a:pt x="134" y="44"/>
                </a:cubicBezTo>
                <a:cubicBezTo>
                  <a:pt x="139" y="50"/>
                  <a:pt x="139" y="50"/>
                  <a:pt x="139" y="50"/>
                </a:cubicBezTo>
                <a:cubicBezTo>
                  <a:pt x="124" y="119"/>
                  <a:pt x="124" y="119"/>
                  <a:pt x="124" y="119"/>
                </a:cubicBezTo>
                <a:cubicBezTo>
                  <a:pt x="124" y="121"/>
                  <a:pt x="124" y="121"/>
                  <a:pt x="124" y="121"/>
                </a:cubicBezTo>
                <a:cubicBezTo>
                  <a:pt x="122" y="121"/>
                  <a:pt x="122" y="121"/>
                  <a:pt x="122" y="121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51" y="121"/>
                  <a:pt x="51" y="121"/>
                  <a:pt x="51" y="121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4"/>
                  <a:pt x="45" y="44"/>
                  <a:pt x="45" y="44"/>
                </a:cubicBezTo>
                <a:cubicBezTo>
                  <a:pt x="47" y="44"/>
                  <a:pt x="47" y="44"/>
                  <a:pt x="47" y="44"/>
                </a:cubicBezTo>
                <a:close/>
                <a:moveTo>
                  <a:pt x="39" y="12"/>
                </a:moveTo>
                <a:cubicBezTo>
                  <a:pt x="41" y="9"/>
                  <a:pt x="41" y="9"/>
                  <a:pt x="41" y="9"/>
                </a:cubicBezTo>
                <a:cubicBezTo>
                  <a:pt x="46" y="0"/>
                  <a:pt x="46" y="0"/>
                  <a:pt x="46" y="0"/>
                </a:cubicBezTo>
                <a:cubicBezTo>
                  <a:pt x="51" y="9"/>
                  <a:pt x="51" y="9"/>
                  <a:pt x="51" y="9"/>
                </a:cubicBezTo>
                <a:cubicBezTo>
                  <a:pt x="53" y="13"/>
                  <a:pt x="53" y="13"/>
                  <a:pt x="53" y="13"/>
                </a:cubicBezTo>
                <a:cubicBezTo>
                  <a:pt x="50" y="12"/>
                  <a:pt x="48" y="12"/>
                  <a:pt x="45" y="12"/>
                </a:cubicBezTo>
                <a:cubicBezTo>
                  <a:pt x="43" y="12"/>
                  <a:pt x="41" y="12"/>
                  <a:pt x="39" y="12"/>
                </a:cubicBezTo>
                <a:close/>
                <a:moveTo>
                  <a:pt x="45" y="16"/>
                </a:moveTo>
                <a:cubicBezTo>
                  <a:pt x="37" y="16"/>
                  <a:pt x="30" y="19"/>
                  <a:pt x="24" y="24"/>
                </a:cubicBezTo>
                <a:cubicBezTo>
                  <a:pt x="19" y="30"/>
                  <a:pt x="15" y="37"/>
                  <a:pt x="15" y="46"/>
                </a:cubicBezTo>
                <a:cubicBezTo>
                  <a:pt x="15" y="54"/>
                  <a:pt x="19" y="61"/>
                  <a:pt x="24" y="67"/>
                </a:cubicBezTo>
                <a:cubicBezTo>
                  <a:pt x="27" y="69"/>
                  <a:pt x="30" y="72"/>
                  <a:pt x="33" y="73"/>
                </a:cubicBezTo>
                <a:cubicBezTo>
                  <a:pt x="35" y="66"/>
                  <a:pt x="35" y="66"/>
                  <a:pt x="35" y="66"/>
                </a:cubicBezTo>
                <a:cubicBezTo>
                  <a:pt x="33" y="65"/>
                  <a:pt x="31" y="64"/>
                  <a:pt x="29" y="62"/>
                </a:cubicBezTo>
                <a:cubicBezTo>
                  <a:pt x="25" y="58"/>
                  <a:pt x="23" y="52"/>
                  <a:pt x="23" y="46"/>
                </a:cubicBezTo>
                <a:cubicBezTo>
                  <a:pt x="23" y="39"/>
                  <a:pt x="25" y="34"/>
                  <a:pt x="29" y="29"/>
                </a:cubicBezTo>
                <a:cubicBezTo>
                  <a:pt x="33" y="25"/>
                  <a:pt x="39" y="23"/>
                  <a:pt x="45" y="23"/>
                </a:cubicBezTo>
                <a:cubicBezTo>
                  <a:pt x="52" y="23"/>
                  <a:pt x="57" y="25"/>
                  <a:pt x="62" y="29"/>
                </a:cubicBezTo>
                <a:cubicBezTo>
                  <a:pt x="65" y="32"/>
                  <a:pt x="67" y="36"/>
                  <a:pt x="68" y="40"/>
                </a:cubicBezTo>
                <a:cubicBezTo>
                  <a:pt x="75" y="40"/>
                  <a:pt x="75" y="40"/>
                  <a:pt x="75" y="40"/>
                </a:cubicBezTo>
                <a:cubicBezTo>
                  <a:pt x="74" y="34"/>
                  <a:pt x="71" y="29"/>
                  <a:pt x="67" y="24"/>
                </a:cubicBezTo>
                <a:cubicBezTo>
                  <a:pt x="61" y="19"/>
                  <a:pt x="54" y="16"/>
                  <a:pt x="45" y="16"/>
                </a:cubicBezTo>
                <a:close/>
                <a:moveTo>
                  <a:pt x="56" y="14"/>
                </a:moveTo>
                <a:cubicBezTo>
                  <a:pt x="60" y="12"/>
                  <a:pt x="60" y="12"/>
                  <a:pt x="60" y="12"/>
                </a:cubicBezTo>
                <a:cubicBezTo>
                  <a:pt x="68" y="7"/>
                  <a:pt x="68" y="7"/>
                  <a:pt x="68" y="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21"/>
                  <a:pt x="68" y="21"/>
                  <a:pt x="68" y="21"/>
                </a:cubicBezTo>
                <a:cubicBezTo>
                  <a:pt x="65" y="18"/>
                  <a:pt x="61" y="15"/>
                  <a:pt x="56" y="14"/>
                </a:cubicBezTo>
                <a:close/>
                <a:moveTo>
                  <a:pt x="71" y="23"/>
                </a:moveTo>
                <a:cubicBezTo>
                  <a:pt x="75" y="23"/>
                  <a:pt x="75" y="23"/>
                  <a:pt x="75" y="23"/>
                </a:cubicBezTo>
                <a:cubicBezTo>
                  <a:pt x="85" y="23"/>
                  <a:pt x="85" y="23"/>
                  <a:pt x="85" y="23"/>
                </a:cubicBezTo>
                <a:cubicBezTo>
                  <a:pt x="80" y="32"/>
                  <a:pt x="80" y="32"/>
                  <a:pt x="80" y="32"/>
                </a:cubicBezTo>
                <a:cubicBezTo>
                  <a:pt x="78" y="35"/>
                  <a:pt x="78" y="35"/>
                  <a:pt x="78" y="35"/>
                </a:cubicBezTo>
                <a:cubicBezTo>
                  <a:pt x="76" y="31"/>
                  <a:pt x="74" y="27"/>
                  <a:pt x="71" y="23"/>
                </a:cubicBezTo>
                <a:close/>
                <a:moveTo>
                  <a:pt x="32" y="79"/>
                </a:moveTo>
                <a:cubicBezTo>
                  <a:pt x="33" y="77"/>
                  <a:pt x="33" y="77"/>
                  <a:pt x="33" y="77"/>
                </a:cubicBezTo>
                <a:cubicBezTo>
                  <a:pt x="29" y="75"/>
                  <a:pt x="25" y="73"/>
                  <a:pt x="23" y="71"/>
                </a:cubicBezTo>
                <a:cubicBezTo>
                  <a:pt x="23" y="75"/>
                  <a:pt x="23" y="75"/>
                  <a:pt x="23" y="75"/>
                </a:cubicBezTo>
                <a:cubicBezTo>
                  <a:pt x="23" y="85"/>
                  <a:pt x="23" y="85"/>
                  <a:pt x="23" y="85"/>
                </a:cubicBezTo>
                <a:cubicBezTo>
                  <a:pt x="31" y="80"/>
                  <a:pt x="31" y="80"/>
                  <a:pt x="31" y="80"/>
                </a:cubicBezTo>
                <a:cubicBezTo>
                  <a:pt x="32" y="79"/>
                  <a:pt x="32" y="79"/>
                  <a:pt x="32" y="79"/>
                </a:cubicBezTo>
                <a:close/>
                <a:moveTo>
                  <a:pt x="20" y="68"/>
                </a:moveTo>
                <a:cubicBezTo>
                  <a:pt x="16" y="68"/>
                  <a:pt x="16" y="68"/>
                  <a:pt x="1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11" y="59"/>
                  <a:pt x="11" y="59"/>
                  <a:pt x="11" y="59"/>
                </a:cubicBezTo>
                <a:cubicBezTo>
                  <a:pt x="13" y="56"/>
                  <a:pt x="13" y="56"/>
                  <a:pt x="13" y="56"/>
                </a:cubicBezTo>
                <a:cubicBezTo>
                  <a:pt x="15" y="60"/>
                  <a:pt x="17" y="64"/>
                  <a:pt x="20" y="68"/>
                </a:cubicBezTo>
                <a:close/>
                <a:moveTo>
                  <a:pt x="12" y="52"/>
                </a:moveTo>
                <a:cubicBezTo>
                  <a:pt x="9" y="50"/>
                  <a:pt x="9" y="50"/>
                  <a:pt x="9" y="50"/>
                </a:cubicBezTo>
                <a:cubicBezTo>
                  <a:pt x="0" y="45"/>
                  <a:pt x="0" y="45"/>
                  <a:pt x="0" y="45"/>
                </a:cubicBezTo>
                <a:cubicBezTo>
                  <a:pt x="9" y="40"/>
                  <a:pt x="9" y="40"/>
                  <a:pt x="9" y="40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41"/>
                  <a:pt x="12" y="43"/>
                  <a:pt x="12" y="46"/>
                </a:cubicBezTo>
                <a:cubicBezTo>
                  <a:pt x="12" y="48"/>
                  <a:pt x="12" y="50"/>
                  <a:pt x="12" y="52"/>
                </a:cubicBezTo>
                <a:close/>
                <a:moveTo>
                  <a:pt x="13" y="35"/>
                </a:moveTo>
                <a:cubicBezTo>
                  <a:pt x="11" y="31"/>
                  <a:pt x="11" y="31"/>
                  <a:pt x="11" y="31"/>
                </a:cubicBezTo>
                <a:cubicBezTo>
                  <a:pt x="6" y="23"/>
                  <a:pt x="6" y="23"/>
                  <a:pt x="6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17" y="26"/>
                  <a:pt x="15" y="30"/>
                  <a:pt x="13" y="35"/>
                </a:cubicBezTo>
                <a:close/>
                <a:moveTo>
                  <a:pt x="23" y="20"/>
                </a:moveTo>
                <a:cubicBezTo>
                  <a:pt x="23" y="16"/>
                  <a:pt x="23" y="16"/>
                  <a:pt x="23" y="16"/>
                </a:cubicBezTo>
                <a:cubicBezTo>
                  <a:pt x="23" y="6"/>
                  <a:pt x="23" y="6"/>
                  <a:pt x="23" y="6"/>
                </a:cubicBezTo>
                <a:cubicBezTo>
                  <a:pt x="32" y="11"/>
                  <a:pt x="32" y="11"/>
                  <a:pt x="32" y="11"/>
                </a:cubicBezTo>
                <a:cubicBezTo>
                  <a:pt x="35" y="13"/>
                  <a:pt x="35" y="13"/>
                  <a:pt x="35" y="13"/>
                </a:cubicBezTo>
                <a:cubicBezTo>
                  <a:pt x="31" y="15"/>
                  <a:pt x="27" y="17"/>
                  <a:pt x="23" y="20"/>
                </a:cubicBezTo>
                <a:close/>
                <a:moveTo>
                  <a:pt x="101" y="55"/>
                </a:moveTo>
                <a:cubicBezTo>
                  <a:pt x="97" y="73"/>
                  <a:pt x="97" y="73"/>
                  <a:pt x="97" y="73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117" y="78"/>
                  <a:pt x="117" y="78"/>
                  <a:pt x="117" y="78"/>
                </a:cubicBezTo>
                <a:cubicBezTo>
                  <a:pt x="122" y="55"/>
                  <a:pt x="122" y="55"/>
                  <a:pt x="122" y="55"/>
                </a:cubicBezTo>
                <a:cubicBezTo>
                  <a:pt x="101" y="55"/>
                  <a:pt x="101" y="55"/>
                  <a:pt x="101" y="55"/>
                </a:cubicBezTo>
                <a:close/>
                <a:moveTo>
                  <a:pt x="53" y="55"/>
                </a:moveTo>
                <a:cubicBezTo>
                  <a:pt x="48" y="78"/>
                  <a:pt x="48" y="78"/>
                  <a:pt x="48" y="78"/>
                </a:cubicBezTo>
                <a:cubicBezTo>
                  <a:pt x="64" y="78"/>
                  <a:pt x="64" y="78"/>
                  <a:pt x="64" y="78"/>
                </a:cubicBezTo>
                <a:cubicBezTo>
                  <a:pt x="70" y="73"/>
                  <a:pt x="70" y="73"/>
                  <a:pt x="70" y="73"/>
                </a:cubicBezTo>
                <a:cubicBezTo>
                  <a:pt x="74" y="55"/>
                  <a:pt x="74" y="55"/>
                  <a:pt x="74" y="55"/>
                </a:cubicBezTo>
                <a:cubicBezTo>
                  <a:pt x="53" y="55"/>
                  <a:pt x="53" y="55"/>
                  <a:pt x="53" y="55"/>
                </a:cubicBezTo>
                <a:close/>
                <a:moveTo>
                  <a:pt x="77" y="55"/>
                </a:moveTo>
                <a:cubicBezTo>
                  <a:pt x="73" y="74"/>
                  <a:pt x="73" y="74"/>
                  <a:pt x="73" y="74"/>
                </a:cubicBezTo>
                <a:cubicBezTo>
                  <a:pt x="76" y="78"/>
                  <a:pt x="76" y="78"/>
                  <a:pt x="76" y="78"/>
                </a:cubicBezTo>
                <a:cubicBezTo>
                  <a:pt x="89" y="78"/>
                  <a:pt x="89" y="78"/>
                  <a:pt x="89" y="78"/>
                </a:cubicBezTo>
                <a:cubicBezTo>
                  <a:pt x="94" y="74"/>
                  <a:pt x="94" y="74"/>
                  <a:pt x="94" y="74"/>
                </a:cubicBezTo>
                <a:cubicBezTo>
                  <a:pt x="98" y="55"/>
                  <a:pt x="98" y="55"/>
                  <a:pt x="98" y="55"/>
                </a:cubicBezTo>
                <a:cubicBezTo>
                  <a:pt x="77" y="55"/>
                  <a:pt x="77" y="55"/>
                  <a:pt x="77" y="55"/>
                </a:cubicBezTo>
                <a:close/>
                <a:moveTo>
                  <a:pt x="47" y="81"/>
                </a:moveTo>
                <a:cubicBezTo>
                  <a:pt x="42" y="104"/>
                  <a:pt x="42" y="104"/>
                  <a:pt x="42" y="104"/>
                </a:cubicBezTo>
                <a:cubicBezTo>
                  <a:pt x="63" y="104"/>
                  <a:pt x="63" y="104"/>
                  <a:pt x="63" y="104"/>
                </a:cubicBezTo>
                <a:cubicBezTo>
                  <a:pt x="67" y="86"/>
                  <a:pt x="67" y="86"/>
                  <a:pt x="67" y="86"/>
                </a:cubicBezTo>
                <a:cubicBezTo>
                  <a:pt x="63" y="81"/>
                  <a:pt x="63" y="81"/>
                  <a:pt x="63" y="81"/>
                </a:cubicBezTo>
                <a:cubicBezTo>
                  <a:pt x="47" y="81"/>
                  <a:pt x="47" y="81"/>
                  <a:pt x="47" y="81"/>
                </a:cubicBezTo>
                <a:close/>
                <a:moveTo>
                  <a:pt x="76" y="81"/>
                </a:moveTo>
                <a:cubicBezTo>
                  <a:pt x="70" y="85"/>
                  <a:pt x="70" y="85"/>
                  <a:pt x="70" y="85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87" y="104"/>
                  <a:pt x="87" y="104"/>
                  <a:pt x="87" y="104"/>
                </a:cubicBezTo>
                <a:cubicBezTo>
                  <a:pt x="91" y="85"/>
                  <a:pt x="91" y="85"/>
                  <a:pt x="91" y="85"/>
                </a:cubicBezTo>
                <a:cubicBezTo>
                  <a:pt x="88" y="81"/>
                  <a:pt x="88" y="81"/>
                  <a:pt x="88" y="81"/>
                </a:cubicBezTo>
                <a:cubicBezTo>
                  <a:pt x="76" y="81"/>
                  <a:pt x="76" y="81"/>
                  <a:pt x="76" y="81"/>
                </a:cubicBezTo>
                <a:close/>
                <a:moveTo>
                  <a:pt x="100" y="81"/>
                </a:moveTo>
                <a:cubicBezTo>
                  <a:pt x="94" y="86"/>
                  <a:pt x="94" y="86"/>
                  <a:pt x="94" y="86"/>
                </a:cubicBezTo>
                <a:cubicBezTo>
                  <a:pt x="90" y="104"/>
                  <a:pt x="90" y="104"/>
                  <a:pt x="90" y="104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6" y="81"/>
                  <a:pt x="116" y="81"/>
                  <a:pt x="116" y="81"/>
                </a:cubicBezTo>
                <a:cubicBezTo>
                  <a:pt x="100" y="81"/>
                  <a:pt x="100" y="81"/>
                  <a:pt x="100" y="81"/>
                </a:cubicBezTo>
                <a:close/>
                <a:moveTo>
                  <a:pt x="132" y="55"/>
                </a:moveTo>
                <a:cubicBezTo>
                  <a:pt x="119" y="112"/>
                  <a:pt x="119" y="112"/>
                  <a:pt x="119" y="112"/>
                </a:cubicBezTo>
                <a:cubicBezTo>
                  <a:pt x="119" y="114"/>
                  <a:pt x="119" y="114"/>
                  <a:pt x="119" y="114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5"/>
                  <a:pt x="132" y="55"/>
                  <a:pt x="132" y="55"/>
                </a:cubicBezTo>
                <a:close/>
                <a:moveTo>
                  <a:pt x="128" y="49"/>
                </a:moveTo>
                <a:cubicBezTo>
                  <a:pt x="49" y="49"/>
                  <a:pt x="49" y="49"/>
                  <a:pt x="49" y="49"/>
                </a:cubicBezTo>
                <a:cubicBezTo>
                  <a:pt x="36" y="109"/>
                  <a:pt x="36" y="109"/>
                  <a:pt x="36" y="109"/>
                </a:cubicBezTo>
                <a:cubicBezTo>
                  <a:pt x="114" y="109"/>
                  <a:pt x="114" y="109"/>
                  <a:pt x="114" y="109"/>
                </a:cubicBezTo>
                <a:lnTo>
                  <a:pt x="128" y="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5" name="factory_93484"/>
          <p:cNvSpPr>
            <a:spLocks noChangeAspect="1" noChangeArrowheads="1"/>
          </p:cNvSpPr>
          <p:nvPr/>
        </p:nvSpPr>
        <p:spPr bwMode="auto">
          <a:xfrm>
            <a:off x="3603301" y="3189142"/>
            <a:ext cx="161924" cy="144000"/>
          </a:xfrm>
          <a:custGeom>
            <a:avLst/>
            <a:gdLst>
              <a:gd name="T0" fmla="*/ 575740 w 606016"/>
              <a:gd name="T1" fmla="*/ 446663 h 489936"/>
              <a:gd name="T2" fmla="*/ 532467 w 606016"/>
              <a:gd name="T3" fmla="*/ 473063 h 489936"/>
              <a:gd name="T4" fmla="*/ 487711 w 606016"/>
              <a:gd name="T5" fmla="*/ 446663 h 489936"/>
              <a:gd name="T6" fmla="*/ 444583 w 606016"/>
              <a:gd name="T7" fmla="*/ 473063 h 489936"/>
              <a:gd name="T8" fmla="*/ 399754 w 606016"/>
              <a:gd name="T9" fmla="*/ 446663 h 489936"/>
              <a:gd name="T10" fmla="*/ 356629 w 606016"/>
              <a:gd name="T11" fmla="*/ 473063 h 489936"/>
              <a:gd name="T12" fmla="*/ 311727 w 606016"/>
              <a:gd name="T13" fmla="*/ 446663 h 489936"/>
              <a:gd name="T14" fmla="*/ 268598 w 606016"/>
              <a:gd name="T15" fmla="*/ 473063 h 489936"/>
              <a:gd name="T16" fmla="*/ 223845 w 606016"/>
              <a:gd name="T17" fmla="*/ 446663 h 489936"/>
              <a:gd name="T18" fmla="*/ 591200 w 606016"/>
              <a:gd name="T19" fmla="*/ 431453 h 489936"/>
              <a:gd name="T20" fmla="*/ 546371 w 606016"/>
              <a:gd name="T21" fmla="*/ 404980 h 489936"/>
              <a:gd name="T22" fmla="*/ 503246 w 606016"/>
              <a:gd name="T23" fmla="*/ 431453 h 489936"/>
              <a:gd name="T24" fmla="*/ 458491 w 606016"/>
              <a:gd name="T25" fmla="*/ 404980 h 489936"/>
              <a:gd name="T26" fmla="*/ 415215 w 606016"/>
              <a:gd name="T27" fmla="*/ 431453 h 489936"/>
              <a:gd name="T28" fmla="*/ 370462 w 606016"/>
              <a:gd name="T29" fmla="*/ 404980 h 489936"/>
              <a:gd name="T30" fmla="*/ 327260 w 606016"/>
              <a:gd name="T31" fmla="*/ 431453 h 489936"/>
              <a:gd name="T32" fmla="*/ 282506 w 606016"/>
              <a:gd name="T33" fmla="*/ 404980 h 489936"/>
              <a:gd name="T34" fmla="*/ 239234 w 606016"/>
              <a:gd name="T35" fmla="*/ 431453 h 489936"/>
              <a:gd name="T36" fmla="*/ 193569 w 606016"/>
              <a:gd name="T37" fmla="*/ 494026 h 489936"/>
              <a:gd name="T38" fmla="*/ 33178 w 606016"/>
              <a:gd name="T39" fmla="*/ 482423 h 489936"/>
              <a:gd name="T40" fmla="*/ 510405 w 606016"/>
              <a:gd name="T41" fmla="*/ 370292 h 489936"/>
              <a:gd name="T42" fmla="*/ 13876 w 606016"/>
              <a:gd name="T43" fmla="*/ 327144 h 489936"/>
              <a:gd name="T44" fmla="*/ 510405 w 606016"/>
              <a:gd name="T45" fmla="*/ 322578 h 489936"/>
              <a:gd name="T46" fmla="*/ 367944 w 606016"/>
              <a:gd name="T47" fmla="*/ 273382 h 489936"/>
              <a:gd name="T48" fmla="*/ 367944 w 606016"/>
              <a:gd name="T49" fmla="*/ 322578 h 489936"/>
              <a:gd name="T50" fmla="*/ 407146 w 606016"/>
              <a:gd name="T51" fmla="*/ 370292 h 489936"/>
              <a:gd name="T52" fmla="*/ 407146 w 606016"/>
              <a:gd name="T53" fmla="*/ 315501 h 489936"/>
              <a:gd name="T54" fmla="*/ 83718 w 606016"/>
              <a:gd name="T55" fmla="*/ 263222 h 489936"/>
              <a:gd name="T56" fmla="*/ 407146 w 606016"/>
              <a:gd name="T57" fmla="*/ 259686 h 489936"/>
              <a:gd name="T58" fmla="*/ 524280 w 606016"/>
              <a:gd name="T59" fmla="*/ 232859 h 489936"/>
              <a:gd name="T60" fmla="*/ 524280 w 606016"/>
              <a:gd name="T61" fmla="*/ 322578 h 489936"/>
              <a:gd name="T62" fmla="*/ 569956 w 606016"/>
              <a:gd name="T63" fmla="*/ 370292 h 489936"/>
              <a:gd name="T64" fmla="*/ 485226 w 606016"/>
              <a:gd name="T65" fmla="*/ 251359 h 489936"/>
              <a:gd name="T66" fmla="*/ 309322 w 606016"/>
              <a:gd name="T67" fmla="*/ 232062 h 489936"/>
              <a:gd name="T68" fmla="*/ 309322 w 606016"/>
              <a:gd name="T69" fmla="*/ 218358 h 489936"/>
              <a:gd name="T70" fmla="*/ 88112 w 606016"/>
              <a:gd name="T71" fmla="*/ 249525 h 489936"/>
              <a:gd name="T72" fmla="*/ 510405 w 606016"/>
              <a:gd name="T73" fmla="*/ 180581 h 489936"/>
              <a:gd name="T74" fmla="*/ 421019 w 606016"/>
              <a:gd name="T75" fmla="*/ 166881 h 489936"/>
              <a:gd name="T76" fmla="*/ 354067 w 606016"/>
              <a:gd name="T77" fmla="*/ 159691 h 489936"/>
              <a:gd name="T78" fmla="*/ 121183 w 606016"/>
              <a:gd name="T79" fmla="*/ 124305 h 489936"/>
              <a:gd name="T80" fmla="*/ 510405 w 606016"/>
              <a:gd name="T81" fmla="*/ 145992 h 489936"/>
              <a:gd name="T82" fmla="*/ 354067 w 606016"/>
              <a:gd name="T83" fmla="*/ 145992 h 489936"/>
              <a:gd name="T84" fmla="*/ 367944 w 606016"/>
              <a:gd name="T85" fmla="*/ 103189 h 489936"/>
              <a:gd name="T86" fmla="*/ 367944 w 606016"/>
              <a:gd name="T87" fmla="*/ 166881 h 489936"/>
              <a:gd name="T88" fmla="*/ 407146 w 606016"/>
              <a:gd name="T89" fmla="*/ 228750 h 489936"/>
              <a:gd name="T90" fmla="*/ 407146 w 606016"/>
              <a:gd name="T91" fmla="*/ 159691 h 489936"/>
              <a:gd name="T92" fmla="*/ 458717 w 606016"/>
              <a:gd name="T93" fmla="*/ 45773 h 489936"/>
              <a:gd name="T94" fmla="*/ 472594 w 606016"/>
              <a:gd name="T95" fmla="*/ 45773 h 489936"/>
              <a:gd name="T96" fmla="*/ 524280 w 606016"/>
              <a:gd name="T97" fmla="*/ 159691 h 489936"/>
              <a:gd name="T98" fmla="*/ 524280 w 606016"/>
              <a:gd name="T99" fmla="*/ 219162 h 489936"/>
              <a:gd name="T100" fmla="*/ 0 w 606016"/>
              <a:gd name="T101" fmla="*/ 507723 h 489936"/>
              <a:gd name="T102" fmla="*/ 70652 w 606016"/>
              <a:gd name="T103" fmla="*/ 198615 h 489936"/>
              <a:gd name="T104" fmla="*/ 193569 w 606016"/>
              <a:gd name="T105" fmla="*/ 317214 h 489936"/>
              <a:gd name="T106" fmla="*/ 250114 w 606016"/>
              <a:gd name="T107" fmla="*/ 322578 h 489936"/>
              <a:gd name="T108" fmla="*/ 250693 w 606016"/>
              <a:gd name="T109" fmla="*/ 301804 h 489936"/>
              <a:gd name="T110" fmla="*/ 220512 w 606016"/>
              <a:gd name="T111" fmla="*/ 225211 h 489936"/>
              <a:gd name="T112" fmla="*/ 250114 w 606016"/>
              <a:gd name="T113" fmla="*/ 180581 h 489936"/>
              <a:gd name="T114" fmla="*/ 243176 w 606016"/>
              <a:gd name="T115" fmla="*/ 152843 h 489936"/>
              <a:gd name="T116" fmla="*/ 119449 w 606016"/>
              <a:gd name="T117" fmla="*/ 178641 h 489936"/>
              <a:gd name="T118" fmla="*/ 70652 w 606016"/>
              <a:gd name="T119" fmla="*/ 178641 h 489936"/>
              <a:gd name="T120" fmla="*/ 302380 w 606016"/>
              <a:gd name="T121" fmla="*/ 26596 h 4899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06016" h="489936">
                <a:moveTo>
                  <a:pt x="563959" y="431014"/>
                </a:moveTo>
                <a:lnTo>
                  <a:pt x="577225" y="431014"/>
                </a:lnTo>
                <a:lnTo>
                  <a:pt x="577225" y="456488"/>
                </a:lnTo>
                <a:lnTo>
                  <a:pt x="563959" y="456488"/>
                </a:lnTo>
                <a:lnTo>
                  <a:pt x="563959" y="431014"/>
                </a:lnTo>
                <a:close/>
                <a:moveTo>
                  <a:pt x="535945" y="431014"/>
                </a:moveTo>
                <a:lnTo>
                  <a:pt x="549211" y="431014"/>
                </a:lnTo>
                <a:lnTo>
                  <a:pt x="549211" y="456488"/>
                </a:lnTo>
                <a:lnTo>
                  <a:pt x="535945" y="456488"/>
                </a:lnTo>
                <a:lnTo>
                  <a:pt x="535945" y="431014"/>
                </a:lnTo>
                <a:close/>
                <a:moveTo>
                  <a:pt x="507930" y="431014"/>
                </a:moveTo>
                <a:lnTo>
                  <a:pt x="521196" y="431014"/>
                </a:lnTo>
                <a:lnTo>
                  <a:pt x="521196" y="456488"/>
                </a:lnTo>
                <a:lnTo>
                  <a:pt x="507930" y="456488"/>
                </a:lnTo>
                <a:lnTo>
                  <a:pt x="507930" y="431014"/>
                </a:lnTo>
                <a:close/>
                <a:moveTo>
                  <a:pt x="480057" y="431014"/>
                </a:moveTo>
                <a:lnTo>
                  <a:pt x="493253" y="431014"/>
                </a:lnTo>
                <a:lnTo>
                  <a:pt x="493253" y="456488"/>
                </a:lnTo>
                <a:lnTo>
                  <a:pt x="480057" y="456488"/>
                </a:lnTo>
                <a:lnTo>
                  <a:pt x="480057" y="431014"/>
                </a:lnTo>
                <a:close/>
                <a:moveTo>
                  <a:pt x="452042" y="431014"/>
                </a:moveTo>
                <a:lnTo>
                  <a:pt x="465238" y="431014"/>
                </a:lnTo>
                <a:lnTo>
                  <a:pt x="465238" y="456488"/>
                </a:lnTo>
                <a:lnTo>
                  <a:pt x="452042" y="456488"/>
                </a:lnTo>
                <a:lnTo>
                  <a:pt x="452042" y="431014"/>
                </a:lnTo>
                <a:close/>
                <a:moveTo>
                  <a:pt x="424098" y="431014"/>
                </a:moveTo>
                <a:lnTo>
                  <a:pt x="437364" y="431014"/>
                </a:lnTo>
                <a:lnTo>
                  <a:pt x="437364" y="456488"/>
                </a:lnTo>
                <a:lnTo>
                  <a:pt x="424098" y="456488"/>
                </a:lnTo>
                <a:lnTo>
                  <a:pt x="424098" y="431014"/>
                </a:lnTo>
                <a:close/>
                <a:moveTo>
                  <a:pt x="396084" y="431014"/>
                </a:moveTo>
                <a:lnTo>
                  <a:pt x="409350" y="431014"/>
                </a:lnTo>
                <a:lnTo>
                  <a:pt x="409350" y="456488"/>
                </a:lnTo>
                <a:lnTo>
                  <a:pt x="396084" y="456488"/>
                </a:lnTo>
                <a:lnTo>
                  <a:pt x="396084" y="431014"/>
                </a:lnTo>
                <a:close/>
                <a:moveTo>
                  <a:pt x="368069" y="431014"/>
                </a:moveTo>
                <a:lnTo>
                  <a:pt x="381335" y="431014"/>
                </a:lnTo>
                <a:lnTo>
                  <a:pt x="381335" y="456488"/>
                </a:lnTo>
                <a:lnTo>
                  <a:pt x="368069" y="456488"/>
                </a:lnTo>
                <a:lnTo>
                  <a:pt x="368069" y="431014"/>
                </a:lnTo>
                <a:close/>
                <a:moveTo>
                  <a:pt x="340196" y="431014"/>
                </a:moveTo>
                <a:lnTo>
                  <a:pt x="353392" y="431014"/>
                </a:lnTo>
                <a:lnTo>
                  <a:pt x="353392" y="456488"/>
                </a:lnTo>
                <a:lnTo>
                  <a:pt x="340196" y="456488"/>
                </a:lnTo>
                <a:lnTo>
                  <a:pt x="340196" y="431014"/>
                </a:lnTo>
                <a:close/>
                <a:moveTo>
                  <a:pt x="312182" y="431014"/>
                </a:moveTo>
                <a:lnTo>
                  <a:pt x="325378" y="431014"/>
                </a:lnTo>
                <a:lnTo>
                  <a:pt x="325378" y="456488"/>
                </a:lnTo>
                <a:lnTo>
                  <a:pt x="312182" y="456488"/>
                </a:lnTo>
                <a:lnTo>
                  <a:pt x="312182" y="431014"/>
                </a:lnTo>
                <a:close/>
                <a:moveTo>
                  <a:pt x="284167" y="431014"/>
                </a:moveTo>
                <a:lnTo>
                  <a:pt x="297363" y="431014"/>
                </a:lnTo>
                <a:lnTo>
                  <a:pt x="297363" y="456488"/>
                </a:lnTo>
                <a:lnTo>
                  <a:pt x="284167" y="456488"/>
                </a:lnTo>
                <a:lnTo>
                  <a:pt x="284167" y="431014"/>
                </a:lnTo>
                <a:close/>
                <a:moveTo>
                  <a:pt x="256223" y="431014"/>
                </a:moveTo>
                <a:lnTo>
                  <a:pt x="269489" y="431014"/>
                </a:lnTo>
                <a:lnTo>
                  <a:pt x="269489" y="456488"/>
                </a:lnTo>
                <a:lnTo>
                  <a:pt x="256223" y="456488"/>
                </a:lnTo>
                <a:lnTo>
                  <a:pt x="256223" y="431014"/>
                </a:lnTo>
                <a:close/>
                <a:moveTo>
                  <a:pt x="228209" y="431014"/>
                </a:moveTo>
                <a:lnTo>
                  <a:pt x="241475" y="431014"/>
                </a:lnTo>
                <a:lnTo>
                  <a:pt x="241475" y="456488"/>
                </a:lnTo>
                <a:lnTo>
                  <a:pt x="228209" y="456488"/>
                </a:lnTo>
                <a:lnTo>
                  <a:pt x="228209" y="431014"/>
                </a:lnTo>
                <a:close/>
                <a:moveTo>
                  <a:pt x="200335" y="431014"/>
                </a:moveTo>
                <a:lnTo>
                  <a:pt x="213531" y="431014"/>
                </a:lnTo>
                <a:lnTo>
                  <a:pt x="213531" y="456488"/>
                </a:lnTo>
                <a:lnTo>
                  <a:pt x="200335" y="456488"/>
                </a:lnTo>
                <a:lnTo>
                  <a:pt x="200335" y="431014"/>
                </a:lnTo>
                <a:close/>
                <a:moveTo>
                  <a:pt x="563959" y="390792"/>
                </a:moveTo>
                <a:lnTo>
                  <a:pt x="577225" y="390792"/>
                </a:lnTo>
                <a:lnTo>
                  <a:pt x="577225" y="416337"/>
                </a:lnTo>
                <a:lnTo>
                  <a:pt x="563959" y="416337"/>
                </a:lnTo>
                <a:lnTo>
                  <a:pt x="563959" y="390792"/>
                </a:lnTo>
                <a:close/>
                <a:moveTo>
                  <a:pt x="535945" y="390792"/>
                </a:moveTo>
                <a:lnTo>
                  <a:pt x="549211" y="390792"/>
                </a:lnTo>
                <a:lnTo>
                  <a:pt x="549211" y="416337"/>
                </a:lnTo>
                <a:lnTo>
                  <a:pt x="535945" y="416337"/>
                </a:lnTo>
                <a:lnTo>
                  <a:pt x="535945" y="390792"/>
                </a:lnTo>
                <a:close/>
                <a:moveTo>
                  <a:pt x="507930" y="390792"/>
                </a:moveTo>
                <a:lnTo>
                  <a:pt x="521196" y="390792"/>
                </a:lnTo>
                <a:lnTo>
                  <a:pt x="521196" y="416337"/>
                </a:lnTo>
                <a:lnTo>
                  <a:pt x="507930" y="416337"/>
                </a:lnTo>
                <a:lnTo>
                  <a:pt x="507930" y="390792"/>
                </a:lnTo>
                <a:close/>
                <a:moveTo>
                  <a:pt x="480057" y="390792"/>
                </a:moveTo>
                <a:lnTo>
                  <a:pt x="493253" y="390792"/>
                </a:lnTo>
                <a:lnTo>
                  <a:pt x="493253" y="416337"/>
                </a:lnTo>
                <a:lnTo>
                  <a:pt x="480057" y="416337"/>
                </a:lnTo>
                <a:lnTo>
                  <a:pt x="480057" y="390792"/>
                </a:lnTo>
                <a:close/>
                <a:moveTo>
                  <a:pt x="452042" y="390792"/>
                </a:moveTo>
                <a:lnTo>
                  <a:pt x="465238" y="390792"/>
                </a:lnTo>
                <a:lnTo>
                  <a:pt x="465238" y="416337"/>
                </a:lnTo>
                <a:lnTo>
                  <a:pt x="452042" y="416337"/>
                </a:lnTo>
                <a:lnTo>
                  <a:pt x="452042" y="390792"/>
                </a:lnTo>
                <a:close/>
                <a:moveTo>
                  <a:pt x="424098" y="390792"/>
                </a:moveTo>
                <a:lnTo>
                  <a:pt x="437364" y="390792"/>
                </a:lnTo>
                <a:lnTo>
                  <a:pt x="437364" y="416337"/>
                </a:lnTo>
                <a:lnTo>
                  <a:pt x="424098" y="416337"/>
                </a:lnTo>
                <a:lnTo>
                  <a:pt x="424098" y="390792"/>
                </a:lnTo>
                <a:close/>
                <a:moveTo>
                  <a:pt x="396084" y="390792"/>
                </a:moveTo>
                <a:lnTo>
                  <a:pt x="409350" y="390792"/>
                </a:lnTo>
                <a:lnTo>
                  <a:pt x="409350" y="416337"/>
                </a:lnTo>
                <a:lnTo>
                  <a:pt x="396084" y="416337"/>
                </a:lnTo>
                <a:lnTo>
                  <a:pt x="396084" y="390792"/>
                </a:lnTo>
                <a:close/>
                <a:moveTo>
                  <a:pt x="368069" y="390792"/>
                </a:moveTo>
                <a:lnTo>
                  <a:pt x="381335" y="390792"/>
                </a:lnTo>
                <a:lnTo>
                  <a:pt x="381335" y="416337"/>
                </a:lnTo>
                <a:lnTo>
                  <a:pt x="368069" y="416337"/>
                </a:lnTo>
                <a:lnTo>
                  <a:pt x="368069" y="390792"/>
                </a:lnTo>
                <a:close/>
                <a:moveTo>
                  <a:pt x="340196" y="390792"/>
                </a:moveTo>
                <a:lnTo>
                  <a:pt x="353392" y="390792"/>
                </a:lnTo>
                <a:lnTo>
                  <a:pt x="353392" y="416337"/>
                </a:lnTo>
                <a:lnTo>
                  <a:pt x="340196" y="416337"/>
                </a:lnTo>
                <a:lnTo>
                  <a:pt x="340196" y="390792"/>
                </a:lnTo>
                <a:close/>
                <a:moveTo>
                  <a:pt x="312182" y="390792"/>
                </a:moveTo>
                <a:lnTo>
                  <a:pt x="325378" y="390792"/>
                </a:lnTo>
                <a:lnTo>
                  <a:pt x="325378" y="416337"/>
                </a:lnTo>
                <a:lnTo>
                  <a:pt x="312182" y="416337"/>
                </a:lnTo>
                <a:lnTo>
                  <a:pt x="312182" y="390792"/>
                </a:lnTo>
                <a:close/>
                <a:moveTo>
                  <a:pt x="284167" y="390792"/>
                </a:moveTo>
                <a:lnTo>
                  <a:pt x="297363" y="390792"/>
                </a:lnTo>
                <a:lnTo>
                  <a:pt x="297363" y="416337"/>
                </a:lnTo>
                <a:lnTo>
                  <a:pt x="284167" y="416337"/>
                </a:lnTo>
                <a:lnTo>
                  <a:pt x="284167" y="390792"/>
                </a:lnTo>
                <a:close/>
                <a:moveTo>
                  <a:pt x="256223" y="390792"/>
                </a:moveTo>
                <a:lnTo>
                  <a:pt x="269489" y="390792"/>
                </a:lnTo>
                <a:lnTo>
                  <a:pt x="269489" y="416337"/>
                </a:lnTo>
                <a:lnTo>
                  <a:pt x="256223" y="416337"/>
                </a:lnTo>
                <a:lnTo>
                  <a:pt x="256223" y="390792"/>
                </a:lnTo>
                <a:close/>
                <a:moveTo>
                  <a:pt x="228209" y="390792"/>
                </a:moveTo>
                <a:lnTo>
                  <a:pt x="241475" y="390792"/>
                </a:lnTo>
                <a:lnTo>
                  <a:pt x="241475" y="416337"/>
                </a:lnTo>
                <a:lnTo>
                  <a:pt x="228209" y="416337"/>
                </a:lnTo>
                <a:lnTo>
                  <a:pt x="228209" y="390792"/>
                </a:lnTo>
                <a:close/>
                <a:moveTo>
                  <a:pt x="200335" y="390792"/>
                </a:moveTo>
                <a:lnTo>
                  <a:pt x="213531" y="390792"/>
                </a:lnTo>
                <a:lnTo>
                  <a:pt x="213531" y="416337"/>
                </a:lnTo>
                <a:lnTo>
                  <a:pt x="200335" y="416337"/>
                </a:lnTo>
                <a:lnTo>
                  <a:pt x="200335" y="390792"/>
                </a:lnTo>
                <a:close/>
                <a:moveTo>
                  <a:pt x="184650" y="370536"/>
                </a:moveTo>
                <a:lnTo>
                  <a:pt x="184650" y="476718"/>
                </a:lnTo>
                <a:lnTo>
                  <a:pt x="592780" y="476718"/>
                </a:lnTo>
                <a:lnTo>
                  <a:pt x="592780" y="370536"/>
                </a:lnTo>
                <a:lnTo>
                  <a:pt x="184650" y="370536"/>
                </a:lnTo>
                <a:close/>
                <a:moveTo>
                  <a:pt x="31649" y="325025"/>
                </a:moveTo>
                <a:cubicBezTo>
                  <a:pt x="35278" y="325025"/>
                  <a:pt x="38247" y="328000"/>
                  <a:pt x="38247" y="331637"/>
                </a:cubicBezTo>
                <a:lnTo>
                  <a:pt x="38247" y="458910"/>
                </a:lnTo>
                <a:cubicBezTo>
                  <a:pt x="38247" y="462546"/>
                  <a:pt x="35278" y="465521"/>
                  <a:pt x="31649" y="465521"/>
                </a:cubicBezTo>
                <a:cubicBezTo>
                  <a:pt x="28020" y="465521"/>
                  <a:pt x="25051" y="462546"/>
                  <a:pt x="25051" y="458910"/>
                </a:cubicBezTo>
                <a:lnTo>
                  <a:pt x="25051" y="331637"/>
                </a:lnTo>
                <a:cubicBezTo>
                  <a:pt x="25051" y="328000"/>
                  <a:pt x="28020" y="325025"/>
                  <a:pt x="31649" y="325025"/>
                </a:cubicBezTo>
                <a:close/>
                <a:moveTo>
                  <a:pt x="401620" y="324495"/>
                </a:moveTo>
                <a:lnTo>
                  <a:pt x="401620" y="357319"/>
                </a:lnTo>
                <a:lnTo>
                  <a:pt x="486887" y="357319"/>
                </a:lnTo>
                <a:lnTo>
                  <a:pt x="486887" y="324495"/>
                </a:lnTo>
                <a:lnTo>
                  <a:pt x="401620" y="324495"/>
                </a:lnTo>
                <a:close/>
                <a:moveTo>
                  <a:pt x="252378" y="324495"/>
                </a:moveTo>
                <a:lnTo>
                  <a:pt x="252378" y="357319"/>
                </a:lnTo>
                <a:lnTo>
                  <a:pt x="337754" y="357319"/>
                </a:lnTo>
                <a:lnTo>
                  <a:pt x="337754" y="324495"/>
                </a:lnTo>
                <a:lnTo>
                  <a:pt x="252378" y="324495"/>
                </a:lnTo>
                <a:close/>
                <a:moveTo>
                  <a:pt x="13236" y="315683"/>
                </a:moveTo>
                <a:lnTo>
                  <a:pt x="13236" y="476718"/>
                </a:lnTo>
                <a:lnTo>
                  <a:pt x="171414" y="476718"/>
                </a:lnTo>
                <a:lnTo>
                  <a:pt x="171414" y="315683"/>
                </a:lnTo>
                <a:lnTo>
                  <a:pt x="13236" y="315683"/>
                </a:lnTo>
                <a:close/>
                <a:moveTo>
                  <a:pt x="401620" y="304448"/>
                </a:moveTo>
                <a:lnTo>
                  <a:pt x="401620" y="311277"/>
                </a:lnTo>
                <a:lnTo>
                  <a:pt x="486887" y="311277"/>
                </a:lnTo>
                <a:lnTo>
                  <a:pt x="486887" y="304448"/>
                </a:lnTo>
                <a:lnTo>
                  <a:pt x="401620" y="304448"/>
                </a:lnTo>
                <a:close/>
                <a:moveTo>
                  <a:pt x="252378" y="304448"/>
                </a:moveTo>
                <a:lnTo>
                  <a:pt x="252378" y="311277"/>
                </a:lnTo>
                <a:lnTo>
                  <a:pt x="337754" y="311277"/>
                </a:lnTo>
                <a:lnTo>
                  <a:pt x="337754" y="304448"/>
                </a:lnTo>
                <a:lnTo>
                  <a:pt x="252378" y="304448"/>
                </a:lnTo>
                <a:close/>
                <a:moveTo>
                  <a:pt x="350990" y="263803"/>
                </a:moveTo>
                <a:lnTo>
                  <a:pt x="350990" y="291230"/>
                </a:lnTo>
                <a:lnTo>
                  <a:pt x="351542" y="291230"/>
                </a:lnTo>
                <a:cubicBezTo>
                  <a:pt x="355182" y="291230"/>
                  <a:pt x="358160" y="294094"/>
                  <a:pt x="358160" y="297839"/>
                </a:cubicBezTo>
                <a:cubicBezTo>
                  <a:pt x="358160" y="301474"/>
                  <a:pt x="355182" y="304448"/>
                  <a:pt x="351542" y="304448"/>
                </a:cubicBezTo>
                <a:lnTo>
                  <a:pt x="350990" y="304448"/>
                </a:lnTo>
                <a:lnTo>
                  <a:pt x="350990" y="311277"/>
                </a:lnTo>
                <a:lnTo>
                  <a:pt x="351542" y="311277"/>
                </a:lnTo>
                <a:cubicBezTo>
                  <a:pt x="355182" y="311277"/>
                  <a:pt x="358160" y="314251"/>
                  <a:pt x="358160" y="317886"/>
                </a:cubicBezTo>
                <a:cubicBezTo>
                  <a:pt x="358160" y="321521"/>
                  <a:pt x="355182" y="324495"/>
                  <a:pt x="351542" y="324495"/>
                </a:cubicBezTo>
                <a:lnTo>
                  <a:pt x="350990" y="324495"/>
                </a:lnTo>
                <a:lnTo>
                  <a:pt x="350990" y="357319"/>
                </a:lnTo>
                <a:lnTo>
                  <a:pt x="388384" y="357319"/>
                </a:lnTo>
                <a:lnTo>
                  <a:pt x="388384" y="324495"/>
                </a:lnTo>
                <a:lnTo>
                  <a:pt x="387722" y="324495"/>
                </a:lnTo>
                <a:cubicBezTo>
                  <a:pt x="384082" y="324495"/>
                  <a:pt x="381104" y="321521"/>
                  <a:pt x="381104" y="317886"/>
                </a:cubicBezTo>
                <a:cubicBezTo>
                  <a:pt x="381104" y="314251"/>
                  <a:pt x="384082" y="311277"/>
                  <a:pt x="387722" y="311277"/>
                </a:cubicBezTo>
                <a:lnTo>
                  <a:pt x="388384" y="311277"/>
                </a:lnTo>
                <a:lnTo>
                  <a:pt x="388384" y="304448"/>
                </a:lnTo>
                <a:lnTo>
                  <a:pt x="387722" y="304448"/>
                </a:lnTo>
                <a:cubicBezTo>
                  <a:pt x="384082" y="304448"/>
                  <a:pt x="381104" y="301474"/>
                  <a:pt x="381104" y="297839"/>
                </a:cubicBezTo>
                <a:cubicBezTo>
                  <a:pt x="381104" y="294094"/>
                  <a:pt x="384082" y="291230"/>
                  <a:pt x="387722" y="291230"/>
                </a:cubicBezTo>
                <a:lnTo>
                  <a:pt x="388384" y="291230"/>
                </a:lnTo>
                <a:lnTo>
                  <a:pt x="388384" y="263803"/>
                </a:lnTo>
                <a:lnTo>
                  <a:pt x="350990" y="263803"/>
                </a:lnTo>
                <a:close/>
                <a:moveTo>
                  <a:pt x="79861" y="254000"/>
                </a:moveTo>
                <a:lnTo>
                  <a:pt x="24267" y="302465"/>
                </a:lnTo>
                <a:lnTo>
                  <a:pt x="160383" y="302465"/>
                </a:lnTo>
                <a:lnTo>
                  <a:pt x="104790" y="254000"/>
                </a:lnTo>
                <a:lnTo>
                  <a:pt x="79861" y="254000"/>
                </a:lnTo>
                <a:close/>
                <a:moveTo>
                  <a:pt x="350990" y="233953"/>
                </a:moveTo>
                <a:lnTo>
                  <a:pt x="350990" y="250586"/>
                </a:lnTo>
                <a:lnTo>
                  <a:pt x="388384" y="250586"/>
                </a:lnTo>
                <a:lnTo>
                  <a:pt x="388384" y="233953"/>
                </a:lnTo>
                <a:lnTo>
                  <a:pt x="350990" y="233953"/>
                </a:lnTo>
                <a:close/>
                <a:moveTo>
                  <a:pt x="223588" y="233953"/>
                </a:moveTo>
                <a:lnTo>
                  <a:pt x="223588" y="250586"/>
                </a:lnTo>
                <a:lnTo>
                  <a:pt x="239141" y="250586"/>
                </a:lnTo>
                <a:lnTo>
                  <a:pt x="239141" y="233953"/>
                </a:lnTo>
                <a:lnTo>
                  <a:pt x="223588" y="233953"/>
                </a:lnTo>
                <a:close/>
                <a:moveTo>
                  <a:pt x="500123" y="224701"/>
                </a:moveTo>
                <a:lnTo>
                  <a:pt x="500123" y="291230"/>
                </a:lnTo>
                <a:lnTo>
                  <a:pt x="500675" y="291230"/>
                </a:lnTo>
                <a:cubicBezTo>
                  <a:pt x="504425" y="291230"/>
                  <a:pt x="507293" y="294094"/>
                  <a:pt x="507293" y="297839"/>
                </a:cubicBezTo>
                <a:cubicBezTo>
                  <a:pt x="507293" y="301474"/>
                  <a:pt x="504425" y="304448"/>
                  <a:pt x="500675" y="304448"/>
                </a:cubicBezTo>
                <a:lnTo>
                  <a:pt x="500123" y="304448"/>
                </a:lnTo>
                <a:lnTo>
                  <a:pt x="500123" y="311277"/>
                </a:lnTo>
                <a:lnTo>
                  <a:pt x="500675" y="311277"/>
                </a:lnTo>
                <a:cubicBezTo>
                  <a:pt x="504425" y="311277"/>
                  <a:pt x="507293" y="314251"/>
                  <a:pt x="507293" y="317886"/>
                </a:cubicBezTo>
                <a:cubicBezTo>
                  <a:pt x="507293" y="321521"/>
                  <a:pt x="504425" y="324495"/>
                  <a:pt x="500675" y="324495"/>
                </a:cubicBezTo>
                <a:lnTo>
                  <a:pt x="500123" y="324495"/>
                </a:lnTo>
                <a:lnTo>
                  <a:pt x="500123" y="357319"/>
                </a:lnTo>
                <a:lnTo>
                  <a:pt x="543694" y="357319"/>
                </a:lnTo>
                <a:lnTo>
                  <a:pt x="543694" y="238469"/>
                </a:lnTo>
                <a:cubicBezTo>
                  <a:pt x="543694" y="230869"/>
                  <a:pt x="537517" y="224701"/>
                  <a:pt x="529906" y="224701"/>
                </a:cubicBezTo>
                <a:lnTo>
                  <a:pt x="500123" y="224701"/>
                </a:lnTo>
                <a:close/>
                <a:moveTo>
                  <a:pt x="444225" y="223931"/>
                </a:moveTo>
                <a:cubicBezTo>
                  <a:pt x="433966" y="223931"/>
                  <a:pt x="425693" y="232305"/>
                  <a:pt x="425693" y="242553"/>
                </a:cubicBezTo>
                <a:cubicBezTo>
                  <a:pt x="425693" y="252800"/>
                  <a:pt x="433966" y="261064"/>
                  <a:pt x="444225" y="261064"/>
                </a:cubicBezTo>
                <a:cubicBezTo>
                  <a:pt x="454484" y="261064"/>
                  <a:pt x="462868" y="252800"/>
                  <a:pt x="462868" y="242553"/>
                </a:cubicBezTo>
                <a:cubicBezTo>
                  <a:pt x="462868" y="232305"/>
                  <a:pt x="454484" y="223931"/>
                  <a:pt x="444225" y="223931"/>
                </a:cubicBezTo>
                <a:close/>
                <a:moveTo>
                  <a:pt x="295069" y="223931"/>
                </a:moveTo>
                <a:cubicBezTo>
                  <a:pt x="284817" y="223931"/>
                  <a:pt x="276438" y="232305"/>
                  <a:pt x="276438" y="242553"/>
                </a:cubicBezTo>
                <a:cubicBezTo>
                  <a:pt x="276438" y="252800"/>
                  <a:pt x="284817" y="261064"/>
                  <a:pt x="295069" y="261064"/>
                </a:cubicBezTo>
                <a:cubicBezTo>
                  <a:pt x="305322" y="261064"/>
                  <a:pt x="313700" y="252800"/>
                  <a:pt x="313700" y="242553"/>
                </a:cubicBezTo>
                <a:cubicBezTo>
                  <a:pt x="313700" y="232305"/>
                  <a:pt x="305322" y="223931"/>
                  <a:pt x="295069" y="223931"/>
                </a:cubicBezTo>
                <a:close/>
                <a:moveTo>
                  <a:pt x="444225" y="210708"/>
                </a:moveTo>
                <a:cubicBezTo>
                  <a:pt x="461765" y="210708"/>
                  <a:pt x="476105" y="225033"/>
                  <a:pt x="476105" y="242553"/>
                </a:cubicBezTo>
                <a:cubicBezTo>
                  <a:pt x="476105" y="260073"/>
                  <a:pt x="461765" y="274287"/>
                  <a:pt x="444225" y="274287"/>
                </a:cubicBezTo>
                <a:cubicBezTo>
                  <a:pt x="426685" y="274287"/>
                  <a:pt x="412455" y="260073"/>
                  <a:pt x="412455" y="242553"/>
                </a:cubicBezTo>
                <a:cubicBezTo>
                  <a:pt x="412455" y="225033"/>
                  <a:pt x="426685" y="210708"/>
                  <a:pt x="444225" y="210708"/>
                </a:cubicBezTo>
                <a:close/>
                <a:moveTo>
                  <a:pt x="295069" y="210708"/>
                </a:moveTo>
                <a:cubicBezTo>
                  <a:pt x="312598" y="210708"/>
                  <a:pt x="326930" y="225033"/>
                  <a:pt x="326930" y="242553"/>
                </a:cubicBezTo>
                <a:cubicBezTo>
                  <a:pt x="326930" y="260073"/>
                  <a:pt x="312598" y="274287"/>
                  <a:pt x="295069" y="274287"/>
                </a:cubicBezTo>
                <a:cubicBezTo>
                  <a:pt x="277540" y="274287"/>
                  <a:pt x="263209" y="260073"/>
                  <a:pt x="263209" y="242553"/>
                </a:cubicBezTo>
                <a:cubicBezTo>
                  <a:pt x="263209" y="225033"/>
                  <a:pt x="277540" y="210708"/>
                  <a:pt x="295069" y="210708"/>
                </a:cubicBezTo>
                <a:close/>
                <a:moveTo>
                  <a:pt x="84052" y="204874"/>
                </a:moveTo>
                <a:lnTo>
                  <a:pt x="84052" y="240783"/>
                </a:lnTo>
                <a:lnTo>
                  <a:pt x="100708" y="240783"/>
                </a:lnTo>
                <a:lnTo>
                  <a:pt x="100708" y="204874"/>
                </a:lnTo>
                <a:lnTo>
                  <a:pt x="84052" y="204874"/>
                </a:lnTo>
                <a:close/>
                <a:moveTo>
                  <a:pt x="401620" y="174253"/>
                </a:moveTo>
                <a:lnTo>
                  <a:pt x="401620" y="291230"/>
                </a:lnTo>
                <a:lnTo>
                  <a:pt x="486887" y="291230"/>
                </a:lnTo>
                <a:lnTo>
                  <a:pt x="486887" y="174253"/>
                </a:lnTo>
                <a:lnTo>
                  <a:pt x="401620" y="174253"/>
                </a:lnTo>
                <a:close/>
                <a:moveTo>
                  <a:pt x="252378" y="174253"/>
                </a:moveTo>
                <a:lnTo>
                  <a:pt x="252378" y="291230"/>
                </a:lnTo>
                <a:lnTo>
                  <a:pt x="337754" y="291230"/>
                </a:lnTo>
                <a:lnTo>
                  <a:pt x="337754" y="174253"/>
                </a:lnTo>
                <a:lnTo>
                  <a:pt x="252378" y="174253"/>
                </a:lnTo>
                <a:close/>
                <a:moveTo>
                  <a:pt x="401620" y="154096"/>
                </a:moveTo>
                <a:lnTo>
                  <a:pt x="401620" y="161035"/>
                </a:lnTo>
                <a:lnTo>
                  <a:pt x="486887" y="161035"/>
                </a:lnTo>
                <a:lnTo>
                  <a:pt x="486887" y="154096"/>
                </a:lnTo>
                <a:lnTo>
                  <a:pt x="401620" y="154096"/>
                </a:lnTo>
                <a:close/>
                <a:moveTo>
                  <a:pt x="252378" y="154096"/>
                </a:moveTo>
                <a:lnTo>
                  <a:pt x="252378" y="161035"/>
                </a:lnTo>
                <a:lnTo>
                  <a:pt x="337754" y="161035"/>
                </a:lnTo>
                <a:lnTo>
                  <a:pt x="337754" y="154096"/>
                </a:lnTo>
                <a:lnTo>
                  <a:pt x="252378" y="154096"/>
                </a:lnTo>
                <a:close/>
                <a:moveTo>
                  <a:pt x="106554" y="103208"/>
                </a:moveTo>
                <a:cubicBezTo>
                  <a:pt x="94090" y="103208"/>
                  <a:pt x="84052" y="113342"/>
                  <a:pt x="84052" y="125788"/>
                </a:cubicBezTo>
                <a:lnTo>
                  <a:pt x="84052" y="172381"/>
                </a:lnTo>
                <a:lnTo>
                  <a:pt x="100708" y="172381"/>
                </a:lnTo>
                <a:lnTo>
                  <a:pt x="100708" y="134710"/>
                </a:lnTo>
                <a:cubicBezTo>
                  <a:pt x="100708" y="126559"/>
                  <a:pt x="107327" y="119950"/>
                  <a:pt x="115599" y="119950"/>
                </a:cubicBezTo>
                <a:lnTo>
                  <a:pt x="239141" y="119950"/>
                </a:lnTo>
                <a:lnTo>
                  <a:pt x="239141" y="103208"/>
                </a:lnTo>
                <a:lnTo>
                  <a:pt x="106554" y="103208"/>
                </a:lnTo>
                <a:close/>
                <a:moveTo>
                  <a:pt x="444199" y="57056"/>
                </a:moveTo>
                <a:cubicBezTo>
                  <a:pt x="420704" y="57056"/>
                  <a:pt x="401620" y="76112"/>
                  <a:pt x="401620" y="99573"/>
                </a:cubicBezTo>
                <a:lnTo>
                  <a:pt x="401620" y="140878"/>
                </a:lnTo>
                <a:lnTo>
                  <a:pt x="486887" y="140878"/>
                </a:lnTo>
                <a:lnTo>
                  <a:pt x="486887" y="99573"/>
                </a:lnTo>
                <a:cubicBezTo>
                  <a:pt x="486887" y="76112"/>
                  <a:pt x="467694" y="57056"/>
                  <a:pt x="444199" y="57056"/>
                </a:cubicBezTo>
                <a:close/>
                <a:moveTo>
                  <a:pt x="295066" y="57056"/>
                </a:moveTo>
                <a:cubicBezTo>
                  <a:pt x="271571" y="57056"/>
                  <a:pt x="252378" y="76112"/>
                  <a:pt x="252378" y="99573"/>
                </a:cubicBezTo>
                <a:lnTo>
                  <a:pt x="252378" y="140878"/>
                </a:lnTo>
                <a:lnTo>
                  <a:pt x="337754" y="140878"/>
                </a:lnTo>
                <a:lnTo>
                  <a:pt x="337754" y="99573"/>
                </a:lnTo>
                <a:cubicBezTo>
                  <a:pt x="337754" y="76112"/>
                  <a:pt x="318561" y="57056"/>
                  <a:pt x="295066" y="57056"/>
                </a:cubicBezTo>
                <a:close/>
                <a:moveTo>
                  <a:pt x="314149" y="13218"/>
                </a:moveTo>
                <a:cubicBezTo>
                  <a:pt x="307310" y="13218"/>
                  <a:pt x="301684" y="18725"/>
                  <a:pt x="301684" y="25664"/>
                </a:cubicBezTo>
                <a:lnTo>
                  <a:pt x="301684" y="44169"/>
                </a:lnTo>
                <a:cubicBezTo>
                  <a:pt x="329371" y="47473"/>
                  <a:pt x="350990" y="71045"/>
                  <a:pt x="350990" y="99573"/>
                </a:cubicBezTo>
                <a:lnTo>
                  <a:pt x="350990" y="140878"/>
                </a:lnTo>
                <a:lnTo>
                  <a:pt x="351542" y="140878"/>
                </a:lnTo>
                <a:cubicBezTo>
                  <a:pt x="355182" y="140878"/>
                  <a:pt x="358160" y="143852"/>
                  <a:pt x="358160" y="147487"/>
                </a:cubicBezTo>
                <a:cubicBezTo>
                  <a:pt x="358160" y="151122"/>
                  <a:pt x="355182" y="154096"/>
                  <a:pt x="351542" y="154096"/>
                </a:cubicBezTo>
                <a:lnTo>
                  <a:pt x="350990" y="154096"/>
                </a:lnTo>
                <a:lnTo>
                  <a:pt x="350990" y="161035"/>
                </a:lnTo>
                <a:lnTo>
                  <a:pt x="351542" y="161035"/>
                </a:lnTo>
                <a:cubicBezTo>
                  <a:pt x="355182" y="161035"/>
                  <a:pt x="358160" y="164009"/>
                  <a:pt x="358160" y="167644"/>
                </a:cubicBezTo>
                <a:cubicBezTo>
                  <a:pt x="358160" y="171279"/>
                  <a:pt x="355182" y="174253"/>
                  <a:pt x="351542" y="174253"/>
                </a:cubicBezTo>
                <a:lnTo>
                  <a:pt x="350990" y="174253"/>
                </a:lnTo>
                <a:lnTo>
                  <a:pt x="350990" y="220736"/>
                </a:lnTo>
                <a:lnTo>
                  <a:pt x="388384" y="220736"/>
                </a:lnTo>
                <a:lnTo>
                  <a:pt x="388384" y="174253"/>
                </a:lnTo>
                <a:lnTo>
                  <a:pt x="387722" y="174253"/>
                </a:lnTo>
                <a:cubicBezTo>
                  <a:pt x="384082" y="174253"/>
                  <a:pt x="381104" y="171279"/>
                  <a:pt x="381104" y="167644"/>
                </a:cubicBezTo>
                <a:cubicBezTo>
                  <a:pt x="381104" y="164009"/>
                  <a:pt x="384082" y="161035"/>
                  <a:pt x="387722" y="161035"/>
                </a:cubicBezTo>
                <a:lnTo>
                  <a:pt x="388384" y="161035"/>
                </a:lnTo>
                <a:lnTo>
                  <a:pt x="388384" y="154096"/>
                </a:lnTo>
                <a:lnTo>
                  <a:pt x="387722" y="154096"/>
                </a:lnTo>
                <a:cubicBezTo>
                  <a:pt x="384082" y="154096"/>
                  <a:pt x="381104" y="151122"/>
                  <a:pt x="381104" y="147487"/>
                </a:cubicBezTo>
                <a:cubicBezTo>
                  <a:pt x="381104" y="143852"/>
                  <a:pt x="384082" y="140878"/>
                  <a:pt x="387722" y="140878"/>
                </a:cubicBezTo>
                <a:lnTo>
                  <a:pt x="388384" y="140878"/>
                </a:lnTo>
                <a:lnTo>
                  <a:pt x="388384" y="99573"/>
                </a:lnTo>
                <a:cubicBezTo>
                  <a:pt x="388384" y="71045"/>
                  <a:pt x="409893" y="47473"/>
                  <a:pt x="437580" y="44169"/>
                </a:cubicBezTo>
                <a:lnTo>
                  <a:pt x="437580" y="25664"/>
                </a:lnTo>
                <a:cubicBezTo>
                  <a:pt x="437580" y="18725"/>
                  <a:pt x="431955" y="13218"/>
                  <a:pt x="425116" y="13218"/>
                </a:cubicBezTo>
                <a:lnTo>
                  <a:pt x="314149" y="13218"/>
                </a:lnTo>
                <a:close/>
                <a:moveTo>
                  <a:pt x="314149" y="0"/>
                </a:moveTo>
                <a:lnTo>
                  <a:pt x="425116" y="0"/>
                </a:lnTo>
                <a:cubicBezTo>
                  <a:pt x="439345" y="0"/>
                  <a:pt x="450817" y="11455"/>
                  <a:pt x="450817" y="25664"/>
                </a:cubicBezTo>
                <a:lnTo>
                  <a:pt x="450817" y="44169"/>
                </a:lnTo>
                <a:cubicBezTo>
                  <a:pt x="478504" y="47473"/>
                  <a:pt x="500123" y="71045"/>
                  <a:pt x="500123" y="99573"/>
                </a:cubicBezTo>
                <a:lnTo>
                  <a:pt x="500123" y="140878"/>
                </a:lnTo>
                <a:lnTo>
                  <a:pt x="500675" y="140878"/>
                </a:lnTo>
                <a:cubicBezTo>
                  <a:pt x="504425" y="140878"/>
                  <a:pt x="507293" y="143852"/>
                  <a:pt x="507293" y="147487"/>
                </a:cubicBezTo>
                <a:cubicBezTo>
                  <a:pt x="507293" y="151122"/>
                  <a:pt x="504425" y="154096"/>
                  <a:pt x="500675" y="154096"/>
                </a:cubicBezTo>
                <a:lnTo>
                  <a:pt x="500123" y="154096"/>
                </a:lnTo>
                <a:lnTo>
                  <a:pt x="500123" y="161035"/>
                </a:lnTo>
                <a:lnTo>
                  <a:pt x="500675" y="161035"/>
                </a:lnTo>
                <a:cubicBezTo>
                  <a:pt x="504425" y="161035"/>
                  <a:pt x="507293" y="164009"/>
                  <a:pt x="507293" y="167644"/>
                </a:cubicBezTo>
                <a:cubicBezTo>
                  <a:pt x="507293" y="171279"/>
                  <a:pt x="504425" y="174253"/>
                  <a:pt x="500675" y="174253"/>
                </a:cubicBezTo>
                <a:lnTo>
                  <a:pt x="500123" y="174253"/>
                </a:lnTo>
                <a:lnTo>
                  <a:pt x="500123" y="211483"/>
                </a:lnTo>
                <a:lnTo>
                  <a:pt x="529906" y="211483"/>
                </a:lnTo>
                <a:cubicBezTo>
                  <a:pt x="544907" y="211483"/>
                  <a:pt x="556930" y="223489"/>
                  <a:pt x="556930" y="238469"/>
                </a:cubicBezTo>
                <a:lnTo>
                  <a:pt x="556930" y="357319"/>
                </a:lnTo>
                <a:lnTo>
                  <a:pt x="606016" y="357319"/>
                </a:lnTo>
                <a:lnTo>
                  <a:pt x="606016" y="489936"/>
                </a:lnTo>
                <a:lnTo>
                  <a:pt x="0" y="489936"/>
                </a:lnTo>
                <a:lnTo>
                  <a:pt x="0" y="306100"/>
                </a:lnTo>
                <a:lnTo>
                  <a:pt x="70816" y="244417"/>
                </a:lnTo>
                <a:lnTo>
                  <a:pt x="70816" y="204874"/>
                </a:lnTo>
                <a:lnTo>
                  <a:pt x="67396" y="204874"/>
                </a:lnTo>
                <a:cubicBezTo>
                  <a:pt x="63756" y="204874"/>
                  <a:pt x="60778" y="201900"/>
                  <a:pt x="60778" y="198265"/>
                </a:cubicBezTo>
                <a:cubicBezTo>
                  <a:pt x="60778" y="194520"/>
                  <a:pt x="63756" y="191656"/>
                  <a:pt x="67396" y="191656"/>
                </a:cubicBezTo>
                <a:lnTo>
                  <a:pt x="117364" y="191656"/>
                </a:lnTo>
                <a:cubicBezTo>
                  <a:pt x="121004" y="191656"/>
                  <a:pt x="123983" y="194520"/>
                  <a:pt x="123983" y="198265"/>
                </a:cubicBezTo>
                <a:cubicBezTo>
                  <a:pt x="123983" y="201900"/>
                  <a:pt x="121004" y="204874"/>
                  <a:pt x="117364" y="204874"/>
                </a:cubicBezTo>
                <a:lnTo>
                  <a:pt x="113945" y="204874"/>
                </a:lnTo>
                <a:lnTo>
                  <a:pt x="113945" y="244417"/>
                </a:lnTo>
                <a:lnTo>
                  <a:pt x="184650" y="306100"/>
                </a:lnTo>
                <a:lnTo>
                  <a:pt x="184650" y="357319"/>
                </a:lnTo>
                <a:lnTo>
                  <a:pt x="239141" y="357319"/>
                </a:lnTo>
                <a:lnTo>
                  <a:pt x="239141" y="324495"/>
                </a:lnTo>
                <a:lnTo>
                  <a:pt x="238590" y="324495"/>
                </a:lnTo>
                <a:cubicBezTo>
                  <a:pt x="234950" y="324495"/>
                  <a:pt x="231971" y="321521"/>
                  <a:pt x="231971" y="317886"/>
                </a:cubicBezTo>
                <a:cubicBezTo>
                  <a:pt x="231971" y="314251"/>
                  <a:pt x="234950" y="311277"/>
                  <a:pt x="238590" y="311277"/>
                </a:cubicBezTo>
                <a:lnTo>
                  <a:pt x="239141" y="311277"/>
                </a:lnTo>
                <a:lnTo>
                  <a:pt x="239141" y="304448"/>
                </a:lnTo>
                <a:lnTo>
                  <a:pt x="238590" y="304448"/>
                </a:lnTo>
                <a:cubicBezTo>
                  <a:pt x="234950" y="304448"/>
                  <a:pt x="231971" y="301474"/>
                  <a:pt x="231971" y="297839"/>
                </a:cubicBezTo>
                <a:cubicBezTo>
                  <a:pt x="231971" y="294094"/>
                  <a:pt x="234950" y="291230"/>
                  <a:pt x="238590" y="291230"/>
                </a:cubicBezTo>
                <a:lnTo>
                  <a:pt x="239141" y="291230"/>
                </a:lnTo>
                <a:lnTo>
                  <a:pt x="239141" y="263803"/>
                </a:lnTo>
                <a:lnTo>
                  <a:pt x="223588" y="263803"/>
                </a:lnTo>
                <a:lnTo>
                  <a:pt x="223588" y="267218"/>
                </a:lnTo>
                <a:cubicBezTo>
                  <a:pt x="223588" y="270853"/>
                  <a:pt x="220610" y="273827"/>
                  <a:pt x="216970" y="273827"/>
                </a:cubicBezTo>
                <a:cubicBezTo>
                  <a:pt x="213330" y="273827"/>
                  <a:pt x="210352" y="270853"/>
                  <a:pt x="210352" y="267218"/>
                </a:cubicBezTo>
                <a:lnTo>
                  <a:pt x="210352" y="217321"/>
                </a:lnTo>
                <a:cubicBezTo>
                  <a:pt x="210352" y="213686"/>
                  <a:pt x="213330" y="210712"/>
                  <a:pt x="216970" y="210712"/>
                </a:cubicBezTo>
                <a:cubicBezTo>
                  <a:pt x="220610" y="210712"/>
                  <a:pt x="223588" y="213686"/>
                  <a:pt x="223588" y="217321"/>
                </a:cubicBezTo>
                <a:lnTo>
                  <a:pt x="223588" y="220736"/>
                </a:lnTo>
                <a:lnTo>
                  <a:pt x="239141" y="220736"/>
                </a:lnTo>
                <a:lnTo>
                  <a:pt x="239141" y="174253"/>
                </a:lnTo>
                <a:lnTo>
                  <a:pt x="238590" y="174253"/>
                </a:lnTo>
                <a:cubicBezTo>
                  <a:pt x="234950" y="174253"/>
                  <a:pt x="231971" y="171279"/>
                  <a:pt x="231971" y="167644"/>
                </a:cubicBezTo>
                <a:cubicBezTo>
                  <a:pt x="231971" y="164009"/>
                  <a:pt x="234950" y="161035"/>
                  <a:pt x="238590" y="161035"/>
                </a:cubicBezTo>
                <a:lnTo>
                  <a:pt x="239141" y="161035"/>
                </a:lnTo>
                <a:lnTo>
                  <a:pt x="239141" y="154096"/>
                </a:lnTo>
                <a:lnTo>
                  <a:pt x="238590" y="154096"/>
                </a:lnTo>
                <a:cubicBezTo>
                  <a:pt x="234950" y="154096"/>
                  <a:pt x="231971" y="151122"/>
                  <a:pt x="231971" y="147487"/>
                </a:cubicBezTo>
                <a:cubicBezTo>
                  <a:pt x="231971" y="143852"/>
                  <a:pt x="234950" y="140878"/>
                  <a:pt x="238590" y="140878"/>
                </a:cubicBezTo>
                <a:lnTo>
                  <a:pt x="239141" y="140878"/>
                </a:lnTo>
                <a:lnTo>
                  <a:pt x="239141" y="133168"/>
                </a:lnTo>
                <a:lnTo>
                  <a:pt x="115599" y="133168"/>
                </a:lnTo>
                <a:cubicBezTo>
                  <a:pt x="114607" y="133168"/>
                  <a:pt x="113945" y="133829"/>
                  <a:pt x="113945" y="134710"/>
                </a:cubicBezTo>
                <a:lnTo>
                  <a:pt x="113945" y="172381"/>
                </a:lnTo>
                <a:lnTo>
                  <a:pt x="117364" y="172381"/>
                </a:lnTo>
                <a:cubicBezTo>
                  <a:pt x="121004" y="172381"/>
                  <a:pt x="123983" y="175355"/>
                  <a:pt x="123983" y="178990"/>
                </a:cubicBezTo>
                <a:cubicBezTo>
                  <a:pt x="123983" y="182624"/>
                  <a:pt x="121004" y="185598"/>
                  <a:pt x="117364" y="185598"/>
                </a:cubicBezTo>
                <a:lnTo>
                  <a:pt x="67396" y="185598"/>
                </a:lnTo>
                <a:cubicBezTo>
                  <a:pt x="63756" y="185598"/>
                  <a:pt x="60778" y="182624"/>
                  <a:pt x="60778" y="178990"/>
                </a:cubicBezTo>
                <a:cubicBezTo>
                  <a:pt x="60778" y="175355"/>
                  <a:pt x="63756" y="172381"/>
                  <a:pt x="67396" y="172381"/>
                </a:cubicBezTo>
                <a:lnTo>
                  <a:pt x="70816" y="172381"/>
                </a:lnTo>
                <a:lnTo>
                  <a:pt x="70816" y="125788"/>
                </a:lnTo>
                <a:cubicBezTo>
                  <a:pt x="70816" y="106072"/>
                  <a:pt x="86810" y="89990"/>
                  <a:pt x="106554" y="89990"/>
                </a:cubicBezTo>
                <a:lnTo>
                  <a:pt x="240024" y="89990"/>
                </a:lnTo>
                <a:cubicBezTo>
                  <a:pt x="244215" y="65978"/>
                  <a:pt x="263960" y="47143"/>
                  <a:pt x="288447" y="44169"/>
                </a:cubicBezTo>
                <a:lnTo>
                  <a:pt x="288447" y="25664"/>
                </a:lnTo>
                <a:cubicBezTo>
                  <a:pt x="288447" y="11455"/>
                  <a:pt x="300030" y="0"/>
                  <a:pt x="31414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457200"/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76" name="Group 540"/>
          <p:cNvGrpSpPr>
            <a:grpSpLocks noChangeAspect="1"/>
          </p:cNvGrpSpPr>
          <p:nvPr/>
        </p:nvGrpSpPr>
        <p:grpSpPr bwMode="auto">
          <a:xfrm>
            <a:off x="3332371" y="3189142"/>
            <a:ext cx="173012" cy="144000"/>
            <a:chOff x="13543473" y="3081481"/>
            <a:chExt cx="486655" cy="5474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7" name="Freeform 22"/>
            <p:cNvSpPr>
              <a:spLocks noEditPoints="1"/>
            </p:cNvSpPr>
            <p:nvPr/>
          </p:nvSpPr>
          <p:spPr bwMode="auto">
            <a:xfrm>
              <a:off x="13669446" y="3245981"/>
              <a:ext cx="241933" cy="382987"/>
            </a:xfrm>
            <a:custGeom>
              <a:avLst/>
              <a:gdLst>
                <a:gd name="T0" fmla="*/ 1395 w 1909"/>
                <a:gd name="T1" fmla="*/ 444 h 3022"/>
                <a:gd name="T2" fmla="*/ 1306 w 1909"/>
                <a:gd name="T3" fmla="*/ 333 h 3022"/>
                <a:gd name="T4" fmla="*/ 1306 w 1909"/>
                <a:gd name="T5" fmla="*/ 322 h 3022"/>
                <a:gd name="T6" fmla="*/ 1302 w 1909"/>
                <a:gd name="T7" fmla="*/ 299 h 3022"/>
                <a:gd name="T8" fmla="*/ 1281 w 1909"/>
                <a:gd name="T9" fmla="*/ 274 h 3022"/>
                <a:gd name="T10" fmla="*/ 1251 w 1909"/>
                <a:gd name="T11" fmla="*/ 265 h 3022"/>
                <a:gd name="T12" fmla="*/ 1209 w 1909"/>
                <a:gd name="T13" fmla="*/ 246 h 3022"/>
                <a:gd name="T14" fmla="*/ 1209 w 1909"/>
                <a:gd name="T15" fmla="*/ 170 h 3022"/>
                <a:gd name="T16" fmla="*/ 1194 w 1909"/>
                <a:gd name="T17" fmla="*/ 116 h 3022"/>
                <a:gd name="T18" fmla="*/ 1166 w 1909"/>
                <a:gd name="T19" fmla="*/ 68 h 3022"/>
                <a:gd name="T20" fmla="*/ 1126 w 1909"/>
                <a:gd name="T21" fmla="*/ 32 h 3022"/>
                <a:gd name="T22" fmla="*/ 1075 w 1909"/>
                <a:gd name="T23" fmla="*/ 8 h 3022"/>
                <a:gd name="T24" fmla="*/ 1019 w 1909"/>
                <a:gd name="T25" fmla="*/ 0 h 3022"/>
                <a:gd name="T26" fmla="*/ 981 w 1909"/>
                <a:gd name="T27" fmla="*/ 4 h 3022"/>
                <a:gd name="T28" fmla="*/ 928 w 1909"/>
                <a:gd name="T29" fmla="*/ 23 h 3022"/>
                <a:gd name="T30" fmla="*/ 884 w 1909"/>
                <a:gd name="T31" fmla="*/ 55 h 3022"/>
                <a:gd name="T32" fmla="*/ 852 w 1909"/>
                <a:gd name="T33" fmla="*/ 99 h 3022"/>
                <a:gd name="T34" fmla="*/ 833 w 1909"/>
                <a:gd name="T35" fmla="*/ 151 h 3022"/>
                <a:gd name="T36" fmla="*/ 830 w 1909"/>
                <a:gd name="T37" fmla="*/ 246 h 3022"/>
                <a:gd name="T38" fmla="*/ 807 w 1909"/>
                <a:gd name="T39" fmla="*/ 265 h 3022"/>
                <a:gd name="T40" fmla="*/ 786 w 1909"/>
                <a:gd name="T41" fmla="*/ 271 h 3022"/>
                <a:gd name="T42" fmla="*/ 762 w 1909"/>
                <a:gd name="T43" fmla="*/ 289 h 3022"/>
                <a:gd name="T44" fmla="*/ 752 w 1909"/>
                <a:gd name="T45" fmla="*/ 322 h 3022"/>
                <a:gd name="T46" fmla="*/ 754 w 1909"/>
                <a:gd name="T47" fmla="*/ 333 h 3022"/>
                <a:gd name="T48" fmla="*/ 0 w 1909"/>
                <a:gd name="T49" fmla="*/ 3003 h 3022"/>
                <a:gd name="T50" fmla="*/ 641 w 1909"/>
                <a:gd name="T51" fmla="*/ 2557 h 3022"/>
                <a:gd name="T52" fmla="*/ 720 w 1909"/>
                <a:gd name="T53" fmla="*/ 2546 h 3022"/>
                <a:gd name="T54" fmla="*/ 1531 w 1909"/>
                <a:gd name="T55" fmla="*/ 2971 h 3022"/>
                <a:gd name="T56" fmla="*/ 1833 w 1909"/>
                <a:gd name="T57" fmla="*/ 2979 h 3022"/>
                <a:gd name="T58" fmla="*/ 350 w 1909"/>
                <a:gd name="T59" fmla="*/ 1935 h 3022"/>
                <a:gd name="T60" fmla="*/ 1270 w 1909"/>
                <a:gd name="T61" fmla="*/ 1843 h 3022"/>
                <a:gd name="T62" fmla="*/ 1192 w 1909"/>
                <a:gd name="T63" fmla="*/ 1229 h 3022"/>
                <a:gd name="T64" fmla="*/ 847 w 1909"/>
                <a:gd name="T65" fmla="*/ 1920 h 3022"/>
                <a:gd name="T66" fmla="*/ 847 w 1909"/>
                <a:gd name="T67" fmla="*/ 1920 h 3022"/>
                <a:gd name="T68" fmla="*/ 1315 w 1909"/>
                <a:gd name="T69" fmla="*/ 2045 h 3022"/>
                <a:gd name="T70" fmla="*/ 1289 w 1909"/>
                <a:gd name="T71" fmla="*/ 1918 h 3022"/>
                <a:gd name="T72" fmla="*/ 1383 w 1909"/>
                <a:gd name="T73" fmla="*/ 2000 h 3022"/>
                <a:gd name="T74" fmla="*/ 1361 w 1909"/>
                <a:gd name="T75" fmla="*/ 1843 h 3022"/>
                <a:gd name="T76" fmla="*/ 1603 w 1909"/>
                <a:gd name="T77" fmla="*/ 1841 h 3022"/>
                <a:gd name="T78" fmla="*/ 1257 w 1909"/>
                <a:gd name="T79" fmla="*/ 1153 h 3022"/>
                <a:gd name="T80" fmla="*/ 1181 w 1909"/>
                <a:gd name="T81" fmla="*/ 1153 h 3022"/>
                <a:gd name="T82" fmla="*/ 1181 w 1909"/>
                <a:gd name="T83" fmla="*/ 1153 h 3022"/>
                <a:gd name="T84" fmla="*/ 1019 w 1909"/>
                <a:gd name="T85" fmla="*/ 219 h 3022"/>
                <a:gd name="T86" fmla="*/ 1019 w 1909"/>
                <a:gd name="T87" fmla="*/ 216 h 3022"/>
                <a:gd name="T88" fmla="*/ 709 w 1909"/>
                <a:gd name="T89" fmla="*/ 529 h 3022"/>
                <a:gd name="T90" fmla="*/ 546 w 1909"/>
                <a:gd name="T91" fmla="*/ 1170 h 3022"/>
                <a:gd name="T92" fmla="*/ 782 w 1909"/>
                <a:gd name="T93" fmla="*/ 1860 h 3022"/>
                <a:gd name="T94" fmla="*/ 907 w 1909"/>
                <a:gd name="T95" fmla="*/ 1246 h 3022"/>
                <a:gd name="T96" fmla="*/ 658 w 1909"/>
                <a:gd name="T97" fmla="*/ 2470 h 3022"/>
                <a:gd name="T98" fmla="*/ 656 w 1909"/>
                <a:gd name="T99" fmla="*/ 2482 h 3022"/>
                <a:gd name="T100" fmla="*/ 1327 w 1909"/>
                <a:gd name="T101" fmla="*/ 2128 h 3022"/>
                <a:gd name="T102" fmla="*/ 1453 w 1909"/>
                <a:gd name="T103" fmla="*/ 2463 h 3022"/>
                <a:gd name="T104" fmla="*/ 1727 w 1909"/>
                <a:gd name="T105" fmla="*/ 2461 h 3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9" h="3022">
                  <a:moveTo>
                    <a:pt x="1833" y="2979"/>
                  </a:moveTo>
                  <a:lnTo>
                    <a:pt x="1909" y="2963"/>
                  </a:lnTo>
                  <a:lnTo>
                    <a:pt x="1395" y="444"/>
                  </a:lnTo>
                  <a:lnTo>
                    <a:pt x="1393" y="444"/>
                  </a:lnTo>
                  <a:lnTo>
                    <a:pt x="1393" y="333"/>
                  </a:lnTo>
                  <a:lnTo>
                    <a:pt x="1306" y="333"/>
                  </a:lnTo>
                  <a:lnTo>
                    <a:pt x="1306" y="333"/>
                  </a:lnTo>
                  <a:lnTo>
                    <a:pt x="1306" y="322"/>
                  </a:lnTo>
                  <a:lnTo>
                    <a:pt x="1306" y="322"/>
                  </a:lnTo>
                  <a:lnTo>
                    <a:pt x="1306" y="322"/>
                  </a:lnTo>
                  <a:lnTo>
                    <a:pt x="1306" y="310"/>
                  </a:lnTo>
                  <a:lnTo>
                    <a:pt x="1302" y="299"/>
                  </a:lnTo>
                  <a:lnTo>
                    <a:pt x="1296" y="289"/>
                  </a:lnTo>
                  <a:lnTo>
                    <a:pt x="1291" y="282"/>
                  </a:lnTo>
                  <a:lnTo>
                    <a:pt x="1281" y="274"/>
                  </a:lnTo>
                  <a:lnTo>
                    <a:pt x="1272" y="271"/>
                  </a:lnTo>
                  <a:lnTo>
                    <a:pt x="1262" y="267"/>
                  </a:lnTo>
                  <a:lnTo>
                    <a:pt x="1251" y="265"/>
                  </a:lnTo>
                  <a:lnTo>
                    <a:pt x="1209" y="265"/>
                  </a:lnTo>
                  <a:lnTo>
                    <a:pt x="1209" y="265"/>
                  </a:lnTo>
                  <a:lnTo>
                    <a:pt x="1209" y="246"/>
                  </a:lnTo>
                  <a:lnTo>
                    <a:pt x="1209" y="189"/>
                  </a:lnTo>
                  <a:lnTo>
                    <a:pt x="1209" y="189"/>
                  </a:lnTo>
                  <a:lnTo>
                    <a:pt x="1209" y="170"/>
                  </a:lnTo>
                  <a:lnTo>
                    <a:pt x="1206" y="151"/>
                  </a:lnTo>
                  <a:lnTo>
                    <a:pt x="1202" y="133"/>
                  </a:lnTo>
                  <a:lnTo>
                    <a:pt x="1194" y="116"/>
                  </a:lnTo>
                  <a:lnTo>
                    <a:pt x="1187" y="99"/>
                  </a:lnTo>
                  <a:lnTo>
                    <a:pt x="1177" y="83"/>
                  </a:lnTo>
                  <a:lnTo>
                    <a:pt x="1166" y="68"/>
                  </a:lnTo>
                  <a:lnTo>
                    <a:pt x="1155" y="55"/>
                  </a:lnTo>
                  <a:lnTo>
                    <a:pt x="1140" y="44"/>
                  </a:lnTo>
                  <a:lnTo>
                    <a:pt x="1126" y="32"/>
                  </a:lnTo>
                  <a:lnTo>
                    <a:pt x="1109" y="23"/>
                  </a:lnTo>
                  <a:lnTo>
                    <a:pt x="1094" y="15"/>
                  </a:lnTo>
                  <a:lnTo>
                    <a:pt x="1075" y="8"/>
                  </a:lnTo>
                  <a:lnTo>
                    <a:pt x="1058" y="4"/>
                  </a:lnTo>
                  <a:lnTo>
                    <a:pt x="1039" y="0"/>
                  </a:lnTo>
                  <a:lnTo>
                    <a:pt x="1019" y="0"/>
                  </a:lnTo>
                  <a:lnTo>
                    <a:pt x="1019" y="0"/>
                  </a:lnTo>
                  <a:lnTo>
                    <a:pt x="1000" y="0"/>
                  </a:lnTo>
                  <a:lnTo>
                    <a:pt x="981" y="4"/>
                  </a:lnTo>
                  <a:lnTo>
                    <a:pt x="964" y="8"/>
                  </a:lnTo>
                  <a:lnTo>
                    <a:pt x="945" y="15"/>
                  </a:lnTo>
                  <a:lnTo>
                    <a:pt x="928" y="23"/>
                  </a:lnTo>
                  <a:lnTo>
                    <a:pt x="913" y="32"/>
                  </a:lnTo>
                  <a:lnTo>
                    <a:pt x="898" y="44"/>
                  </a:lnTo>
                  <a:lnTo>
                    <a:pt x="884" y="55"/>
                  </a:lnTo>
                  <a:lnTo>
                    <a:pt x="873" y="68"/>
                  </a:lnTo>
                  <a:lnTo>
                    <a:pt x="862" y="83"/>
                  </a:lnTo>
                  <a:lnTo>
                    <a:pt x="852" y="99"/>
                  </a:lnTo>
                  <a:lnTo>
                    <a:pt x="845" y="116"/>
                  </a:lnTo>
                  <a:lnTo>
                    <a:pt x="837" y="133"/>
                  </a:lnTo>
                  <a:lnTo>
                    <a:pt x="833" y="151"/>
                  </a:lnTo>
                  <a:lnTo>
                    <a:pt x="830" y="170"/>
                  </a:lnTo>
                  <a:lnTo>
                    <a:pt x="830" y="189"/>
                  </a:lnTo>
                  <a:lnTo>
                    <a:pt x="830" y="246"/>
                  </a:lnTo>
                  <a:lnTo>
                    <a:pt x="830" y="246"/>
                  </a:lnTo>
                  <a:lnTo>
                    <a:pt x="830" y="265"/>
                  </a:lnTo>
                  <a:lnTo>
                    <a:pt x="807" y="265"/>
                  </a:lnTo>
                  <a:lnTo>
                    <a:pt x="807" y="265"/>
                  </a:lnTo>
                  <a:lnTo>
                    <a:pt x="797" y="267"/>
                  </a:lnTo>
                  <a:lnTo>
                    <a:pt x="786" y="271"/>
                  </a:lnTo>
                  <a:lnTo>
                    <a:pt x="777" y="274"/>
                  </a:lnTo>
                  <a:lnTo>
                    <a:pt x="769" y="282"/>
                  </a:lnTo>
                  <a:lnTo>
                    <a:pt x="762" y="289"/>
                  </a:lnTo>
                  <a:lnTo>
                    <a:pt x="756" y="299"/>
                  </a:lnTo>
                  <a:lnTo>
                    <a:pt x="754" y="310"/>
                  </a:lnTo>
                  <a:lnTo>
                    <a:pt x="752" y="322"/>
                  </a:lnTo>
                  <a:lnTo>
                    <a:pt x="752" y="322"/>
                  </a:lnTo>
                  <a:lnTo>
                    <a:pt x="752" y="322"/>
                  </a:lnTo>
                  <a:lnTo>
                    <a:pt x="754" y="333"/>
                  </a:lnTo>
                  <a:lnTo>
                    <a:pt x="646" y="333"/>
                  </a:lnTo>
                  <a:lnTo>
                    <a:pt x="646" y="471"/>
                  </a:lnTo>
                  <a:lnTo>
                    <a:pt x="0" y="3003"/>
                  </a:lnTo>
                  <a:lnTo>
                    <a:pt x="74" y="3022"/>
                  </a:lnTo>
                  <a:lnTo>
                    <a:pt x="191" y="2561"/>
                  </a:lnTo>
                  <a:lnTo>
                    <a:pt x="641" y="2557"/>
                  </a:lnTo>
                  <a:lnTo>
                    <a:pt x="548" y="3005"/>
                  </a:lnTo>
                  <a:lnTo>
                    <a:pt x="624" y="3020"/>
                  </a:lnTo>
                  <a:lnTo>
                    <a:pt x="720" y="2546"/>
                  </a:lnTo>
                  <a:lnTo>
                    <a:pt x="1389" y="2540"/>
                  </a:lnTo>
                  <a:lnTo>
                    <a:pt x="1455" y="2982"/>
                  </a:lnTo>
                  <a:lnTo>
                    <a:pt x="1531" y="2971"/>
                  </a:lnTo>
                  <a:lnTo>
                    <a:pt x="1465" y="2538"/>
                  </a:lnTo>
                  <a:lnTo>
                    <a:pt x="1744" y="2536"/>
                  </a:lnTo>
                  <a:lnTo>
                    <a:pt x="1833" y="2979"/>
                  </a:lnTo>
                  <a:close/>
                  <a:moveTo>
                    <a:pt x="722" y="2160"/>
                  </a:moveTo>
                  <a:lnTo>
                    <a:pt x="219" y="2451"/>
                  </a:lnTo>
                  <a:lnTo>
                    <a:pt x="350" y="1935"/>
                  </a:lnTo>
                  <a:lnTo>
                    <a:pt x="767" y="1935"/>
                  </a:lnTo>
                  <a:lnTo>
                    <a:pt x="722" y="2160"/>
                  </a:lnTo>
                  <a:close/>
                  <a:moveTo>
                    <a:pt x="1270" y="1843"/>
                  </a:moveTo>
                  <a:lnTo>
                    <a:pt x="862" y="1845"/>
                  </a:lnTo>
                  <a:lnTo>
                    <a:pt x="988" y="1231"/>
                  </a:lnTo>
                  <a:lnTo>
                    <a:pt x="1192" y="1229"/>
                  </a:lnTo>
                  <a:lnTo>
                    <a:pt x="1283" y="1835"/>
                  </a:lnTo>
                  <a:lnTo>
                    <a:pt x="1270" y="1843"/>
                  </a:lnTo>
                  <a:close/>
                  <a:moveTo>
                    <a:pt x="847" y="1920"/>
                  </a:moveTo>
                  <a:lnTo>
                    <a:pt x="1138" y="1918"/>
                  </a:lnTo>
                  <a:lnTo>
                    <a:pt x="809" y="2109"/>
                  </a:lnTo>
                  <a:lnTo>
                    <a:pt x="847" y="1920"/>
                  </a:lnTo>
                  <a:close/>
                  <a:moveTo>
                    <a:pt x="1289" y="1918"/>
                  </a:moveTo>
                  <a:lnTo>
                    <a:pt x="1295" y="1918"/>
                  </a:lnTo>
                  <a:lnTo>
                    <a:pt x="1315" y="2045"/>
                  </a:lnTo>
                  <a:lnTo>
                    <a:pt x="745" y="2421"/>
                  </a:lnTo>
                  <a:lnTo>
                    <a:pt x="788" y="2209"/>
                  </a:lnTo>
                  <a:lnTo>
                    <a:pt x="1289" y="1918"/>
                  </a:lnTo>
                  <a:close/>
                  <a:moveTo>
                    <a:pt x="1372" y="1918"/>
                  </a:moveTo>
                  <a:lnTo>
                    <a:pt x="1510" y="1916"/>
                  </a:lnTo>
                  <a:lnTo>
                    <a:pt x="1383" y="2000"/>
                  </a:lnTo>
                  <a:lnTo>
                    <a:pt x="1372" y="1918"/>
                  </a:lnTo>
                  <a:close/>
                  <a:moveTo>
                    <a:pt x="1603" y="1841"/>
                  </a:moveTo>
                  <a:lnTo>
                    <a:pt x="1361" y="1843"/>
                  </a:lnTo>
                  <a:lnTo>
                    <a:pt x="1268" y="1229"/>
                  </a:lnTo>
                  <a:lnTo>
                    <a:pt x="1476" y="1227"/>
                  </a:lnTo>
                  <a:lnTo>
                    <a:pt x="1603" y="1841"/>
                  </a:lnTo>
                  <a:close/>
                  <a:moveTo>
                    <a:pt x="1334" y="529"/>
                  </a:moveTo>
                  <a:lnTo>
                    <a:pt x="1461" y="1151"/>
                  </a:lnTo>
                  <a:lnTo>
                    <a:pt x="1257" y="1153"/>
                  </a:lnTo>
                  <a:lnTo>
                    <a:pt x="1162" y="529"/>
                  </a:lnTo>
                  <a:lnTo>
                    <a:pt x="1334" y="529"/>
                  </a:lnTo>
                  <a:close/>
                  <a:moveTo>
                    <a:pt x="1181" y="1153"/>
                  </a:moveTo>
                  <a:lnTo>
                    <a:pt x="1003" y="1155"/>
                  </a:lnTo>
                  <a:lnTo>
                    <a:pt x="1106" y="654"/>
                  </a:lnTo>
                  <a:lnTo>
                    <a:pt x="1181" y="1153"/>
                  </a:lnTo>
                  <a:close/>
                  <a:moveTo>
                    <a:pt x="1028" y="218"/>
                  </a:moveTo>
                  <a:lnTo>
                    <a:pt x="1028" y="218"/>
                  </a:lnTo>
                  <a:lnTo>
                    <a:pt x="1019" y="219"/>
                  </a:lnTo>
                  <a:lnTo>
                    <a:pt x="1011" y="218"/>
                  </a:lnTo>
                  <a:lnTo>
                    <a:pt x="1011" y="218"/>
                  </a:lnTo>
                  <a:lnTo>
                    <a:pt x="1019" y="216"/>
                  </a:lnTo>
                  <a:lnTo>
                    <a:pt x="1028" y="218"/>
                  </a:lnTo>
                  <a:lnTo>
                    <a:pt x="1028" y="218"/>
                  </a:lnTo>
                  <a:close/>
                  <a:moveTo>
                    <a:pt x="709" y="529"/>
                  </a:moveTo>
                  <a:lnTo>
                    <a:pt x="1053" y="529"/>
                  </a:lnTo>
                  <a:lnTo>
                    <a:pt x="922" y="1170"/>
                  </a:lnTo>
                  <a:lnTo>
                    <a:pt x="546" y="1170"/>
                  </a:lnTo>
                  <a:lnTo>
                    <a:pt x="709" y="529"/>
                  </a:lnTo>
                  <a:close/>
                  <a:moveTo>
                    <a:pt x="907" y="1246"/>
                  </a:moveTo>
                  <a:lnTo>
                    <a:pt x="782" y="1860"/>
                  </a:lnTo>
                  <a:lnTo>
                    <a:pt x="370" y="1860"/>
                  </a:lnTo>
                  <a:lnTo>
                    <a:pt x="527" y="1246"/>
                  </a:lnTo>
                  <a:lnTo>
                    <a:pt x="907" y="1246"/>
                  </a:lnTo>
                  <a:close/>
                  <a:moveTo>
                    <a:pt x="314" y="2483"/>
                  </a:moveTo>
                  <a:lnTo>
                    <a:pt x="701" y="2259"/>
                  </a:lnTo>
                  <a:lnTo>
                    <a:pt x="658" y="2470"/>
                  </a:lnTo>
                  <a:lnTo>
                    <a:pt x="656" y="2470"/>
                  </a:lnTo>
                  <a:lnTo>
                    <a:pt x="656" y="2478"/>
                  </a:lnTo>
                  <a:lnTo>
                    <a:pt x="656" y="2482"/>
                  </a:lnTo>
                  <a:lnTo>
                    <a:pt x="314" y="2483"/>
                  </a:lnTo>
                  <a:close/>
                  <a:moveTo>
                    <a:pt x="809" y="2468"/>
                  </a:moveTo>
                  <a:lnTo>
                    <a:pt x="1327" y="2128"/>
                  </a:lnTo>
                  <a:lnTo>
                    <a:pt x="1378" y="2465"/>
                  </a:lnTo>
                  <a:lnTo>
                    <a:pt x="809" y="2468"/>
                  </a:lnTo>
                  <a:close/>
                  <a:moveTo>
                    <a:pt x="1453" y="2463"/>
                  </a:moveTo>
                  <a:lnTo>
                    <a:pt x="1397" y="2083"/>
                  </a:lnTo>
                  <a:lnTo>
                    <a:pt x="1621" y="1933"/>
                  </a:lnTo>
                  <a:lnTo>
                    <a:pt x="1727" y="2461"/>
                  </a:lnTo>
                  <a:lnTo>
                    <a:pt x="1453" y="2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8" name="Freeform 23"/>
            <p:cNvSpPr>
              <a:spLocks noEditPoints="1"/>
            </p:cNvSpPr>
            <p:nvPr/>
          </p:nvSpPr>
          <p:spPr bwMode="auto">
            <a:xfrm>
              <a:off x="13579592" y="3081481"/>
              <a:ext cx="394774" cy="274884"/>
            </a:xfrm>
            <a:custGeom>
              <a:avLst/>
              <a:gdLst>
                <a:gd name="T0" fmla="*/ 2812 w 3115"/>
                <a:gd name="T1" fmla="*/ 1856 h 2169"/>
                <a:gd name="T2" fmla="*/ 633 w 3115"/>
                <a:gd name="T3" fmla="*/ 565 h 2169"/>
                <a:gd name="T4" fmla="*/ 675 w 3115"/>
                <a:gd name="T5" fmla="*/ 446 h 2169"/>
                <a:gd name="T6" fmla="*/ 713 w 3115"/>
                <a:gd name="T7" fmla="*/ 257 h 2169"/>
                <a:gd name="T8" fmla="*/ 718 w 3115"/>
                <a:gd name="T9" fmla="*/ 60 h 2169"/>
                <a:gd name="T10" fmla="*/ 584 w 3115"/>
                <a:gd name="T11" fmla="*/ 17 h 2169"/>
                <a:gd name="T12" fmla="*/ 465 w 3115"/>
                <a:gd name="T13" fmla="*/ 72 h 2169"/>
                <a:gd name="T14" fmla="*/ 359 w 3115"/>
                <a:gd name="T15" fmla="*/ 136 h 2169"/>
                <a:gd name="T16" fmla="*/ 267 w 3115"/>
                <a:gd name="T17" fmla="*/ 210 h 2169"/>
                <a:gd name="T18" fmla="*/ 187 w 3115"/>
                <a:gd name="T19" fmla="*/ 295 h 2169"/>
                <a:gd name="T20" fmla="*/ 123 w 3115"/>
                <a:gd name="T21" fmla="*/ 389 h 2169"/>
                <a:gd name="T22" fmla="*/ 72 w 3115"/>
                <a:gd name="T23" fmla="*/ 493 h 2169"/>
                <a:gd name="T24" fmla="*/ 34 w 3115"/>
                <a:gd name="T25" fmla="*/ 607 h 2169"/>
                <a:gd name="T26" fmla="*/ 10 w 3115"/>
                <a:gd name="T27" fmla="*/ 729 h 2169"/>
                <a:gd name="T28" fmla="*/ 0 w 3115"/>
                <a:gd name="T29" fmla="*/ 862 h 2169"/>
                <a:gd name="T30" fmla="*/ 4 w 3115"/>
                <a:gd name="T31" fmla="*/ 1003 h 2169"/>
                <a:gd name="T32" fmla="*/ 102 w 3115"/>
                <a:gd name="T33" fmla="*/ 1109 h 2169"/>
                <a:gd name="T34" fmla="*/ 199 w 3115"/>
                <a:gd name="T35" fmla="*/ 1062 h 2169"/>
                <a:gd name="T36" fmla="*/ 286 w 3115"/>
                <a:gd name="T37" fmla="*/ 1005 h 2169"/>
                <a:gd name="T38" fmla="*/ 367 w 3115"/>
                <a:gd name="T39" fmla="*/ 939 h 2169"/>
                <a:gd name="T40" fmla="*/ 441 w 3115"/>
                <a:gd name="T41" fmla="*/ 866 h 2169"/>
                <a:gd name="T42" fmla="*/ 507 w 3115"/>
                <a:gd name="T43" fmla="*/ 784 h 2169"/>
                <a:gd name="T44" fmla="*/ 2484 w 3115"/>
                <a:gd name="T45" fmla="*/ 2107 h 2169"/>
                <a:gd name="T46" fmla="*/ 3115 w 3115"/>
                <a:gd name="T47" fmla="*/ 2139 h 2169"/>
                <a:gd name="T48" fmla="*/ 584 w 3115"/>
                <a:gd name="T49" fmla="*/ 164 h 2169"/>
                <a:gd name="T50" fmla="*/ 571 w 3115"/>
                <a:gd name="T51" fmla="*/ 293 h 2169"/>
                <a:gd name="T52" fmla="*/ 543 w 3115"/>
                <a:gd name="T53" fmla="*/ 416 h 2169"/>
                <a:gd name="T54" fmla="*/ 499 w 3115"/>
                <a:gd name="T55" fmla="*/ 486 h 2169"/>
                <a:gd name="T56" fmla="*/ 528 w 3115"/>
                <a:gd name="T57" fmla="*/ 433 h 2169"/>
                <a:gd name="T58" fmla="*/ 529 w 3115"/>
                <a:gd name="T59" fmla="*/ 376 h 2169"/>
                <a:gd name="T60" fmla="*/ 499 w 3115"/>
                <a:gd name="T61" fmla="*/ 325 h 2169"/>
                <a:gd name="T62" fmla="*/ 465 w 3115"/>
                <a:gd name="T63" fmla="*/ 306 h 2169"/>
                <a:gd name="T64" fmla="*/ 407 w 3115"/>
                <a:gd name="T65" fmla="*/ 302 h 2169"/>
                <a:gd name="T66" fmla="*/ 358 w 3115"/>
                <a:gd name="T67" fmla="*/ 333 h 2169"/>
                <a:gd name="T68" fmla="*/ 303 w 3115"/>
                <a:gd name="T69" fmla="*/ 369 h 2169"/>
                <a:gd name="T70" fmla="*/ 359 w 3115"/>
                <a:gd name="T71" fmla="*/ 310 h 2169"/>
                <a:gd name="T72" fmla="*/ 461 w 3115"/>
                <a:gd name="T73" fmla="*/ 231 h 2169"/>
                <a:gd name="T74" fmla="*/ 584 w 3115"/>
                <a:gd name="T75" fmla="*/ 164 h 2169"/>
                <a:gd name="T76" fmla="*/ 136 w 3115"/>
                <a:gd name="T77" fmla="*/ 939 h 2169"/>
                <a:gd name="T78" fmla="*/ 140 w 3115"/>
                <a:gd name="T79" fmla="*/ 784 h 2169"/>
                <a:gd name="T80" fmla="*/ 165 w 3115"/>
                <a:gd name="T81" fmla="*/ 643 h 2169"/>
                <a:gd name="T82" fmla="*/ 214 w 3115"/>
                <a:gd name="T83" fmla="*/ 573 h 2169"/>
                <a:gd name="T84" fmla="*/ 184 w 3115"/>
                <a:gd name="T85" fmla="*/ 629 h 2169"/>
                <a:gd name="T86" fmla="*/ 182 w 3115"/>
                <a:gd name="T87" fmla="*/ 686 h 2169"/>
                <a:gd name="T88" fmla="*/ 212 w 3115"/>
                <a:gd name="T89" fmla="*/ 735 h 2169"/>
                <a:gd name="T90" fmla="*/ 227 w 3115"/>
                <a:gd name="T91" fmla="*/ 748 h 2169"/>
                <a:gd name="T92" fmla="*/ 286 w 3115"/>
                <a:gd name="T93" fmla="*/ 762 h 2169"/>
                <a:gd name="T94" fmla="*/ 339 w 3115"/>
                <a:gd name="T95" fmla="*/ 743 h 2169"/>
                <a:gd name="T96" fmla="*/ 388 w 3115"/>
                <a:gd name="T97" fmla="*/ 675 h 2169"/>
                <a:gd name="T98" fmla="*/ 382 w 3115"/>
                <a:gd name="T99" fmla="*/ 726 h 2169"/>
                <a:gd name="T100" fmla="*/ 288 w 3115"/>
                <a:gd name="T101" fmla="*/ 828 h 2169"/>
                <a:gd name="T102" fmla="*/ 176 w 3115"/>
                <a:gd name="T103" fmla="*/ 915 h 2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15" h="2169">
                  <a:moveTo>
                    <a:pt x="3113" y="2086"/>
                  </a:moveTo>
                  <a:lnTo>
                    <a:pt x="2741" y="2100"/>
                  </a:lnTo>
                  <a:lnTo>
                    <a:pt x="2812" y="1856"/>
                  </a:lnTo>
                  <a:lnTo>
                    <a:pt x="2801" y="1856"/>
                  </a:lnTo>
                  <a:lnTo>
                    <a:pt x="2807" y="1846"/>
                  </a:lnTo>
                  <a:lnTo>
                    <a:pt x="633" y="565"/>
                  </a:lnTo>
                  <a:lnTo>
                    <a:pt x="633" y="565"/>
                  </a:lnTo>
                  <a:lnTo>
                    <a:pt x="656" y="506"/>
                  </a:lnTo>
                  <a:lnTo>
                    <a:pt x="675" y="446"/>
                  </a:lnTo>
                  <a:lnTo>
                    <a:pt x="692" y="384"/>
                  </a:lnTo>
                  <a:lnTo>
                    <a:pt x="705" y="321"/>
                  </a:lnTo>
                  <a:lnTo>
                    <a:pt x="713" y="257"/>
                  </a:lnTo>
                  <a:lnTo>
                    <a:pt x="718" y="191"/>
                  </a:lnTo>
                  <a:lnTo>
                    <a:pt x="720" y="127"/>
                  </a:lnTo>
                  <a:lnTo>
                    <a:pt x="718" y="6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584" y="17"/>
                  </a:lnTo>
                  <a:lnTo>
                    <a:pt x="543" y="34"/>
                  </a:lnTo>
                  <a:lnTo>
                    <a:pt x="503" y="51"/>
                  </a:lnTo>
                  <a:lnTo>
                    <a:pt x="465" y="72"/>
                  </a:lnTo>
                  <a:lnTo>
                    <a:pt x="427" y="91"/>
                  </a:lnTo>
                  <a:lnTo>
                    <a:pt x="393" y="113"/>
                  </a:lnTo>
                  <a:lnTo>
                    <a:pt x="359" y="136"/>
                  </a:lnTo>
                  <a:lnTo>
                    <a:pt x="327" y="159"/>
                  </a:lnTo>
                  <a:lnTo>
                    <a:pt x="295" y="183"/>
                  </a:lnTo>
                  <a:lnTo>
                    <a:pt x="267" y="210"/>
                  </a:lnTo>
                  <a:lnTo>
                    <a:pt x="238" y="236"/>
                  </a:lnTo>
                  <a:lnTo>
                    <a:pt x="212" y="265"/>
                  </a:lnTo>
                  <a:lnTo>
                    <a:pt x="187" y="295"/>
                  </a:lnTo>
                  <a:lnTo>
                    <a:pt x="165" y="325"/>
                  </a:lnTo>
                  <a:lnTo>
                    <a:pt x="144" y="355"/>
                  </a:lnTo>
                  <a:lnTo>
                    <a:pt x="123" y="389"/>
                  </a:lnTo>
                  <a:lnTo>
                    <a:pt x="104" y="421"/>
                  </a:lnTo>
                  <a:lnTo>
                    <a:pt x="87" y="457"/>
                  </a:lnTo>
                  <a:lnTo>
                    <a:pt x="72" y="493"/>
                  </a:lnTo>
                  <a:lnTo>
                    <a:pt x="57" y="529"/>
                  </a:lnTo>
                  <a:lnTo>
                    <a:pt x="46" y="567"/>
                  </a:lnTo>
                  <a:lnTo>
                    <a:pt x="34" y="607"/>
                  </a:lnTo>
                  <a:lnTo>
                    <a:pt x="25" y="646"/>
                  </a:lnTo>
                  <a:lnTo>
                    <a:pt x="17" y="688"/>
                  </a:lnTo>
                  <a:lnTo>
                    <a:pt x="10" y="729"/>
                  </a:lnTo>
                  <a:lnTo>
                    <a:pt x="6" y="773"/>
                  </a:lnTo>
                  <a:lnTo>
                    <a:pt x="2" y="816"/>
                  </a:lnTo>
                  <a:lnTo>
                    <a:pt x="0" y="862"/>
                  </a:lnTo>
                  <a:lnTo>
                    <a:pt x="0" y="909"/>
                  </a:lnTo>
                  <a:lnTo>
                    <a:pt x="0" y="956"/>
                  </a:lnTo>
                  <a:lnTo>
                    <a:pt x="4" y="1003"/>
                  </a:lnTo>
                  <a:lnTo>
                    <a:pt x="8" y="1054"/>
                  </a:lnTo>
                  <a:lnTo>
                    <a:pt x="102" y="1109"/>
                  </a:lnTo>
                  <a:lnTo>
                    <a:pt x="102" y="1109"/>
                  </a:lnTo>
                  <a:lnTo>
                    <a:pt x="136" y="1094"/>
                  </a:lnTo>
                  <a:lnTo>
                    <a:pt x="167" y="1079"/>
                  </a:lnTo>
                  <a:lnTo>
                    <a:pt x="199" y="1062"/>
                  </a:lnTo>
                  <a:lnTo>
                    <a:pt x="227" y="1043"/>
                  </a:lnTo>
                  <a:lnTo>
                    <a:pt x="257" y="1024"/>
                  </a:lnTo>
                  <a:lnTo>
                    <a:pt x="286" y="1005"/>
                  </a:lnTo>
                  <a:lnTo>
                    <a:pt x="314" y="983"/>
                  </a:lnTo>
                  <a:lnTo>
                    <a:pt x="341" y="962"/>
                  </a:lnTo>
                  <a:lnTo>
                    <a:pt x="367" y="939"/>
                  </a:lnTo>
                  <a:lnTo>
                    <a:pt x="393" y="915"/>
                  </a:lnTo>
                  <a:lnTo>
                    <a:pt x="418" y="890"/>
                  </a:lnTo>
                  <a:lnTo>
                    <a:pt x="441" y="866"/>
                  </a:lnTo>
                  <a:lnTo>
                    <a:pt x="463" y="839"/>
                  </a:lnTo>
                  <a:lnTo>
                    <a:pt x="486" y="813"/>
                  </a:lnTo>
                  <a:lnTo>
                    <a:pt x="507" y="784"/>
                  </a:lnTo>
                  <a:lnTo>
                    <a:pt x="528" y="756"/>
                  </a:lnTo>
                  <a:lnTo>
                    <a:pt x="2574" y="1965"/>
                  </a:lnTo>
                  <a:lnTo>
                    <a:pt x="2484" y="2107"/>
                  </a:lnTo>
                  <a:lnTo>
                    <a:pt x="2191" y="2117"/>
                  </a:lnTo>
                  <a:lnTo>
                    <a:pt x="2192" y="2169"/>
                  </a:lnTo>
                  <a:lnTo>
                    <a:pt x="3115" y="2139"/>
                  </a:lnTo>
                  <a:lnTo>
                    <a:pt x="3113" y="2086"/>
                  </a:lnTo>
                  <a:close/>
                  <a:moveTo>
                    <a:pt x="584" y="164"/>
                  </a:moveTo>
                  <a:lnTo>
                    <a:pt x="584" y="164"/>
                  </a:lnTo>
                  <a:lnTo>
                    <a:pt x="581" y="208"/>
                  </a:lnTo>
                  <a:lnTo>
                    <a:pt x="577" y="249"/>
                  </a:lnTo>
                  <a:lnTo>
                    <a:pt x="571" y="293"/>
                  </a:lnTo>
                  <a:lnTo>
                    <a:pt x="564" y="334"/>
                  </a:lnTo>
                  <a:lnTo>
                    <a:pt x="554" y="376"/>
                  </a:lnTo>
                  <a:lnTo>
                    <a:pt x="543" y="416"/>
                  </a:lnTo>
                  <a:lnTo>
                    <a:pt x="529" y="455"/>
                  </a:lnTo>
                  <a:lnTo>
                    <a:pt x="514" y="495"/>
                  </a:lnTo>
                  <a:lnTo>
                    <a:pt x="499" y="486"/>
                  </a:lnTo>
                  <a:lnTo>
                    <a:pt x="520" y="452"/>
                  </a:lnTo>
                  <a:lnTo>
                    <a:pt x="520" y="452"/>
                  </a:lnTo>
                  <a:lnTo>
                    <a:pt x="528" y="433"/>
                  </a:lnTo>
                  <a:lnTo>
                    <a:pt x="533" y="414"/>
                  </a:lnTo>
                  <a:lnTo>
                    <a:pt x="533" y="395"/>
                  </a:lnTo>
                  <a:lnTo>
                    <a:pt x="529" y="376"/>
                  </a:lnTo>
                  <a:lnTo>
                    <a:pt x="524" y="357"/>
                  </a:lnTo>
                  <a:lnTo>
                    <a:pt x="512" y="340"/>
                  </a:lnTo>
                  <a:lnTo>
                    <a:pt x="499" y="325"/>
                  </a:lnTo>
                  <a:lnTo>
                    <a:pt x="484" y="314"/>
                  </a:lnTo>
                  <a:lnTo>
                    <a:pt x="484" y="314"/>
                  </a:lnTo>
                  <a:lnTo>
                    <a:pt x="465" y="306"/>
                  </a:lnTo>
                  <a:lnTo>
                    <a:pt x="446" y="300"/>
                  </a:lnTo>
                  <a:lnTo>
                    <a:pt x="426" y="300"/>
                  </a:lnTo>
                  <a:lnTo>
                    <a:pt x="407" y="302"/>
                  </a:lnTo>
                  <a:lnTo>
                    <a:pt x="390" y="310"/>
                  </a:lnTo>
                  <a:lnTo>
                    <a:pt x="373" y="319"/>
                  </a:lnTo>
                  <a:lnTo>
                    <a:pt x="358" y="333"/>
                  </a:lnTo>
                  <a:lnTo>
                    <a:pt x="346" y="350"/>
                  </a:lnTo>
                  <a:lnTo>
                    <a:pt x="325" y="384"/>
                  </a:lnTo>
                  <a:lnTo>
                    <a:pt x="303" y="369"/>
                  </a:lnTo>
                  <a:lnTo>
                    <a:pt x="303" y="369"/>
                  </a:lnTo>
                  <a:lnTo>
                    <a:pt x="329" y="338"/>
                  </a:lnTo>
                  <a:lnTo>
                    <a:pt x="359" y="310"/>
                  </a:lnTo>
                  <a:lnTo>
                    <a:pt x="392" y="282"/>
                  </a:lnTo>
                  <a:lnTo>
                    <a:pt x="426" y="255"/>
                  </a:lnTo>
                  <a:lnTo>
                    <a:pt x="461" y="231"/>
                  </a:lnTo>
                  <a:lnTo>
                    <a:pt x="499" y="206"/>
                  </a:lnTo>
                  <a:lnTo>
                    <a:pt x="541" y="185"/>
                  </a:lnTo>
                  <a:lnTo>
                    <a:pt x="584" y="164"/>
                  </a:lnTo>
                  <a:lnTo>
                    <a:pt x="584" y="164"/>
                  </a:lnTo>
                  <a:close/>
                  <a:moveTo>
                    <a:pt x="136" y="939"/>
                  </a:moveTo>
                  <a:lnTo>
                    <a:pt x="136" y="939"/>
                  </a:lnTo>
                  <a:lnTo>
                    <a:pt x="136" y="886"/>
                  </a:lnTo>
                  <a:lnTo>
                    <a:pt x="136" y="833"/>
                  </a:lnTo>
                  <a:lnTo>
                    <a:pt x="140" y="784"/>
                  </a:lnTo>
                  <a:lnTo>
                    <a:pt x="146" y="735"/>
                  </a:lnTo>
                  <a:lnTo>
                    <a:pt x="153" y="688"/>
                  </a:lnTo>
                  <a:lnTo>
                    <a:pt x="165" y="643"/>
                  </a:lnTo>
                  <a:lnTo>
                    <a:pt x="176" y="601"/>
                  </a:lnTo>
                  <a:lnTo>
                    <a:pt x="191" y="559"/>
                  </a:lnTo>
                  <a:lnTo>
                    <a:pt x="214" y="573"/>
                  </a:lnTo>
                  <a:lnTo>
                    <a:pt x="193" y="610"/>
                  </a:lnTo>
                  <a:lnTo>
                    <a:pt x="193" y="610"/>
                  </a:lnTo>
                  <a:lnTo>
                    <a:pt x="184" y="629"/>
                  </a:lnTo>
                  <a:lnTo>
                    <a:pt x="180" y="648"/>
                  </a:lnTo>
                  <a:lnTo>
                    <a:pt x="178" y="667"/>
                  </a:lnTo>
                  <a:lnTo>
                    <a:pt x="182" y="686"/>
                  </a:lnTo>
                  <a:lnTo>
                    <a:pt x="187" y="705"/>
                  </a:lnTo>
                  <a:lnTo>
                    <a:pt x="199" y="722"/>
                  </a:lnTo>
                  <a:lnTo>
                    <a:pt x="212" y="735"/>
                  </a:lnTo>
                  <a:lnTo>
                    <a:pt x="227" y="748"/>
                  </a:lnTo>
                  <a:lnTo>
                    <a:pt x="227" y="748"/>
                  </a:lnTo>
                  <a:lnTo>
                    <a:pt x="227" y="748"/>
                  </a:lnTo>
                  <a:lnTo>
                    <a:pt x="246" y="756"/>
                  </a:lnTo>
                  <a:lnTo>
                    <a:pt x="265" y="762"/>
                  </a:lnTo>
                  <a:lnTo>
                    <a:pt x="286" y="762"/>
                  </a:lnTo>
                  <a:lnTo>
                    <a:pt x="305" y="758"/>
                  </a:lnTo>
                  <a:lnTo>
                    <a:pt x="322" y="752"/>
                  </a:lnTo>
                  <a:lnTo>
                    <a:pt x="339" y="743"/>
                  </a:lnTo>
                  <a:lnTo>
                    <a:pt x="354" y="729"/>
                  </a:lnTo>
                  <a:lnTo>
                    <a:pt x="365" y="712"/>
                  </a:lnTo>
                  <a:lnTo>
                    <a:pt x="388" y="675"/>
                  </a:lnTo>
                  <a:lnTo>
                    <a:pt x="410" y="688"/>
                  </a:lnTo>
                  <a:lnTo>
                    <a:pt x="410" y="688"/>
                  </a:lnTo>
                  <a:lnTo>
                    <a:pt x="382" y="726"/>
                  </a:lnTo>
                  <a:lnTo>
                    <a:pt x="352" y="762"/>
                  </a:lnTo>
                  <a:lnTo>
                    <a:pt x="320" y="796"/>
                  </a:lnTo>
                  <a:lnTo>
                    <a:pt x="288" y="828"/>
                  </a:lnTo>
                  <a:lnTo>
                    <a:pt x="252" y="860"/>
                  </a:lnTo>
                  <a:lnTo>
                    <a:pt x="216" y="888"/>
                  </a:lnTo>
                  <a:lnTo>
                    <a:pt x="176" y="915"/>
                  </a:lnTo>
                  <a:lnTo>
                    <a:pt x="136" y="939"/>
                  </a:lnTo>
                  <a:lnTo>
                    <a:pt x="136" y="9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9" name="Freeform 24"/>
            <p:cNvSpPr/>
            <p:nvPr/>
          </p:nvSpPr>
          <p:spPr bwMode="auto">
            <a:xfrm>
              <a:off x="13970944" y="3348254"/>
              <a:ext cx="50060" cy="147137"/>
            </a:xfrm>
            <a:custGeom>
              <a:avLst/>
              <a:gdLst>
                <a:gd name="T0" fmla="*/ 373 w 395"/>
                <a:gd name="T1" fmla="*/ 1161 h 1161"/>
                <a:gd name="T2" fmla="*/ 0 w 395"/>
                <a:gd name="T3" fmla="*/ 6 h 1161"/>
                <a:gd name="T4" fmla="*/ 21 w 395"/>
                <a:gd name="T5" fmla="*/ 0 h 1161"/>
                <a:gd name="T6" fmla="*/ 395 w 395"/>
                <a:gd name="T7" fmla="*/ 1153 h 1161"/>
                <a:gd name="T8" fmla="*/ 373 w 395"/>
                <a:gd name="T9" fmla="*/ 1161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1161">
                  <a:moveTo>
                    <a:pt x="373" y="1161"/>
                  </a:moveTo>
                  <a:lnTo>
                    <a:pt x="0" y="6"/>
                  </a:lnTo>
                  <a:lnTo>
                    <a:pt x="21" y="0"/>
                  </a:lnTo>
                  <a:lnTo>
                    <a:pt x="395" y="1153"/>
                  </a:lnTo>
                  <a:lnTo>
                    <a:pt x="373" y="11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0" name="Freeform 25"/>
            <p:cNvSpPr/>
            <p:nvPr/>
          </p:nvSpPr>
          <p:spPr bwMode="auto">
            <a:xfrm>
              <a:off x="13855997" y="3350662"/>
              <a:ext cx="48666" cy="144729"/>
            </a:xfrm>
            <a:custGeom>
              <a:avLst/>
              <a:gdLst>
                <a:gd name="T0" fmla="*/ 363 w 384"/>
                <a:gd name="T1" fmla="*/ 1142 h 1142"/>
                <a:gd name="T2" fmla="*/ 0 w 384"/>
                <a:gd name="T3" fmla="*/ 8 h 1142"/>
                <a:gd name="T4" fmla="*/ 21 w 384"/>
                <a:gd name="T5" fmla="*/ 0 h 1142"/>
                <a:gd name="T6" fmla="*/ 384 w 384"/>
                <a:gd name="T7" fmla="*/ 1134 h 1142"/>
                <a:gd name="T8" fmla="*/ 363 w 384"/>
                <a:gd name="T9" fmla="*/ 114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142">
                  <a:moveTo>
                    <a:pt x="363" y="1142"/>
                  </a:moveTo>
                  <a:lnTo>
                    <a:pt x="0" y="8"/>
                  </a:lnTo>
                  <a:lnTo>
                    <a:pt x="21" y="0"/>
                  </a:lnTo>
                  <a:lnTo>
                    <a:pt x="384" y="1134"/>
                  </a:lnTo>
                  <a:lnTo>
                    <a:pt x="363" y="1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1" name="Freeform 26"/>
            <p:cNvSpPr/>
            <p:nvPr/>
          </p:nvSpPr>
          <p:spPr bwMode="auto">
            <a:xfrm>
              <a:off x="13892116" y="3476381"/>
              <a:ext cx="138012" cy="147137"/>
            </a:xfrm>
            <a:custGeom>
              <a:avLst/>
              <a:gdLst>
                <a:gd name="T0" fmla="*/ 957 w 1089"/>
                <a:gd name="T1" fmla="*/ 123 h 1161"/>
                <a:gd name="T2" fmla="*/ 957 w 1089"/>
                <a:gd name="T3" fmla="*/ 123 h 1161"/>
                <a:gd name="T4" fmla="*/ 959 w 1089"/>
                <a:gd name="T5" fmla="*/ 114 h 1161"/>
                <a:gd name="T6" fmla="*/ 959 w 1089"/>
                <a:gd name="T7" fmla="*/ 114 h 1161"/>
                <a:gd name="T8" fmla="*/ 959 w 1089"/>
                <a:gd name="T9" fmla="*/ 114 h 1161"/>
                <a:gd name="T10" fmla="*/ 957 w 1089"/>
                <a:gd name="T11" fmla="*/ 95 h 1161"/>
                <a:gd name="T12" fmla="*/ 951 w 1089"/>
                <a:gd name="T13" fmla="*/ 80 h 1161"/>
                <a:gd name="T14" fmla="*/ 943 w 1089"/>
                <a:gd name="T15" fmla="*/ 64 h 1161"/>
                <a:gd name="T16" fmla="*/ 932 w 1089"/>
                <a:gd name="T17" fmla="*/ 51 h 1161"/>
                <a:gd name="T18" fmla="*/ 919 w 1089"/>
                <a:gd name="T19" fmla="*/ 40 h 1161"/>
                <a:gd name="T20" fmla="*/ 904 w 1089"/>
                <a:gd name="T21" fmla="*/ 32 h 1161"/>
                <a:gd name="T22" fmla="*/ 887 w 1089"/>
                <a:gd name="T23" fmla="*/ 27 h 1161"/>
                <a:gd name="T24" fmla="*/ 870 w 1089"/>
                <a:gd name="T25" fmla="*/ 25 h 1161"/>
                <a:gd name="T26" fmla="*/ 632 w 1089"/>
                <a:gd name="T27" fmla="*/ 25 h 1161"/>
                <a:gd name="T28" fmla="*/ 632 w 1089"/>
                <a:gd name="T29" fmla="*/ 25 h 1161"/>
                <a:gd name="T30" fmla="*/ 626 w 1089"/>
                <a:gd name="T31" fmla="*/ 15 h 1161"/>
                <a:gd name="T32" fmla="*/ 617 w 1089"/>
                <a:gd name="T33" fmla="*/ 6 h 1161"/>
                <a:gd name="T34" fmla="*/ 605 w 1089"/>
                <a:gd name="T35" fmla="*/ 2 h 1161"/>
                <a:gd name="T36" fmla="*/ 592 w 1089"/>
                <a:gd name="T37" fmla="*/ 0 h 1161"/>
                <a:gd name="T38" fmla="*/ 320 w 1089"/>
                <a:gd name="T39" fmla="*/ 0 h 1161"/>
                <a:gd name="T40" fmla="*/ 320 w 1089"/>
                <a:gd name="T41" fmla="*/ 0 h 1161"/>
                <a:gd name="T42" fmla="*/ 309 w 1089"/>
                <a:gd name="T43" fmla="*/ 2 h 1161"/>
                <a:gd name="T44" fmla="*/ 297 w 1089"/>
                <a:gd name="T45" fmla="*/ 6 h 1161"/>
                <a:gd name="T46" fmla="*/ 288 w 1089"/>
                <a:gd name="T47" fmla="*/ 15 h 1161"/>
                <a:gd name="T48" fmla="*/ 282 w 1089"/>
                <a:gd name="T49" fmla="*/ 25 h 1161"/>
                <a:gd name="T50" fmla="*/ 199 w 1089"/>
                <a:gd name="T51" fmla="*/ 25 h 1161"/>
                <a:gd name="T52" fmla="*/ 199 w 1089"/>
                <a:gd name="T53" fmla="*/ 25 h 1161"/>
                <a:gd name="T54" fmla="*/ 182 w 1089"/>
                <a:gd name="T55" fmla="*/ 27 h 1161"/>
                <a:gd name="T56" fmla="*/ 165 w 1089"/>
                <a:gd name="T57" fmla="*/ 32 h 1161"/>
                <a:gd name="T58" fmla="*/ 150 w 1089"/>
                <a:gd name="T59" fmla="*/ 40 h 1161"/>
                <a:gd name="T60" fmla="*/ 137 w 1089"/>
                <a:gd name="T61" fmla="*/ 51 h 1161"/>
                <a:gd name="T62" fmla="*/ 127 w 1089"/>
                <a:gd name="T63" fmla="*/ 64 h 1161"/>
                <a:gd name="T64" fmla="*/ 118 w 1089"/>
                <a:gd name="T65" fmla="*/ 80 h 1161"/>
                <a:gd name="T66" fmla="*/ 114 w 1089"/>
                <a:gd name="T67" fmla="*/ 95 h 1161"/>
                <a:gd name="T68" fmla="*/ 112 w 1089"/>
                <a:gd name="T69" fmla="*/ 114 h 1161"/>
                <a:gd name="T70" fmla="*/ 112 w 1089"/>
                <a:gd name="T71" fmla="*/ 114 h 1161"/>
                <a:gd name="T72" fmla="*/ 112 w 1089"/>
                <a:gd name="T73" fmla="*/ 114 h 1161"/>
                <a:gd name="T74" fmla="*/ 112 w 1089"/>
                <a:gd name="T75" fmla="*/ 123 h 1161"/>
                <a:gd name="T76" fmla="*/ 0 w 1089"/>
                <a:gd name="T77" fmla="*/ 123 h 1161"/>
                <a:gd name="T78" fmla="*/ 0 w 1089"/>
                <a:gd name="T79" fmla="*/ 1161 h 1161"/>
                <a:gd name="T80" fmla="*/ 1089 w 1089"/>
                <a:gd name="T81" fmla="*/ 1161 h 1161"/>
                <a:gd name="T82" fmla="*/ 1089 w 1089"/>
                <a:gd name="T83" fmla="*/ 123 h 1161"/>
                <a:gd name="T84" fmla="*/ 957 w 1089"/>
                <a:gd name="T85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89" h="1161">
                  <a:moveTo>
                    <a:pt x="957" y="123"/>
                  </a:moveTo>
                  <a:lnTo>
                    <a:pt x="957" y="123"/>
                  </a:lnTo>
                  <a:lnTo>
                    <a:pt x="959" y="114"/>
                  </a:lnTo>
                  <a:lnTo>
                    <a:pt x="959" y="114"/>
                  </a:lnTo>
                  <a:lnTo>
                    <a:pt x="959" y="114"/>
                  </a:lnTo>
                  <a:lnTo>
                    <a:pt x="957" y="95"/>
                  </a:lnTo>
                  <a:lnTo>
                    <a:pt x="951" y="80"/>
                  </a:lnTo>
                  <a:lnTo>
                    <a:pt x="943" y="64"/>
                  </a:lnTo>
                  <a:lnTo>
                    <a:pt x="932" y="51"/>
                  </a:lnTo>
                  <a:lnTo>
                    <a:pt x="919" y="40"/>
                  </a:lnTo>
                  <a:lnTo>
                    <a:pt x="904" y="32"/>
                  </a:lnTo>
                  <a:lnTo>
                    <a:pt x="887" y="27"/>
                  </a:lnTo>
                  <a:lnTo>
                    <a:pt x="870" y="25"/>
                  </a:lnTo>
                  <a:lnTo>
                    <a:pt x="632" y="25"/>
                  </a:lnTo>
                  <a:lnTo>
                    <a:pt x="632" y="25"/>
                  </a:lnTo>
                  <a:lnTo>
                    <a:pt x="626" y="15"/>
                  </a:lnTo>
                  <a:lnTo>
                    <a:pt x="617" y="6"/>
                  </a:lnTo>
                  <a:lnTo>
                    <a:pt x="605" y="2"/>
                  </a:lnTo>
                  <a:lnTo>
                    <a:pt x="592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09" y="2"/>
                  </a:lnTo>
                  <a:lnTo>
                    <a:pt x="297" y="6"/>
                  </a:lnTo>
                  <a:lnTo>
                    <a:pt x="288" y="15"/>
                  </a:lnTo>
                  <a:lnTo>
                    <a:pt x="282" y="25"/>
                  </a:lnTo>
                  <a:lnTo>
                    <a:pt x="199" y="25"/>
                  </a:lnTo>
                  <a:lnTo>
                    <a:pt x="199" y="25"/>
                  </a:lnTo>
                  <a:lnTo>
                    <a:pt x="182" y="27"/>
                  </a:lnTo>
                  <a:lnTo>
                    <a:pt x="165" y="32"/>
                  </a:lnTo>
                  <a:lnTo>
                    <a:pt x="150" y="40"/>
                  </a:lnTo>
                  <a:lnTo>
                    <a:pt x="137" y="51"/>
                  </a:lnTo>
                  <a:lnTo>
                    <a:pt x="127" y="64"/>
                  </a:lnTo>
                  <a:lnTo>
                    <a:pt x="118" y="80"/>
                  </a:lnTo>
                  <a:lnTo>
                    <a:pt x="114" y="9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23"/>
                  </a:lnTo>
                  <a:lnTo>
                    <a:pt x="0" y="123"/>
                  </a:lnTo>
                  <a:lnTo>
                    <a:pt x="0" y="1161"/>
                  </a:lnTo>
                  <a:lnTo>
                    <a:pt x="1089" y="1161"/>
                  </a:lnTo>
                  <a:lnTo>
                    <a:pt x="1089" y="123"/>
                  </a:lnTo>
                  <a:lnTo>
                    <a:pt x="957" y="1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2" name="Freeform 27"/>
            <p:cNvSpPr/>
            <p:nvPr/>
          </p:nvSpPr>
          <p:spPr bwMode="auto">
            <a:xfrm>
              <a:off x="13579845" y="3213157"/>
              <a:ext cx="18250" cy="370568"/>
            </a:xfrm>
            <a:custGeom>
              <a:avLst/>
              <a:gdLst>
                <a:gd name="T0" fmla="*/ 102 w 144"/>
                <a:gd name="T1" fmla="*/ 1352 h 2924"/>
                <a:gd name="T2" fmla="*/ 116 w 144"/>
                <a:gd name="T3" fmla="*/ 21 h 2924"/>
                <a:gd name="T4" fmla="*/ 100 w 144"/>
                <a:gd name="T5" fmla="*/ 21 h 2924"/>
                <a:gd name="T6" fmla="*/ 87 w 144"/>
                <a:gd name="T7" fmla="*/ 1272 h 2924"/>
                <a:gd name="T8" fmla="*/ 15 w 144"/>
                <a:gd name="T9" fmla="*/ 0 h 2924"/>
                <a:gd name="T10" fmla="*/ 0 w 144"/>
                <a:gd name="T11" fmla="*/ 0 h 2924"/>
                <a:gd name="T12" fmla="*/ 78 w 144"/>
                <a:gd name="T13" fmla="*/ 1353 h 2924"/>
                <a:gd name="T14" fmla="*/ 78 w 144"/>
                <a:gd name="T15" fmla="*/ 1353 h 2924"/>
                <a:gd name="T16" fmla="*/ 68 w 144"/>
                <a:gd name="T17" fmla="*/ 1355 h 2924"/>
                <a:gd name="T18" fmla="*/ 61 w 144"/>
                <a:gd name="T19" fmla="*/ 1361 h 2924"/>
                <a:gd name="T20" fmla="*/ 55 w 144"/>
                <a:gd name="T21" fmla="*/ 1365 h 2924"/>
                <a:gd name="T22" fmla="*/ 49 w 144"/>
                <a:gd name="T23" fmla="*/ 1372 h 2924"/>
                <a:gd name="T24" fmla="*/ 44 w 144"/>
                <a:gd name="T25" fmla="*/ 1378 h 2924"/>
                <a:gd name="T26" fmla="*/ 42 w 144"/>
                <a:gd name="T27" fmla="*/ 1387 h 2924"/>
                <a:gd name="T28" fmla="*/ 38 w 144"/>
                <a:gd name="T29" fmla="*/ 1395 h 2924"/>
                <a:gd name="T30" fmla="*/ 38 w 144"/>
                <a:gd name="T31" fmla="*/ 1404 h 2924"/>
                <a:gd name="T32" fmla="*/ 38 w 144"/>
                <a:gd name="T33" fmla="*/ 1459 h 2924"/>
                <a:gd name="T34" fmla="*/ 38 w 144"/>
                <a:gd name="T35" fmla="*/ 1459 h 2924"/>
                <a:gd name="T36" fmla="*/ 40 w 144"/>
                <a:gd name="T37" fmla="*/ 1469 h 2924"/>
                <a:gd name="T38" fmla="*/ 42 w 144"/>
                <a:gd name="T39" fmla="*/ 1478 h 2924"/>
                <a:gd name="T40" fmla="*/ 46 w 144"/>
                <a:gd name="T41" fmla="*/ 1486 h 2924"/>
                <a:gd name="T42" fmla="*/ 51 w 144"/>
                <a:gd name="T43" fmla="*/ 1493 h 2924"/>
                <a:gd name="T44" fmla="*/ 57 w 144"/>
                <a:gd name="T45" fmla="*/ 1501 h 2924"/>
                <a:gd name="T46" fmla="*/ 64 w 144"/>
                <a:gd name="T47" fmla="*/ 1505 h 2924"/>
                <a:gd name="T48" fmla="*/ 74 w 144"/>
                <a:gd name="T49" fmla="*/ 1508 h 2924"/>
                <a:gd name="T50" fmla="*/ 82 w 144"/>
                <a:gd name="T51" fmla="*/ 1512 h 2924"/>
                <a:gd name="T52" fmla="*/ 82 w 144"/>
                <a:gd name="T53" fmla="*/ 2924 h 2924"/>
                <a:gd name="T54" fmla="*/ 104 w 144"/>
                <a:gd name="T55" fmla="*/ 2924 h 2924"/>
                <a:gd name="T56" fmla="*/ 104 w 144"/>
                <a:gd name="T57" fmla="*/ 1510 h 2924"/>
                <a:gd name="T58" fmla="*/ 104 w 144"/>
                <a:gd name="T59" fmla="*/ 1510 h 2924"/>
                <a:gd name="T60" fmla="*/ 114 w 144"/>
                <a:gd name="T61" fmla="*/ 1507 h 2924"/>
                <a:gd name="T62" fmla="*/ 121 w 144"/>
                <a:gd name="T63" fmla="*/ 1503 h 2924"/>
                <a:gd name="T64" fmla="*/ 127 w 144"/>
                <a:gd name="T65" fmla="*/ 1497 h 2924"/>
                <a:gd name="T66" fmla="*/ 133 w 144"/>
                <a:gd name="T67" fmla="*/ 1491 h 2924"/>
                <a:gd name="T68" fmla="*/ 138 w 144"/>
                <a:gd name="T69" fmla="*/ 1484 h 2924"/>
                <a:gd name="T70" fmla="*/ 142 w 144"/>
                <a:gd name="T71" fmla="*/ 1476 h 2924"/>
                <a:gd name="T72" fmla="*/ 144 w 144"/>
                <a:gd name="T73" fmla="*/ 1469 h 2924"/>
                <a:gd name="T74" fmla="*/ 144 w 144"/>
                <a:gd name="T75" fmla="*/ 1459 h 2924"/>
                <a:gd name="T76" fmla="*/ 144 w 144"/>
                <a:gd name="T77" fmla="*/ 1404 h 2924"/>
                <a:gd name="T78" fmla="*/ 144 w 144"/>
                <a:gd name="T79" fmla="*/ 1404 h 2924"/>
                <a:gd name="T80" fmla="*/ 144 w 144"/>
                <a:gd name="T81" fmla="*/ 1395 h 2924"/>
                <a:gd name="T82" fmla="*/ 140 w 144"/>
                <a:gd name="T83" fmla="*/ 1386 h 2924"/>
                <a:gd name="T84" fmla="*/ 136 w 144"/>
                <a:gd name="T85" fmla="*/ 1378 h 2924"/>
                <a:gd name="T86" fmla="*/ 133 w 144"/>
                <a:gd name="T87" fmla="*/ 1370 h 2924"/>
                <a:gd name="T88" fmla="*/ 125 w 144"/>
                <a:gd name="T89" fmla="*/ 1365 h 2924"/>
                <a:gd name="T90" fmla="*/ 119 w 144"/>
                <a:gd name="T91" fmla="*/ 1359 h 2924"/>
                <a:gd name="T92" fmla="*/ 110 w 144"/>
                <a:gd name="T93" fmla="*/ 1355 h 2924"/>
                <a:gd name="T94" fmla="*/ 102 w 144"/>
                <a:gd name="T95" fmla="*/ 1352 h 2924"/>
                <a:gd name="T96" fmla="*/ 102 w 144"/>
                <a:gd name="T97" fmla="*/ 135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4" h="2924">
                  <a:moveTo>
                    <a:pt x="102" y="1352"/>
                  </a:moveTo>
                  <a:lnTo>
                    <a:pt x="116" y="21"/>
                  </a:lnTo>
                  <a:lnTo>
                    <a:pt x="100" y="21"/>
                  </a:lnTo>
                  <a:lnTo>
                    <a:pt x="87" y="127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78" y="1353"/>
                  </a:lnTo>
                  <a:lnTo>
                    <a:pt x="78" y="1353"/>
                  </a:lnTo>
                  <a:lnTo>
                    <a:pt x="68" y="1355"/>
                  </a:lnTo>
                  <a:lnTo>
                    <a:pt x="61" y="1361"/>
                  </a:lnTo>
                  <a:lnTo>
                    <a:pt x="55" y="1365"/>
                  </a:lnTo>
                  <a:lnTo>
                    <a:pt x="49" y="1372"/>
                  </a:lnTo>
                  <a:lnTo>
                    <a:pt x="44" y="1378"/>
                  </a:lnTo>
                  <a:lnTo>
                    <a:pt x="42" y="1387"/>
                  </a:lnTo>
                  <a:lnTo>
                    <a:pt x="38" y="1395"/>
                  </a:lnTo>
                  <a:lnTo>
                    <a:pt x="38" y="1404"/>
                  </a:lnTo>
                  <a:lnTo>
                    <a:pt x="38" y="1459"/>
                  </a:lnTo>
                  <a:lnTo>
                    <a:pt x="38" y="1459"/>
                  </a:lnTo>
                  <a:lnTo>
                    <a:pt x="40" y="1469"/>
                  </a:lnTo>
                  <a:lnTo>
                    <a:pt x="42" y="1478"/>
                  </a:lnTo>
                  <a:lnTo>
                    <a:pt x="46" y="1486"/>
                  </a:lnTo>
                  <a:lnTo>
                    <a:pt x="51" y="1493"/>
                  </a:lnTo>
                  <a:lnTo>
                    <a:pt x="57" y="1501"/>
                  </a:lnTo>
                  <a:lnTo>
                    <a:pt x="64" y="1505"/>
                  </a:lnTo>
                  <a:lnTo>
                    <a:pt x="74" y="1508"/>
                  </a:lnTo>
                  <a:lnTo>
                    <a:pt x="82" y="1512"/>
                  </a:lnTo>
                  <a:lnTo>
                    <a:pt x="82" y="2924"/>
                  </a:lnTo>
                  <a:lnTo>
                    <a:pt x="104" y="2924"/>
                  </a:lnTo>
                  <a:lnTo>
                    <a:pt x="104" y="1510"/>
                  </a:lnTo>
                  <a:lnTo>
                    <a:pt x="104" y="1510"/>
                  </a:lnTo>
                  <a:lnTo>
                    <a:pt x="114" y="1507"/>
                  </a:lnTo>
                  <a:lnTo>
                    <a:pt x="121" y="1503"/>
                  </a:lnTo>
                  <a:lnTo>
                    <a:pt x="127" y="1497"/>
                  </a:lnTo>
                  <a:lnTo>
                    <a:pt x="133" y="1491"/>
                  </a:lnTo>
                  <a:lnTo>
                    <a:pt x="138" y="1484"/>
                  </a:lnTo>
                  <a:lnTo>
                    <a:pt x="142" y="1476"/>
                  </a:lnTo>
                  <a:lnTo>
                    <a:pt x="144" y="1469"/>
                  </a:lnTo>
                  <a:lnTo>
                    <a:pt x="144" y="1459"/>
                  </a:lnTo>
                  <a:lnTo>
                    <a:pt x="144" y="1404"/>
                  </a:lnTo>
                  <a:lnTo>
                    <a:pt x="144" y="1404"/>
                  </a:lnTo>
                  <a:lnTo>
                    <a:pt x="144" y="1395"/>
                  </a:lnTo>
                  <a:lnTo>
                    <a:pt x="140" y="1386"/>
                  </a:lnTo>
                  <a:lnTo>
                    <a:pt x="136" y="1378"/>
                  </a:lnTo>
                  <a:lnTo>
                    <a:pt x="133" y="1370"/>
                  </a:lnTo>
                  <a:lnTo>
                    <a:pt x="125" y="1365"/>
                  </a:lnTo>
                  <a:lnTo>
                    <a:pt x="119" y="1359"/>
                  </a:lnTo>
                  <a:lnTo>
                    <a:pt x="110" y="1355"/>
                  </a:lnTo>
                  <a:lnTo>
                    <a:pt x="102" y="1352"/>
                  </a:lnTo>
                  <a:lnTo>
                    <a:pt x="102" y="13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3" name="Freeform 28"/>
            <p:cNvSpPr/>
            <p:nvPr/>
          </p:nvSpPr>
          <p:spPr bwMode="auto">
            <a:xfrm>
              <a:off x="13555893" y="3580049"/>
              <a:ext cx="154488" cy="47778"/>
            </a:xfrm>
            <a:custGeom>
              <a:avLst/>
              <a:gdLst>
                <a:gd name="T0" fmla="*/ 618 w 1219"/>
                <a:gd name="T1" fmla="*/ 69 h 377"/>
                <a:gd name="T2" fmla="*/ 618 w 1219"/>
                <a:gd name="T3" fmla="*/ 23 h 377"/>
                <a:gd name="T4" fmla="*/ 611 w 1219"/>
                <a:gd name="T5" fmla="*/ 8 h 377"/>
                <a:gd name="T6" fmla="*/ 596 w 1219"/>
                <a:gd name="T7" fmla="*/ 0 h 377"/>
                <a:gd name="T8" fmla="*/ 586 w 1219"/>
                <a:gd name="T9" fmla="*/ 2 h 377"/>
                <a:gd name="T10" fmla="*/ 575 w 1219"/>
                <a:gd name="T11" fmla="*/ 14 h 377"/>
                <a:gd name="T12" fmla="*/ 573 w 1219"/>
                <a:gd name="T13" fmla="*/ 69 h 377"/>
                <a:gd name="T14" fmla="*/ 391 w 1219"/>
                <a:gd name="T15" fmla="*/ 69 h 377"/>
                <a:gd name="T16" fmla="*/ 399 w 1219"/>
                <a:gd name="T17" fmla="*/ 46 h 377"/>
                <a:gd name="T18" fmla="*/ 397 w 1219"/>
                <a:gd name="T19" fmla="*/ 38 h 377"/>
                <a:gd name="T20" fmla="*/ 391 w 1219"/>
                <a:gd name="T21" fmla="*/ 25 h 377"/>
                <a:gd name="T22" fmla="*/ 382 w 1219"/>
                <a:gd name="T23" fmla="*/ 14 h 377"/>
                <a:gd name="T24" fmla="*/ 369 w 1219"/>
                <a:gd name="T25" fmla="*/ 8 h 377"/>
                <a:gd name="T26" fmla="*/ 189 w 1219"/>
                <a:gd name="T27" fmla="*/ 8 h 377"/>
                <a:gd name="T28" fmla="*/ 182 w 1219"/>
                <a:gd name="T29" fmla="*/ 8 h 377"/>
                <a:gd name="T30" fmla="*/ 168 w 1219"/>
                <a:gd name="T31" fmla="*/ 14 h 377"/>
                <a:gd name="T32" fmla="*/ 157 w 1219"/>
                <a:gd name="T33" fmla="*/ 25 h 377"/>
                <a:gd name="T34" fmla="*/ 151 w 1219"/>
                <a:gd name="T35" fmla="*/ 38 h 377"/>
                <a:gd name="T36" fmla="*/ 151 w 1219"/>
                <a:gd name="T37" fmla="*/ 46 h 377"/>
                <a:gd name="T38" fmla="*/ 159 w 1219"/>
                <a:gd name="T39" fmla="*/ 69 h 377"/>
                <a:gd name="T40" fmla="*/ 0 w 1219"/>
                <a:gd name="T41" fmla="*/ 220 h 377"/>
                <a:gd name="T42" fmla="*/ 573 w 1219"/>
                <a:gd name="T43" fmla="*/ 265 h 377"/>
                <a:gd name="T44" fmla="*/ 575 w 1219"/>
                <a:gd name="T45" fmla="*/ 275 h 377"/>
                <a:gd name="T46" fmla="*/ 586 w 1219"/>
                <a:gd name="T47" fmla="*/ 286 h 377"/>
                <a:gd name="T48" fmla="*/ 596 w 1219"/>
                <a:gd name="T49" fmla="*/ 288 h 377"/>
                <a:gd name="T50" fmla="*/ 611 w 1219"/>
                <a:gd name="T51" fmla="*/ 282 h 377"/>
                <a:gd name="T52" fmla="*/ 618 w 1219"/>
                <a:gd name="T53" fmla="*/ 265 h 377"/>
                <a:gd name="T54" fmla="*/ 1068 w 1219"/>
                <a:gd name="T55" fmla="*/ 220 h 377"/>
                <a:gd name="T56" fmla="*/ 1219 w 1219"/>
                <a:gd name="T57" fmla="*/ 377 h 377"/>
                <a:gd name="T58" fmla="*/ 1219 w 1219"/>
                <a:gd name="T59" fmla="*/ 144 h 377"/>
                <a:gd name="T60" fmla="*/ 1213 w 1219"/>
                <a:gd name="T61" fmla="*/ 114 h 377"/>
                <a:gd name="T62" fmla="*/ 1198 w 1219"/>
                <a:gd name="T63" fmla="*/ 91 h 377"/>
                <a:gd name="T64" fmla="*/ 1174 w 1219"/>
                <a:gd name="T65" fmla="*/ 74 h 377"/>
                <a:gd name="T66" fmla="*/ 1144 w 1219"/>
                <a:gd name="T67" fmla="*/ 6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9" h="377">
                  <a:moveTo>
                    <a:pt x="1144" y="69"/>
                  </a:moveTo>
                  <a:lnTo>
                    <a:pt x="618" y="69"/>
                  </a:lnTo>
                  <a:lnTo>
                    <a:pt x="618" y="23"/>
                  </a:lnTo>
                  <a:lnTo>
                    <a:pt x="618" y="23"/>
                  </a:lnTo>
                  <a:lnTo>
                    <a:pt x="616" y="14"/>
                  </a:lnTo>
                  <a:lnTo>
                    <a:pt x="611" y="8"/>
                  </a:lnTo>
                  <a:lnTo>
                    <a:pt x="603" y="2"/>
                  </a:lnTo>
                  <a:lnTo>
                    <a:pt x="596" y="0"/>
                  </a:lnTo>
                  <a:lnTo>
                    <a:pt x="596" y="0"/>
                  </a:lnTo>
                  <a:lnTo>
                    <a:pt x="586" y="2"/>
                  </a:lnTo>
                  <a:lnTo>
                    <a:pt x="579" y="8"/>
                  </a:lnTo>
                  <a:lnTo>
                    <a:pt x="575" y="14"/>
                  </a:lnTo>
                  <a:lnTo>
                    <a:pt x="573" y="23"/>
                  </a:lnTo>
                  <a:lnTo>
                    <a:pt x="573" y="69"/>
                  </a:lnTo>
                  <a:lnTo>
                    <a:pt x="391" y="69"/>
                  </a:lnTo>
                  <a:lnTo>
                    <a:pt x="391" y="69"/>
                  </a:lnTo>
                  <a:lnTo>
                    <a:pt x="397" y="57"/>
                  </a:lnTo>
                  <a:lnTo>
                    <a:pt x="399" y="46"/>
                  </a:lnTo>
                  <a:lnTo>
                    <a:pt x="399" y="46"/>
                  </a:lnTo>
                  <a:lnTo>
                    <a:pt x="397" y="38"/>
                  </a:lnTo>
                  <a:lnTo>
                    <a:pt x="395" y="31"/>
                  </a:lnTo>
                  <a:lnTo>
                    <a:pt x="391" y="25"/>
                  </a:lnTo>
                  <a:lnTo>
                    <a:pt x="388" y="19"/>
                  </a:lnTo>
                  <a:lnTo>
                    <a:pt x="382" y="14"/>
                  </a:lnTo>
                  <a:lnTo>
                    <a:pt x="376" y="12"/>
                  </a:lnTo>
                  <a:lnTo>
                    <a:pt x="369" y="8"/>
                  </a:lnTo>
                  <a:lnTo>
                    <a:pt x="361" y="8"/>
                  </a:lnTo>
                  <a:lnTo>
                    <a:pt x="189" y="8"/>
                  </a:lnTo>
                  <a:lnTo>
                    <a:pt x="189" y="8"/>
                  </a:lnTo>
                  <a:lnTo>
                    <a:pt x="182" y="8"/>
                  </a:lnTo>
                  <a:lnTo>
                    <a:pt x="174" y="12"/>
                  </a:lnTo>
                  <a:lnTo>
                    <a:pt x="168" y="14"/>
                  </a:lnTo>
                  <a:lnTo>
                    <a:pt x="163" y="19"/>
                  </a:lnTo>
                  <a:lnTo>
                    <a:pt x="157" y="25"/>
                  </a:lnTo>
                  <a:lnTo>
                    <a:pt x="155" y="31"/>
                  </a:lnTo>
                  <a:lnTo>
                    <a:pt x="151" y="38"/>
                  </a:lnTo>
                  <a:lnTo>
                    <a:pt x="151" y="46"/>
                  </a:lnTo>
                  <a:lnTo>
                    <a:pt x="151" y="46"/>
                  </a:lnTo>
                  <a:lnTo>
                    <a:pt x="153" y="57"/>
                  </a:lnTo>
                  <a:lnTo>
                    <a:pt x="159" y="69"/>
                  </a:lnTo>
                  <a:lnTo>
                    <a:pt x="0" y="69"/>
                  </a:lnTo>
                  <a:lnTo>
                    <a:pt x="0" y="220"/>
                  </a:lnTo>
                  <a:lnTo>
                    <a:pt x="573" y="220"/>
                  </a:lnTo>
                  <a:lnTo>
                    <a:pt x="573" y="265"/>
                  </a:lnTo>
                  <a:lnTo>
                    <a:pt x="573" y="265"/>
                  </a:lnTo>
                  <a:lnTo>
                    <a:pt x="575" y="275"/>
                  </a:lnTo>
                  <a:lnTo>
                    <a:pt x="579" y="282"/>
                  </a:lnTo>
                  <a:lnTo>
                    <a:pt x="586" y="286"/>
                  </a:lnTo>
                  <a:lnTo>
                    <a:pt x="596" y="288"/>
                  </a:lnTo>
                  <a:lnTo>
                    <a:pt x="596" y="288"/>
                  </a:lnTo>
                  <a:lnTo>
                    <a:pt x="603" y="286"/>
                  </a:lnTo>
                  <a:lnTo>
                    <a:pt x="611" y="282"/>
                  </a:lnTo>
                  <a:lnTo>
                    <a:pt x="616" y="275"/>
                  </a:lnTo>
                  <a:lnTo>
                    <a:pt x="618" y="265"/>
                  </a:lnTo>
                  <a:lnTo>
                    <a:pt x="618" y="220"/>
                  </a:lnTo>
                  <a:lnTo>
                    <a:pt x="1068" y="220"/>
                  </a:lnTo>
                  <a:lnTo>
                    <a:pt x="1068" y="377"/>
                  </a:lnTo>
                  <a:lnTo>
                    <a:pt x="1219" y="377"/>
                  </a:lnTo>
                  <a:lnTo>
                    <a:pt x="1219" y="144"/>
                  </a:lnTo>
                  <a:lnTo>
                    <a:pt x="1219" y="144"/>
                  </a:lnTo>
                  <a:lnTo>
                    <a:pt x="1219" y="129"/>
                  </a:lnTo>
                  <a:lnTo>
                    <a:pt x="1213" y="114"/>
                  </a:lnTo>
                  <a:lnTo>
                    <a:pt x="1208" y="103"/>
                  </a:lnTo>
                  <a:lnTo>
                    <a:pt x="1198" y="91"/>
                  </a:lnTo>
                  <a:lnTo>
                    <a:pt x="1187" y="82"/>
                  </a:lnTo>
                  <a:lnTo>
                    <a:pt x="1174" y="74"/>
                  </a:lnTo>
                  <a:lnTo>
                    <a:pt x="1159" y="70"/>
                  </a:lnTo>
                  <a:lnTo>
                    <a:pt x="1144" y="69"/>
                  </a:lnTo>
                  <a:lnTo>
                    <a:pt x="1144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4" name="Freeform 29"/>
            <p:cNvSpPr/>
            <p:nvPr/>
          </p:nvSpPr>
          <p:spPr bwMode="auto">
            <a:xfrm>
              <a:off x="13550190" y="3575360"/>
              <a:ext cx="3802" cy="45244"/>
            </a:xfrm>
            <a:custGeom>
              <a:avLst/>
              <a:gdLst>
                <a:gd name="T0" fmla="*/ 15 w 30"/>
                <a:gd name="T1" fmla="*/ 0 h 357"/>
                <a:gd name="T2" fmla="*/ 15 w 30"/>
                <a:gd name="T3" fmla="*/ 0 h 357"/>
                <a:gd name="T4" fmla="*/ 9 w 30"/>
                <a:gd name="T5" fmla="*/ 2 h 357"/>
                <a:gd name="T6" fmla="*/ 4 w 30"/>
                <a:gd name="T7" fmla="*/ 3 h 357"/>
                <a:gd name="T8" fmla="*/ 2 w 30"/>
                <a:gd name="T9" fmla="*/ 9 h 357"/>
                <a:gd name="T10" fmla="*/ 0 w 30"/>
                <a:gd name="T11" fmla="*/ 15 h 357"/>
                <a:gd name="T12" fmla="*/ 0 w 30"/>
                <a:gd name="T13" fmla="*/ 342 h 357"/>
                <a:gd name="T14" fmla="*/ 0 w 30"/>
                <a:gd name="T15" fmla="*/ 342 h 357"/>
                <a:gd name="T16" fmla="*/ 2 w 30"/>
                <a:gd name="T17" fmla="*/ 349 h 357"/>
                <a:gd name="T18" fmla="*/ 4 w 30"/>
                <a:gd name="T19" fmla="*/ 353 h 357"/>
                <a:gd name="T20" fmla="*/ 9 w 30"/>
                <a:gd name="T21" fmla="*/ 357 h 357"/>
                <a:gd name="T22" fmla="*/ 15 w 30"/>
                <a:gd name="T23" fmla="*/ 357 h 357"/>
                <a:gd name="T24" fmla="*/ 15 w 30"/>
                <a:gd name="T25" fmla="*/ 357 h 357"/>
                <a:gd name="T26" fmla="*/ 21 w 30"/>
                <a:gd name="T27" fmla="*/ 357 h 357"/>
                <a:gd name="T28" fmla="*/ 26 w 30"/>
                <a:gd name="T29" fmla="*/ 353 h 357"/>
                <a:gd name="T30" fmla="*/ 28 w 30"/>
                <a:gd name="T31" fmla="*/ 349 h 357"/>
                <a:gd name="T32" fmla="*/ 30 w 30"/>
                <a:gd name="T33" fmla="*/ 342 h 357"/>
                <a:gd name="T34" fmla="*/ 30 w 30"/>
                <a:gd name="T35" fmla="*/ 15 h 357"/>
                <a:gd name="T36" fmla="*/ 30 w 30"/>
                <a:gd name="T37" fmla="*/ 15 h 357"/>
                <a:gd name="T38" fmla="*/ 28 w 30"/>
                <a:gd name="T39" fmla="*/ 9 h 357"/>
                <a:gd name="T40" fmla="*/ 26 w 30"/>
                <a:gd name="T41" fmla="*/ 3 h 357"/>
                <a:gd name="T42" fmla="*/ 21 w 30"/>
                <a:gd name="T43" fmla="*/ 2 h 357"/>
                <a:gd name="T44" fmla="*/ 15 w 30"/>
                <a:gd name="T45" fmla="*/ 0 h 357"/>
                <a:gd name="T46" fmla="*/ 15 w 30"/>
                <a:gd name="T47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57">
                  <a:moveTo>
                    <a:pt x="15" y="0"/>
                  </a:moveTo>
                  <a:lnTo>
                    <a:pt x="15" y="0"/>
                  </a:lnTo>
                  <a:lnTo>
                    <a:pt x="9" y="2"/>
                  </a:lnTo>
                  <a:lnTo>
                    <a:pt x="4" y="3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342"/>
                  </a:lnTo>
                  <a:lnTo>
                    <a:pt x="0" y="342"/>
                  </a:lnTo>
                  <a:lnTo>
                    <a:pt x="2" y="349"/>
                  </a:lnTo>
                  <a:lnTo>
                    <a:pt x="4" y="353"/>
                  </a:lnTo>
                  <a:lnTo>
                    <a:pt x="9" y="357"/>
                  </a:lnTo>
                  <a:lnTo>
                    <a:pt x="15" y="357"/>
                  </a:lnTo>
                  <a:lnTo>
                    <a:pt x="15" y="357"/>
                  </a:lnTo>
                  <a:lnTo>
                    <a:pt x="21" y="357"/>
                  </a:lnTo>
                  <a:lnTo>
                    <a:pt x="26" y="353"/>
                  </a:lnTo>
                  <a:lnTo>
                    <a:pt x="28" y="349"/>
                  </a:lnTo>
                  <a:lnTo>
                    <a:pt x="30" y="342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8" y="9"/>
                  </a:lnTo>
                  <a:lnTo>
                    <a:pt x="26" y="3"/>
                  </a:lnTo>
                  <a:lnTo>
                    <a:pt x="21" y="2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5" name="Freeform 30"/>
            <p:cNvSpPr/>
            <p:nvPr/>
          </p:nvSpPr>
          <p:spPr bwMode="auto">
            <a:xfrm>
              <a:off x="13543473" y="3593736"/>
              <a:ext cx="5069" cy="9632"/>
            </a:xfrm>
            <a:custGeom>
              <a:avLst/>
              <a:gdLst>
                <a:gd name="T0" fmla="*/ 21 w 40"/>
                <a:gd name="T1" fmla="*/ 0 h 76"/>
                <a:gd name="T2" fmla="*/ 21 w 40"/>
                <a:gd name="T3" fmla="*/ 0 h 76"/>
                <a:gd name="T4" fmla="*/ 13 w 40"/>
                <a:gd name="T5" fmla="*/ 2 h 76"/>
                <a:gd name="T6" fmla="*/ 6 w 40"/>
                <a:gd name="T7" fmla="*/ 8 h 76"/>
                <a:gd name="T8" fmla="*/ 2 w 40"/>
                <a:gd name="T9" fmla="*/ 13 h 76"/>
                <a:gd name="T10" fmla="*/ 0 w 40"/>
                <a:gd name="T11" fmla="*/ 21 h 76"/>
                <a:gd name="T12" fmla="*/ 0 w 40"/>
                <a:gd name="T13" fmla="*/ 57 h 76"/>
                <a:gd name="T14" fmla="*/ 0 w 40"/>
                <a:gd name="T15" fmla="*/ 57 h 76"/>
                <a:gd name="T16" fmla="*/ 2 w 40"/>
                <a:gd name="T17" fmla="*/ 64 h 76"/>
                <a:gd name="T18" fmla="*/ 6 w 40"/>
                <a:gd name="T19" fmla="*/ 70 h 76"/>
                <a:gd name="T20" fmla="*/ 13 w 40"/>
                <a:gd name="T21" fmla="*/ 76 h 76"/>
                <a:gd name="T22" fmla="*/ 21 w 40"/>
                <a:gd name="T23" fmla="*/ 76 h 76"/>
                <a:gd name="T24" fmla="*/ 21 w 40"/>
                <a:gd name="T25" fmla="*/ 76 h 76"/>
                <a:gd name="T26" fmla="*/ 28 w 40"/>
                <a:gd name="T27" fmla="*/ 76 h 76"/>
                <a:gd name="T28" fmla="*/ 34 w 40"/>
                <a:gd name="T29" fmla="*/ 70 h 76"/>
                <a:gd name="T30" fmla="*/ 40 w 40"/>
                <a:gd name="T31" fmla="*/ 64 h 76"/>
                <a:gd name="T32" fmla="*/ 40 w 40"/>
                <a:gd name="T33" fmla="*/ 57 h 76"/>
                <a:gd name="T34" fmla="*/ 40 w 40"/>
                <a:gd name="T35" fmla="*/ 21 h 76"/>
                <a:gd name="T36" fmla="*/ 40 w 40"/>
                <a:gd name="T37" fmla="*/ 21 h 76"/>
                <a:gd name="T38" fmla="*/ 40 w 40"/>
                <a:gd name="T39" fmla="*/ 13 h 76"/>
                <a:gd name="T40" fmla="*/ 34 w 40"/>
                <a:gd name="T41" fmla="*/ 8 h 76"/>
                <a:gd name="T42" fmla="*/ 28 w 40"/>
                <a:gd name="T43" fmla="*/ 2 h 76"/>
                <a:gd name="T44" fmla="*/ 21 w 40"/>
                <a:gd name="T45" fmla="*/ 0 h 76"/>
                <a:gd name="T46" fmla="*/ 21 w 40"/>
                <a:gd name="T4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76">
                  <a:moveTo>
                    <a:pt x="21" y="0"/>
                  </a:moveTo>
                  <a:lnTo>
                    <a:pt x="21" y="0"/>
                  </a:lnTo>
                  <a:lnTo>
                    <a:pt x="13" y="2"/>
                  </a:lnTo>
                  <a:lnTo>
                    <a:pt x="6" y="8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2" y="64"/>
                  </a:lnTo>
                  <a:lnTo>
                    <a:pt x="6" y="70"/>
                  </a:lnTo>
                  <a:lnTo>
                    <a:pt x="13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8" y="76"/>
                  </a:lnTo>
                  <a:lnTo>
                    <a:pt x="34" y="70"/>
                  </a:lnTo>
                  <a:lnTo>
                    <a:pt x="40" y="64"/>
                  </a:lnTo>
                  <a:lnTo>
                    <a:pt x="40" y="57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13"/>
                  </a:lnTo>
                  <a:lnTo>
                    <a:pt x="34" y="8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en-US" noProof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95" name="圆角矩形 294"/>
          <p:cNvSpPr/>
          <p:nvPr/>
        </p:nvSpPr>
        <p:spPr>
          <a:xfrm>
            <a:off x="903033" y="3009122"/>
            <a:ext cx="288000" cy="144000"/>
          </a:xfrm>
          <a:prstGeom prst="roundRect">
            <a:avLst>
              <a:gd name="adj" fmla="val 5693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ERP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6" name="圆角矩形 295"/>
          <p:cNvSpPr/>
          <p:nvPr/>
        </p:nvSpPr>
        <p:spPr>
          <a:xfrm>
            <a:off x="903001" y="3189158"/>
            <a:ext cx="288000" cy="144000"/>
          </a:xfrm>
          <a:prstGeom prst="roundRect">
            <a:avLst>
              <a:gd name="adj" fmla="val 5693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SCM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7" name="圆角矩形 296"/>
          <p:cNvSpPr/>
          <p:nvPr/>
        </p:nvSpPr>
        <p:spPr>
          <a:xfrm>
            <a:off x="1623113" y="3009122"/>
            <a:ext cx="288000" cy="144000"/>
          </a:xfrm>
          <a:prstGeom prst="roundRect">
            <a:avLst>
              <a:gd name="adj" fmla="val 5693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PLM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8" name="圆角矩形 297"/>
          <p:cNvSpPr/>
          <p:nvPr/>
        </p:nvSpPr>
        <p:spPr>
          <a:xfrm>
            <a:off x="1623081" y="3189158"/>
            <a:ext cx="288000" cy="144000"/>
          </a:xfrm>
          <a:prstGeom prst="roundRect">
            <a:avLst>
              <a:gd name="adj" fmla="val 5693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900" kern="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MES</a:t>
            </a:r>
            <a:endParaRPr lang="zh-CN" altLang="en-US" sz="900" kern="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00" name="Graphic 10"/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auto">
          <a:xfrm>
            <a:off x="1803121" y="228680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" name="Graphic 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37" y="1717762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" name="Graphic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1" y="2283381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" name="Graphic 24"/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 bwMode="auto">
          <a:xfrm>
            <a:off x="2883221" y="2005814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" name="Graphic 4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21" y="1717762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" name="Graphic 4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21" y="2293846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" name="Graphic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7" y="1717782"/>
            <a:ext cx="180000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" name="文本框 41"/>
          <p:cNvSpPr txBox="1"/>
          <p:nvPr/>
        </p:nvSpPr>
        <p:spPr>
          <a:xfrm>
            <a:off x="2811213" y="2913770"/>
            <a:ext cx="144000" cy="72000"/>
          </a:xfrm>
          <a:prstGeom prst="upArrow">
            <a:avLst>
              <a:gd name="adj1" fmla="val 100000"/>
              <a:gd name="adj2" fmla="val 100000"/>
            </a:avLst>
          </a:prstGeom>
          <a:solidFill>
            <a:srgbClr val="B69B76"/>
          </a:solidFill>
          <a:ln w="6350" algn="ctr">
            <a:solidFill>
              <a:srgbClr val="6D665D"/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310" name="文本框 41"/>
          <p:cNvSpPr txBox="1"/>
          <p:nvPr/>
        </p:nvSpPr>
        <p:spPr>
          <a:xfrm>
            <a:off x="1551089" y="2913770"/>
            <a:ext cx="144000" cy="72000"/>
          </a:xfrm>
          <a:prstGeom prst="upArrow">
            <a:avLst>
              <a:gd name="adj1" fmla="val 100000"/>
              <a:gd name="adj2" fmla="val 100000"/>
            </a:avLst>
          </a:prstGeom>
          <a:solidFill>
            <a:srgbClr val="B69B76"/>
          </a:solidFill>
          <a:ln w="6350" algn="ctr">
            <a:solidFill>
              <a:srgbClr val="6D665D"/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311" name="文本框 41"/>
          <p:cNvSpPr txBox="1"/>
          <p:nvPr/>
        </p:nvSpPr>
        <p:spPr>
          <a:xfrm>
            <a:off x="831009" y="2913770"/>
            <a:ext cx="144000" cy="72000"/>
          </a:xfrm>
          <a:prstGeom prst="upArrow">
            <a:avLst>
              <a:gd name="adj1" fmla="val 100000"/>
              <a:gd name="adj2" fmla="val 100000"/>
            </a:avLst>
          </a:prstGeom>
          <a:solidFill>
            <a:srgbClr val="B69B76"/>
          </a:solidFill>
          <a:ln w="6350" algn="ctr">
            <a:solidFill>
              <a:srgbClr val="6D665D"/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312" name="圆角矩形 311"/>
          <p:cNvSpPr/>
          <p:nvPr/>
        </p:nvSpPr>
        <p:spPr bwMode="auto">
          <a:xfrm>
            <a:off x="8292787" y="2025236"/>
            <a:ext cx="3420000" cy="3528000"/>
          </a:xfrm>
          <a:prstGeom prst="roundRect">
            <a:avLst>
              <a:gd name="adj" fmla="val 2416"/>
            </a:avLst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lIns="0" tIns="72000" rIns="0" bIns="0" anchor="t" anchorCtr="0">
            <a:no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2000" b="1" spc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主要应用领域</a:t>
            </a:r>
            <a:endParaRPr lang="en-US" altLang="zh-CN" sz="2000" b="1" spc="1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3" name="形状"/>
          <p:cNvSpPr/>
          <p:nvPr/>
        </p:nvSpPr>
        <p:spPr>
          <a:xfrm>
            <a:off x="8429171" y="4301188"/>
            <a:ext cx="3132000" cy="1080000"/>
          </a:xfrm>
          <a:prstGeom prst="roundRect">
            <a:avLst>
              <a:gd name="adj" fmla="val 3397"/>
            </a:avLst>
          </a:prstGeom>
          <a:noFill/>
          <a:ln w="6350">
            <a:solidFill>
              <a:schemeClr val="bg1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25000"/>
              </a:lnSpc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4" name="形状"/>
          <p:cNvSpPr/>
          <p:nvPr/>
        </p:nvSpPr>
        <p:spPr>
          <a:xfrm>
            <a:off x="8644642" y="4085216"/>
            <a:ext cx="2700426" cy="46800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6350">
            <a:solidFill>
              <a:srgbClr val="E5D4C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25000"/>
              </a:lnSpc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5" name="大数据分析&amp;应用"/>
          <p:cNvSpPr txBox="1"/>
          <p:nvPr/>
        </p:nvSpPr>
        <p:spPr>
          <a:xfrm>
            <a:off x="9117605" y="4196667"/>
            <a:ext cx="2074386" cy="245745"/>
          </a:xfrm>
          <a:prstGeom prst="rect">
            <a:avLst/>
          </a:prstGeom>
          <a:ln w="12700">
            <a:miter lim="400000"/>
          </a:ln>
        </p:spPr>
        <p:txBody>
          <a:bodyPr wrap="square" lIns="45718" tIns="0" rIns="45718" bIns="0" anchor="ctr">
            <a:spAutoFit/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lvl1pPr>
          </a:lstStyle>
          <a:p>
            <a:r>
              <a:rPr lang="zh-CN" altLang="en-US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数智化 </a:t>
            </a:r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+ </a:t>
            </a:r>
            <a:r>
              <a:rPr lang="zh-CN" altLang="en-US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智慧政企</a:t>
            </a:r>
            <a:endParaRPr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16" name="dashujufenxi.png" descr="dashujufenxi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992" y="4194634"/>
            <a:ext cx="249135" cy="2491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7" name="智慧政务"/>
          <p:cNvSpPr txBox="1"/>
          <p:nvPr/>
        </p:nvSpPr>
        <p:spPr>
          <a:xfrm>
            <a:off x="10513674" y="5022935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sz="1200" dirty="0" err="1">
                <a:latin typeface="等线" panose="02010600030101010101" charset="-122"/>
                <a:ea typeface="等线" panose="02010600030101010101" charset="-122"/>
              </a:rPr>
              <a:t>智慧</a:t>
            </a:r>
            <a:r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  <a:t>国防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318" name="组合 317"/>
          <p:cNvGrpSpPr>
            <a:grpSpLocks noChangeAspect="1"/>
          </p:cNvGrpSpPr>
          <p:nvPr/>
        </p:nvGrpSpPr>
        <p:grpSpPr>
          <a:xfrm>
            <a:off x="10255157" y="5057692"/>
            <a:ext cx="233453" cy="180000"/>
            <a:chOff x="10427001" y="1052736"/>
            <a:chExt cx="301308" cy="232288"/>
          </a:xfrm>
          <a:solidFill>
            <a:schemeClr val="bg1"/>
          </a:solidFill>
        </p:grpSpPr>
        <p:grpSp>
          <p:nvGrpSpPr>
            <p:cNvPr id="319" name="Group 33"/>
            <p:cNvGrpSpPr>
              <a:grpSpLocks noChangeAspect="1"/>
            </p:cNvGrpSpPr>
            <p:nvPr/>
          </p:nvGrpSpPr>
          <p:grpSpPr>
            <a:xfrm>
              <a:off x="10427001" y="1174594"/>
              <a:ext cx="301308" cy="110430"/>
              <a:chOff x="2311401" y="1427163"/>
              <a:chExt cx="3222625" cy="1181100"/>
            </a:xfrm>
            <a:grpFill/>
          </p:grpSpPr>
          <p:sp>
            <p:nvSpPr>
              <p:cNvPr id="321" name="Oval 156"/>
              <p:cNvSpPr>
                <a:spLocks noChangeArrowheads="1"/>
              </p:cNvSpPr>
              <p:nvPr/>
            </p:nvSpPr>
            <p:spPr bwMode="auto">
              <a:xfrm>
                <a:off x="4594226" y="2185988"/>
                <a:ext cx="422275" cy="422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2" name="Oval 157"/>
              <p:cNvSpPr>
                <a:spLocks noChangeArrowheads="1"/>
              </p:cNvSpPr>
              <p:nvPr/>
            </p:nvSpPr>
            <p:spPr bwMode="auto">
              <a:xfrm>
                <a:off x="4703763" y="2295525"/>
                <a:ext cx="200025" cy="203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3" name="Oval 158"/>
              <p:cNvSpPr>
                <a:spLocks noChangeArrowheads="1"/>
              </p:cNvSpPr>
              <p:nvPr/>
            </p:nvSpPr>
            <p:spPr bwMode="auto">
              <a:xfrm>
                <a:off x="2841626" y="2185988"/>
                <a:ext cx="422275" cy="422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4" name="Oval 159"/>
              <p:cNvSpPr>
                <a:spLocks noChangeArrowheads="1"/>
              </p:cNvSpPr>
              <p:nvPr/>
            </p:nvSpPr>
            <p:spPr bwMode="auto">
              <a:xfrm>
                <a:off x="2952751" y="2295525"/>
                <a:ext cx="201613" cy="203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5" name="Freeform 160"/>
              <p:cNvSpPr/>
              <p:nvPr/>
            </p:nvSpPr>
            <p:spPr bwMode="auto">
              <a:xfrm>
                <a:off x="2311401" y="1427163"/>
                <a:ext cx="3222625" cy="969963"/>
              </a:xfrm>
              <a:custGeom>
                <a:avLst/>
                <a:gdLst>
                  <a:gd name="T0" fmla="*/ 1389 w 1404"/>
                  <a:gd name="T1" fmla="*/ 242 h 421"/>
                  <a:gd name="T2" fmla="*/ 1370 w 1404"/>
                  <a:gd name="T3" fmla="*/ 220 h 421"/>
                  <a:gd name="T4" fmla="*/ 1084 w 1404"/>
                  <a:gd name="T5" fmla="*/ 161 h 421"/>
                  <a:gd name="T6" fmla="*/ 1051 w 1404"/>
                  <a:gd name="T7" fmla="*/ 158 h 421"/>
                  <a:gd name="T8" fmla="*/ 1051 w 1404"/>
                  <a:gd name="T9" fmla="*/ 158 h 421"/>
                  <a:gd name="T10" fmla="*/ 872 w 1404"/>
                  <a:gd name="T11" fmla="*/ 26 h 421"/>
                  <a:gd name="T12" fmla="*/ 810 w 1404"/>
                  <a:gd name="T13" fmla="*/ 0 h 421"/>
                  <a:gd name="T14" fmla="*/ 445 w 1404"/>
                  <a:gd name="T15" fmla="*/ 0 h 421"/>
                  <a:gd name="T16" fmla="*/ 390 w 1404"/>
                  <a:gd name="T17" fmla="*/ 26 h 421"/>
                  <a:gd name="T18" fmla="*/ 389 w 1404"/>
                  <a:gd name="T19" fmla="*/ 26 h 421"/>
                  <a:gd name="T20" fmla="*/ 219 w 1404"/>
                  <a:gd name="T21" fmla="*/ 158 h 421"/>
                  <a:gd name="T22" fmla="*/ 71 w 1404"/>
                  <a:gd name="T23" fmla="*/ 181 h 421"/>
                  <a:gd name="T24" fmla="*/ 52 w 1404"/>
                  <a:gd name="T25" fmla="*/ 202 h 421"/>
                  <a:gd name="T26" fmla="*/ 39 w 1404"/>
                  <a:gd name="T27" fmla="*/ 329 h 421"/>
                  <a:gd name="T28" fmla="*/ 18 w 1404"/>
                  <a:gd name="T29" fmla="*/ 329 h 421"/>
                  <a:gd name="T30" fmla="*/ 0 w 1404"/>
                  <a:gd name="T31" fmla="*/ 347 h 421"/>
                  <a:gd name="T32" fmla="*/ 0 w 1404"/>
                  <a:gd name="T33" fmla="*/ 403 h 421"/>
                  <a:gd name="T34" fmla="*/ 18 w 1404"/>
                  <a:gd name="T35" fmla="*/ 421 h 421"/>
                  <a:gd name="T36" fmla="*/ 201 w 1404"/>
                  <a:gd name="T37" fmla="*/ 421 h 421"/>
                  <a:gd name="T38" fmla="*/ 323 w 1404"/>
                  <a:gd name="T39" fmla="*/ 299 h 421"/>
                  <a:gd name="T40" fmla="*/ 445 w 1404"/>
                  <a:gd name="T41" fmla="*/ 421 h 421"/>
                  <a:gd name="T42" fmla="*/ 964 w 1404"/>
                  <a:gd name="T43" fmla="*/ 421 h 421"/>
                  <a:gd name="T44" fmla="*/ 1086 w 1404"/>
                  <a:gd name="T45" fmla="*/ 299 h 421"/>
                  <a:gd name="T46" fmla="*/ 1208 w 1404"/>
                  <a:gd name="T47" fmla="*/ 421 h 421"/>
                  <a:gd name="T48" fmla="*/ 1387 w 1404"/>
                  <a:gd name="T49" fmla="*/ 421 h 421"/>
                  <a:gd name="T50" fmla="*/ 1403 w 1404"/>
                  <a:gd name="T51" fmla="*/ 403 h 421"/>
                  <a:gd name="T52" fmla="*/ 1389 w 1404"/>
                  <a:gd name="T53" fmla="*/ 242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04" h="421">
                    <a:moveTo>
                      <a:pt x="1389" y="242"/>
                    </a:moveTo>
                    <a:cubicBezTo>
                      <a:pt x="1388" y="232"/>
                      <a:pt x="1379" y="222"/>
                      <a:pt x="1370" y="220"/>
                    </a:cubicBezTo>
                    <a:cubicBezTo>
                      <a:pt x="1084" y="161"/>
                      <a:pt x="1084" y="161"/>
                      <a:pt x="1084" y="161"/>
                    </a:cubicBezTo>
                    <a:cubicBezTo>
                      <a:pt x="1075" y="159"/>
                      <a:pt x="1061" y="158"/>
                      <a:pt x="1051" y="158"/>
                    </a:cubicBezTo>
                    <a:cubicBezTo>
                      <a:pt x="1051" y="158"/>
                      <a:pt x="1051" y="158"/>
                      <a:pt x="1051" y="158"/>
                    </a:cubicBezTo>
                    <a:cubicBezTo>
                      <a:pt x="872" y="26"/>
                      <a:pt x="872" y="26"/>
                      <a:pt x="872" y="26"/>
                    </a:cubicBezTo>
                    <a:cubicBezTo>
                      <a:pt x="856" y="13"/>
                      <a:pt x="830" y="0"/>
                      <a:pt x="810" y="0"/>
                    </a:cubicBezTo>
                    <a:cubicBezTo>
                      <a:pt x="445" y="0"/>
                      <a:pt x="445" y="0"/>
                      <a:pt x="445" y="0"/>
                    </a:cubicBezTo>
                    <a:cubicBezTo>
                      <a:pt x="426" y="0"/>
                      <a:pt x="403" y="13"/>
                      <a:pt x="390" y="26"/>
                    </a:cubicBezTo>
                    <a:cubicBezTo>
                      <a:pt x="389" y="26"/>
                      <a:pt x="389" y="26"/>
                      <a:pt x="389" y="26"/>
                    </a:cubicBezTo>
                    <a:cubicBezTo>
                      <a:pt x="219" y="158"/>
                      <a:pt x="219" y="158"/>
                      <a:pt x="219" y="158"/>
                    </a:cubicBezTo>
                    <a:cubicBezTo>
                      <a:pt x="71" y="181"/>
                      <a:pt x="71" y="181"/>
                      <a:pt x="71" y="181"/>
                    </a:cubicBezTo>
                    <a:cubicBezTo>
                      <a:pt x="62" y="182"/>
                      <a:pt x="53" y="192"/>
                      <a:pt x="52" y="202"/>
                    </a:cubicBezTo>
                    <a:cubicBezTo>
                      <a:pt x="39" y="329"/>
                      <a:pt x="39" y="329"/>
                      <a:pt x="39" y="329"/>
                    </a:cubicBezTo>
                    <a:cubicBezTo>
                      <a:pt x="18" y="329"/>
                      <a:pt x="18" y="329"/>
                      <a:pt x="18" y="329"/>
                    </a:cubicBezTo>
                    <a:cubicBezTo>
                      <a:pt x="8" y="329"/>
                      <a:pt x="0" y="337"/>
                      <a:pt x="0" y="347"/>
                    </a:cubicBezTo>
                    <a:cubicBezTo>
                      <a:pt x="0" y="403"/>
                      <a:pt x="0" y="403"/>
                      <a:pt x="0" y="403"/>
                    </a:cubicBezTo>
                    <a:cubicBezTo>
                      <a:pt x="0" y="413"/>
                      <a:pt x="8" y="421"/>
                      <a:pt x="18" y="421"/>
                    </a:cubicBezTo>
                    <a:cubicBezTo>
                      <a:pt x="201" y="421"/>
                      <a:pt x="201" y="421"/>
                      <a:pt x="201" y="421"/>
                    </a:cubicBezTo>
                    <a:cubicBezTo>
                      <a:pt x="201" y="354"/>
                      <a:pt x="256" y="299"/>
                      <a:pt x="323" y="299"/>
                    </a:cubicBezTo>
                    <a:cubicBezTo>
                      <a:pt x="390" y="299"/>
                      <a:pt x="445" y="354"/>
                      <a:pt x="445" y="421"/>
                    </a:cubicBezTo>
                    <a:cubicBezTo>
                      <a:pt x="964" y="421"/>
                      <a:pt x="964" y="421"/>
                      <a:pt x="964" y="421"/>
                    </a:cubicBezTo>
                    <a:cubicBezTo>
                      <a:pt x="964" y="354"/>
                      <a:pt x="1018" y="299"/>
                      <a:pt x="1086" y="299"/>
                    </a:cubicBezTo>
                    <a:cubicBezTo>
                      <a:pt x="1153" y="299"/>
                      <a:pt x="1208" y="354"/>
                      <a:pt x="1208" y="421"/>
                    </a:cubicBezTo>
                    <a:cubicBezTo>
                      <a:pt x="1387" y="421"/>
                      <a:pt x="1387" y="421"/>
                      <a:pt x="1387" y="421"/>
                    </a:cubicBezTo>
                    <a:cubicBezTo>
                      <a:pt x="1397" y="421"/>
                      <a:pt x="1404" y="413"/>
                      <a:pt x="1403" y="403"/>
                    </a:cubicBezTo>
                    <a:lnTo>
                      <a:pt x="1389" y="2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6" name="Freeform 162"/>
              <p:cNvSpPr/>
              <p:nvPr/>
            </p:nvSpPr>
            <p:spPr bwMode="auto">
              <a:xfrm>
                <a:off x="3801636" y="1515993"/>
                <a:ext cx="750980" cy="276296"/>
              </a:xfrm>
              <a:custGeom>
                <a:avLst/>
                <a:gdLst>
                  <a:gd name="T0" fmla="*/ 191 w 386"/>
                  <a:gd name="T1" fmla="*/ 0 h 192"/>
                  <a:gd name="T2" fmla="*/ 0 w 386"/>
                  <a:gd name="T3" fmla="*/ 0 h 192"/>
                  <a:gd name="T4" fmla="*/ 0 w 386"/>
                  <a:gd name="T5" fmla="*/ 192 h 192"/>
                  <a:gd name="T6" fmla="*/ 386 w 386"/>
                  <a:gd name="T7" fmla="*/ 192 h 192"/>
                  <a:gd name="T8" fmla="*/ 191 w 386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" h="192">
                    <a:moveTo>
                      <a:pt x="191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386" y="192"/>
                    </a:lnTo>
                    <a:lnTo>
                      <a:pt x="1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7" name="Freeform 163"/>
              <p:cNvSpPr/>
              <p:nvPr/>
            </p:nvSpPr>
            <p:spPr bwMode="auto">
              <a:xfrm>
                <a:off x="3001726" y="1515993"/>
                <a:ext cx="699241" cy="276296"/>
              </a:xfrm>
              <a:custGeom>
                <a:avLst/>
                <a:gdLst>
                  <a:gd name="T0" fmla="*/ 179 w 333"/>
                  <a:gd name="T1" fmla="*/ 0 h 192"/>
                  <a:gd name="T2" fmla="*/ 0 w 333"/>
                  <a:gd name="T3" fmla="*/ 192 h 192"/>
                  <a:gd name="T4" fmla="*/ 333 w 333"/>
                  <a:gd name="T5" fmla="*/ 192 h 192"/>
                  <a:gd name="T6" fmla="*/ 333 w 333"/>
                  <a:gd name="T7" fmla="*/ 0 h 192"/>
                  <a:gd name="T8" fmla="*/ 179 w 333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192">
                    <a:moveTo>
                      <a:pt x="179" y="0"/>
                    </a:moveTo>
                    <a:lnTo>
                      <a:pt x="0" y="192"/>
                    </a:lnTo>
                    <a:lnTo>
                      <a:pt x="333" y="192"/>
                    </a:lnTo>
                    <a:lnTo>
                      <a:pt x="333" y="0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/>
              <a:lstStyle/>
              <a:p>
                <a:pPr defTabSz="742950"/>
                <a:endParaRPr lang="en-US" sz="12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</p:grpSp>
        <p:sp>
          <p:nvSpPr>
            <p:cNvPr id="320" name="Freeform 352"/>
            <p:cNvSpPr>
              <a:spLocks noChangeAspect="1" noEditPoints="1"/>
            </p:cNvSpPr>
            <p:nvPr/>
          </p:nvSpPr>
          <p:spPr bwMode="auto">
            <a:xfrm>
              <a:off x="10541185" y="1052736"/>
              <a:ext cx="187124" cy="165532"/>
            </a:xfrm>
            <a:custGeom>
              <a:avLst/>
              <a:gdLst>
                <a:gd name="T0" fmla="*/ 1263 w 1874"/>
                <a:gd name="T1" fmla="*/ 1435 h 1657"/>
                <a:gd name="T2" fmla="*/ 1264 w 1874"/>
                <a:gd name="T3" fmla="*/ 1426 h 1657"/>
                <a:gd name="T4" fmla="*/ 1271 w 1874"/>
                <a:gd name="T5" fmla="*/ 1409 h 1657"/>
                <a:gd name="T6" fmla="*/ 1284 w 1874"/>
                <a:gd name="T7" fmla="*/ 1396 h 1657"/>
                <a:gd name="T8" fmla="*/ 1301 w 1874"/>
                <a:gd name="T9" fmla="*/ 1389 h 1657"/>
                <a:gd name="T10" fmla="*/ 1492 w 1874"/>
                <a:gd name="T11" fmla="*/ 1388 h 1657"/>
                <a:gd name="T12" fmla="*/ 1501 w 1874"/>
                <a:gd name="T13" fmla="*/ 1389 h 1657"/>
                <a:gd name="T14" fmla="*/ 1518 w 1874"/>
                <a:gd name="T15" fmla="*/ 1396 h 1657"/>
                <a:gd name="T16" fmla="*/ 1531 w 1874"/>
                <a:gd name="T17" fmla="*/ 1409 h 1657"/>
                <a:gd name="T18" fmla="*/ 1538 w 1874"/>
                <a:gd name="T19" fmla="*/ 1426 h 1657"/>
                <a:gd name="T20" fmla="*/ 1539 w 1874"/>
                <a:gd name="T21" fmla="*/ 1657 h 1657"/>
                <a:gd name="T22" fmla="*/ 1873 w 1874"/>
                <a:gd name="T23" fmla="*/ 885 h 1657"/>
                <a:gd name="T24" fmla="*/ 930 w 1874"/>
                <a:gd name="T25" fmla="*/ 0 h 1657"/>
                <a:gd name="T26" fmla="*/ 0 w 1874"/>
                <a:gd name="T27" fmla="*/ 552 h 1657"/>
                <a:gd name="T28" fmla="*/ 1263 w 1874"/>
                <a:gd name="T29" fmla="*/ 1657 h 1657"/>
                <a:gd name="T30" fmla="*/ 1707 w 1874"/>
                <a:gd name="T31" fmla="*/ 220 h 1657"/>
                <a:gd name="T32" fmla="*/ 1472 w 1874"/>
                <a:gd name="T33" fmla="*/ 372 h 1657"/>
                <a:gd name="T34" fmla="*/ 1472 w 1874"/>
                <a:gd name="T35" fmla="*/ 490 h 1657"/>
                <a:gd name="T36" fmla="*/ 1707 w 1874"/>
                <a:gd name="T37" fmla="*/ 643 h 1657"/>
                <a:gd name="T38" fmla="*/ 1472 w 1874"/>
                <a:gd name="T39" fmla="*/ 490 h 1657"/>
                <a:gd name="T40" fmla="*/ 1707 w 1874"/>
                <a:gd name="T41" fmla="*/ 760 h 1657"/>
                <a:gd name="T42" fmla="*/ 1472 w 1874"/>
                <a:gd name="T43" fmla="*/ 914 h 1657"/>
                <a:gd name="T44" fmla="*/ 1472 w 1874"/>
                <a:gd name="T45" fmla="*/ 1031 h 1657"/>
                <a:gd name="T46" fmla="*/ 1707 w 1874"/>
                <a:gd name="T47" fmla="*/ 1185 h 1657"/>
                <a:gd name="T48" fmla="*/ 1472 w 1874"/>
                <a:gd name="T49" fmla="*/ 1031 h 1657"/>
                <a:gd name="T50" fmla="*/ 1331 w 1874"/>
                <a:gd name="T51" fmla="*/ 220 h 1657"/>
                <a:gd name="T52" fmla="*/ 1096 w 1874"/>
                <a:gd name="T53" fmla="*/ 372 h 1657"/>
                <a:gd name="T54" fmla="*/ 1096 w 1874"/>
                <a:gd name="T55" fmla="*/ 490 h 1657"/>
                <a:gd name="T56" fmla="*/ 1331 w 1874"/>
                <a:gd name="T57" fmla="*/ 643 h 1657"/>
                <a:gd name="T58" fmla="*/ 1096 w 1874"/>
                <a:gd name="T59" fmla="*/ 490 h 1657"/>
                <a:gd name="T60" fmla="*/ 1331 w 1874"/>
                <a:gd name="T61" fmla="*/ 760 h 1657"/>
                <a:gd name="T62" fmla="*/ 1096 w 1874"/>
                <a:gd name="T63" fmla="*/ 914 h 1657"/>
                <a:gd name="T64" fmla="*/ 1096 w 1874"/>
                <a:gd name="T65" fmla="*/ 1031 h 1657"/>
                <a:gd name="T66" fmla="*/ 1331 w 1874"/>
                <a:gd name="T67" fmla="*/ 1185 h 1657"/>
                <a:gd name="T68" fmla="*/ 1096 w 1874"/>
                <a:gd name="T69" fmla="*/ 1031 h 1657"/>
                <a:gd name="T70" fmla="*/ 866 w 1874"/>
                <a:gd name="T71" fmla="*/ 767 h 1657"/>
                <a:gd name="T72" fmla="*/ 690 w 1874"/>
                <a:gd name="T73" fmla="*/ 932 h 1657"/>
                <a:gd name="T74" fmla="*/ 690 w 1874"/>
                <a:gd name="T75" fmla="*/ 1058 h 1657"/>
                <a:gd name="T76" fmla="*/ 866 w 1874"/>
                <a:gd name="T77" fmla="*/ 1222 h 1657"/>
                <a:gd name="T78" fmla="*/ 690 w 1874"/>
                <a:gd name="T79" fmla="*/ 1058 h 1657"/>
                <a:gd name="T80" fmla="*/ 866 w 1874"/>
                <a:gd name="T81" fmla="*/ 1348 h 1657"/>
                <a:gd name="T82" fmla="*/ 690 w 1874"/>
                <a:gd name="T83" fmla="*/ 1512 h 1657"/>
                <a:gd name="T84" fmla="*/ 405 w 1874"/>
                <a:gd name="T85" fmla="*/ 767 h 1657"/>
                <a:gd name="T86" fmla="*/ 581 w 1874"/>
                <a:gd name="T87" fmla="*/ 932 h 1657"/>
                <a:gd name="T88" fmla="*/ 405 w 1874"/>
                <a:gd name="T89" fmla="*/ 767 h 1657"/>
                <a:gd name="T90" fmla="*/ 581 w 1874"/>
                <a:gd name="T91" fmla="*/ 1058 h 1657"/>
                <a:gd name="T92" fmla="*/ 405 w 1874"/>
                <a:gd name="T93" fmla="*/ 1222 h 1657"/>
                <a:gd name="T94" fmla="*/ 405 w 1874"/>
                <a:gd name="T95" fmla="*/ 1348 h 1657"/>
                <a:gd name="T96" fmla="*/ 581 w 1874"/>
                <a:gd name="T97" fmla="*/ 1512 h 1657"/>
                <a:gd name="T98" fmla="*/ 405 w 1874"/>
                <a:gd name="T99" fmla="*/ 1348 h 1657"/>
                <a:gd name="T100" fmla="*/ 295 w 1874"/>
                <a:gd name="T101" fmla="*/ 767 h 1657"/>
                <a:gd name="T102" fmla="*/ 119 w 1874"/>
                <a:gd name="T103" fmla="*/ 932 h 1657"/>
                <a:gd name="T104" fmla="*/ 119 w 1874"/>
                <a:gd name="T105" fmla="*/ 1058 h 1657"/>
                <a:gd name="T106" fmla="*/ 295 w 1874"/>
                <a:gd name="T107" fmla="*/ 1222 h 1657"/>
                <a:gd name="T108" fmla="*/ 119 w 1874"/>
                <a:gd name="T109" fmla="*/ 1058 h 1657"/>
                <a:gd name="T110" fmla="*/ 295 w 1874"/>
                <a:gd name="T111" fmla="*/ 1512 h 1657"/>
                <a:gd name="T112" fmla="*/ 119 w 1874"/>
                <a:gd name="T113" fmla="*/ 1348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74" h="1657">
                  <a:moveTo>
                    <a:pt x="1263" y="1657"/>
                  </a:moveTo>
                  <a:lnTo>
                    <a:pt x="1263" y="1435"/>
                  </a:lnTo>
                  <a:lnTo>
                    <a:pt x="1263" y="1435"/>
                  </a:lnTo>
                  <a:lnTo>
                    <a:pt x="1264" y="1426"/>
                  </a:lnTo>
                  <a:lnTo>
                    <a:pt x="1267" y="1417"/>
                  </a:lnTo>
                  <a:lnTo>
                    <a:pt x="1271" y="1409"/>
                  </a:lnTo>
                  <a:lnTo>
                    <a:pt x="1277" y="1402"/>
                  </a:lnTo>
                  <a:lnTo>
                    <a:pt x="1284" y="1396"/>
                  </a:lnTo>
                  <a:lnTo>
                    <a:pt x="1293" y="1392"/>
                  </a:lnTo>
                  <a:lnTo>
                    <a:pt x="1301" y="1389"/>
                  </a:lnTo>
                  <a:lnTo>
                    <a:pt x="1310" y="1388"/>
                  </a:lnTo>
                  <a:lnTo>
                    <a:pt x="1492" y="1388"/>
                  </a:lnTo>
                  <a:lnTo>
                    <a:pt x="1492" y="1388"/>
                  </a:lnTo>
                  <a:lnTo>
                    <a:pt x="1501" y="1389"/>
                  </a:lnTo>
                  <a:lnTo>
                    <a:pt x="1510" y="1392"/>
                  </a:lnTo>
                  <a:lnTo>
                    <a:pt x="1518" y="1396"/>
                  </a:lnTo>
                  <a:lnTo>
                    <a:pt x="1525" y="1402"/>
                  </a:lnTo>
                  <a:lnTo>
                    <a:pt x="1531" y="1409"/>
                  </a:lnTo>
                  <a:lnTo>
                    <a:pt x="1535" y="1417"/>
                  </a:lnTo>
                  <a:lnTo>
                    <a:pt x="1538" y="1426"/>
                  </a:lnTo>
                  <a:lnTo>
                    <a:pt x="1539" y="1435"/>
                  </a:lnTo>
                  <a:lnTo>
                    <a:pt x="1539" y="1657"/>
                  </a:lnTo>
                  <a:lnTo>
                    <a:pt x="1873" y="1657"/>
                  </a:lnTo>
                  <a:lnTo>
                    <a:pt x="1873" y="885"/>
                  </a:lnTo>
                  <a:lnTo>
                    <a:pt x="1874" y="0"/>
                  </a:lnTo>
                  <a:lnTo>
                    <a:pt x="930" y="0"/>
                  </a:lnTo>
                  <a:lnTo>
                    <a:pt x="928" y="552"/>
                  </a:lnTo>
                  <a:lnTo>
                    <a:pt x="0" y="552"/>
                  </a:lnTo>
                  <a:lnTo>
                    <a:pt x="3" y="1657"/>
                  </a:lnTo>
                  <a:lnTo>
                    <a:pt x="1263" y="1657"/>
                  </a:lnTo>
                  <a:close/>
                  <a:moveTo>
                    <a:pt x="1472" y="220"/>
                  </a:moveTo>
                  <a:lnTo>
                    <a:pt x="1707" y="220"/>
                  </a:lnTo>
                  <a:lnTo>
                    <a:pt x="1707" y="372"/>
                  </a:lnTo>
                  <a:lnTo>
                    <a:pt x="1472" y="372"/>
                  </a:lnTo>
                  <a:lnTo>
                    <a:pt x="1472" y="220"/>
                  </a:lnTo>
                  <a:close/>
                  <a:moveTo>
                    <a:pt x="1472" y="490"/>
                  </a:moveTo>
                  <a:lnTo>
                    <a:pt x="1707" y="490"/>
                  </a:lnTo>
                  <a:lnTo>
                    <a:pt x="1707" y="643"/>
                  </a:lnTo>
                  <a:lnTo>
                    <a:pt x="1472" y="643"/>
                  </a:lnTo>
                  <a:lnTo>
                    <a:pt x="1472" y="490"/>
                  </a:lnTo>
                  <a:close/>
                  <a:moveTo>
                    <a:pt x="1472" y="760"/>
                  </a:moveTo>
                  <a:lnTo>
                    <a:pt x="1707" y="760"/>
                  </a:lnTo>
                  <a:lnTo>
                    <a:pt x="1707" y="914"/>
                  </a:lnTo>
                  <a:lnTo>
                    <a:pt x="1472" y="914"/>
                  </a:lnTo>
                  <a:lnTo>
                    <a:pt x="1472" y="760"/>
                  </a:lnTo>
                  <a:close/>
                  <a:moveTo>
                    <a:pt x="1472" y="1031"/>
                  </a:moveTo>
                  <a:lnTo>
                    <a:pt x="1707" y="1031"/>
                  </a:lnTo>
                  <a:lnTo>
                    <a:pt x="1707" y="1185"/>
                  </a:lnTo>
                  <a:lnTo>
                    <a:pt x="1472" y="1185"/>
                  </a:lnTo>
                  <a:lnTo>
                    <a:pt x="1472" y="1031"/>
                  </a:lnTo>
                  <a:close/>
                  <a:moveTo>
                    <a:pt x="1096" y="220"/>
                  </a:moveTo>
                  <a:lnTo>
                    <a:pt x="1331" y="220"/>
                  </a:lnTo>
                  <a:lnTo>
                    <a:pt x="1331" y="372"/>
                  </a:lnTo>
                  <a:lnTo>
                    <a:pt x="1096" y="372"/>
                  </a:lnTo>
                  <a:lnTo>
                    <a:pt x="1096" y="220"/>
                  </a:lnTo>
                  <a:close/>
                  <a:moveTo>
                    <a:pt x="1096" y="490"/>
                  </a:moveTo>
                  <a:lnTo>
                    <a:pt x="1331" y="490"/>
                  </a:lnTo>
                  <a:lnTo>
                    <a:pt x="1331" y="643"/>
                  </a:lnTo>
                  <a:lnTo>
                    <a:pt x="1096" y="643"/>
                  </a:lnTo>
                  <a:lnTo>
                    <a:pt x="1096" y="490"/>
                  </a:lnTo>
                  <a:close/>
                  <a:moveTo>
                    <a:pt x="1096" y="760"/>
                  </a:moveTo>
                  <a:lnTo>
                    <a:pt x="1331" y="760"/>
                  </a:lnTo>
                  <a:lnTo>
                    <a:pt x="1331" y="914"/>
                  </a:lnTo>
                  <a:lnTo>
                    <a:pt x="1096" y="914"/>
                  </a:lnTo>
                  <a:lnTo>
                    <a:pt x="1096" y="760"/>
                  </a:lnTo>
                  <a:close/>
                  <a:moveTo>
                    <a:pt x="1096" y="1031"/>
                  </a:moveTo>
                  <a:lnTo>
                    <a:pt x="1331" y="1031"/>
                  </a:lnTo>
                  <a:lnTo>
                    <a:pt x="1331" y="1185"/>
                  </a:lnTo>
                  <a:lnTo>
                    <a:pt x="1096" y="1185"/>
                  </a:lnTo>
                  <a:lnTo>
                    <a:pt x="1096" y="1031"/>
                  </a:lnTo>
                  <a:close/>
                  <a:moveTo>
                    <a:pt x="690" y="767"/>
                  </a:moveTo>
                  <a:lnTo>
                    <a:pt x="866" y="767"/>
                  </a:lnTo>
                  <a:lnTo>
                    <a:pt x="866" y="932"/>
                  </a:lnTo>
                  <a:lnTo>
                    <a:pt x="690" y="932"/>
                  </a:lnTo>
                  <a:lnTo>
                    <a:pt x="690" y="767"/>
                  </a:lnTo>
                  <a:close/>
                  <a:moveTo>
                    <a:pt x="690" y="1058"/>
                  </a:moveTo>
                  <a:lnTo>
                    <a:pt x="866" y="1058"/>
                  </a:lnTo>
                  <a:lnTo>
                    <a:pt x="866" y="1222"/>
                  </a:lnTo>
                  <a:lnTo>
                    <a:pt x="690" y="1222"/>
                  </a:lnTo>
                  <a:lnTo>
                    <a:pt x="690" y="1058"/>
                  </a:lnTo>
                  <a:close/>
                  <a:moveTo>
                    <a:pt x="690" y="1348"/>
                  </a:moveTo>
                  <a:lnTo>
                    <a:pt x="866" y="1348"/>
                  </a:lnTo>
                  <a:lnTo>
                    <a:pt x="866" y="1512"/>
                  </a:lnTo>
                  <a:lnTo>
                    <a:pt x="690" y="1512"/>
                  </a:lnTo>
                  <a:lnTo>
                    <a:pt x="690" y="1348"/>
                  </a:lnTo>
                  <a:close/>
                  <a:moveTo>
                    <a:pt x="405" y="767"/>
                  </a:moveTo>
                  <a:lnTo>
                    <a:pt x="581" y="767"/>
                  </a:lnTo>
                  <a:lnTo>
                    <a:pt x="581" y="932"/>
                  </a:lnTo>
                  <a:lnTo>
                    <a:pt x="405" y="932"/>
                  </a:lnTo>
                  <a:lnTo>
                    <a:pt x="405" y="767"/>
                  </a:lnTo>
                  <a:close/>
                  <a:moveTo>
                    <a:pt x="405" y="1058"/>
                  </a:moveTo>
                  <a:lnTo>
                    <a:pt x="581" y="1058"/>
                  </a:lnTo>
                  <a:lnTo>
                    <a:pt x="581" y="1222"/>
                  </a:lnTo>
                  <a:lnTo>
                    <a:pt x="405" y="1222"/>
                  </a:lnTo>
                  <a:lnTo>
                    <a:pt x="405" y="1058"/>
                  </a:lnTo>
                  <a:close/>
                  <a:moveTo>
                    <a:pt x="405" y="1348"/>
                  </a:moveTo>
                  <a:lnTo>
                    <a:pt x="581" y="1348"/>
                  </a:lnTo>
                  <a:lnTo>
                    <a:pt x="581" y="1512"/>
                  </a:lnTo>
                  <a:lnTo>
                    <a:pt x="405" y="1512"/>
                  </a:lnTo>
                  <a:lnTo>
                    <a:pt x="405" y="1348"/>
                  </a:lnTo>
                  <a:close/>
                  <a:moveTo>
                    <a:pt x="119" y="767"/>
                  </a:moveTo>
                  <a:lnTo>
                    <a:pt x="295" y="767"/>
                  </a:lnTo>
                  <a:lnTo>
                    <a:pt x="295" y="932"/>
                  </a:lnTo>
                  <a:lnTo>
                    <a:pt x="119" y="932"/>
                  </a:lnTo>
                  <a:lnTo>
                    <a:pt x="119" y="767"/>
                  </a:lnTo>
                  <a:close/>
                  <a:moveTo>
                    <a:pt x="119" y="1058"/>
                  </a:moveTo>
                  <a:lnTo>
                    <a:pt x="295" y="1058"/>
                  </a:lnTo>
                  <a:lnTo>
                    <a:pt x="295" y="1222"/>
                  </a:lnTo>
                  <a:lnTo>
                    <a:pt x="119" y="1222"/>
                  </a:lnTo>
                  <a:lnTo>
                    <a:pt x="119" y="1058"/>
                  </a:lnTo>
                  <a:close/>
                  <a:moveTo>
                    <a:pt x="295" y="1348"/>
                  </a:moveTo>
                  <a:lnTo>
                    <a:pt x="295" y="1512"/>
                  </a:lnTo>
                  <a:lnTo>
                    <a:pt x="119" y="1512"/>
                  </a:lnTo>
                  <a:lnTo>
                    <a:pt x="119" y="1348"/>
                  </a:lnTo>
                  <a:lnTo>
                    <a:pt x="295" y="1348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42" tIns="44821" rIns="44821" bIns="89642" anchor="b"/>
            <a:lstStyle/>
            <a:p>
              <a:pPr algn="ctr" defTabSz="671195">
                <a:defRPr/>
              </a:pPr>
              <a:endParaRPr lang="zh-CN" altLang="zh-CN" sz="1200" noProof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28" name="智能制造"/>
          <p:cNvSpPr txBox="1"/>
          <p:nvPr/>
        </p:nvSpPr>
        <p:spPr>
          <a:xfrm>
            <a:off x="9067713" y="5023323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  <a:t>智慧政府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29" name="智能制造"/>
          <p:cNvSpPr txBox="1"/>
          <p:nvPr/>
        </p:nvSpPr>
        <p:spPr>
          <a:xfrm>
            <a:off x="10513582" y="4697890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  <a:t>智慧企业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30" name="智能制造"/>
          <p:cNvSpPr txBox="1"/>
          <p:nvPr/>
        </p:nvSpPr>
        <p:spPr>
          <a:xfrm>
            <a:off x="9073514" y="4702872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  <a:t>集团管控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331" name="组合 128"/>
          <p:cNvGrpSpPr/>
          <p:nvPr/>
        </p:nvGrpSpPr>
        <p:grpSpPr>
          <a:xfrm>
            <a:off x="10255065" y="4727082"/>
            <a:ext cx="242477" cy="180000"/>
            <a:chOff x="1984394" y="6131196"/>
            <a:chExt cx="524588" cy="442678"/>
          </a:xfrm>
          <a:solidFill>
            <a:schemeClr val="bg1"/>
          </a:solidFill>
        </p:grpSpPr>
        <p:sp>
          <p:nvSpPr>
            <p:cNvPr id="332" name="Freeform 86"/>
            <p:cNvSpPr>
              <a:spLocks noEditPoints="1"/>
            </p:cNvSpPr>
            <p:nvPr/>
          </p:nvSpPr>
          <p:spPr bwMode="auto">
            <a:xfrm>
              <a:off x="1984394" y="6131196"/>
              <a:ext cx="301031" cy="303074"/>
            </a:xfrm>
            <a:custGeom>
              <a:avLst/>
              <a:gdLst>
                <a:gd name="T0" fmla="*/ 231 w 291"/>
                <a:gd name="T1" fmla="*/ 261 h 290"/>
                <a:gd name="T2" fmla="*/ 257 w 291"/>
                <a:gd name="T3" fmla="*/ 209 h 290"/>
                <a:gd name="T4" fmla="*/ 289 w 291"/>
                <a:gd name="T5" fmla="*/ 171 h 290"/>
                <a:gd name="T6" fmla="*/ 291 w 291"/>
                <a:gd name="T7" fmla="*/ 145 h 290"/>
                <a:gd name="T8" fmla="*/ 146 w 291"/>
                <a:gd name="T9" fmla="*/ 0 h 290"/>
                <a:gd name="T10" fmla="*/ 0 w 291"/>
                <a:gd name="T11" fmla="*/ 145 h 290"/>
                <a:gd name="T12" fmla="*/ 146 w 291"/>
                <a:gd name="T13" fmla="*/ 290 h 290"/>
                <a:gd name="T14" fmla="*/ 231 w 291"/>
                <a:gd name="T15" fmla="*/ 263 h 290"/>
                <a:gd name="T16" fmla="*/ 231 w 291"/>
                <a:gd name="T17" fmla="*/ 261 h 290"/>
                <a:gd name="T18" fmla="*/ 31 w 291"/>
                <a:gd name="T19" fmla="*/ 145 h 290"/>
                <a:gd name="T20" fmla="*/ 146 w 291"/>
                <a:gd name="T21" fmla="*/ 31 h 290"/>
                <a:gd name="T22" fmla="*/ 260 w 291"/>
                <a:gd name="T23" fmla="*/ 145 h 290"/>
                <a:gd name="T24" fmla="*/ 146 w 291"/>
                <a:gd name="T25" fmla="*/ 259 h 290"/>
                <a:gd name="T26" fmla="*/ 31 w 291"/>
                <a:gd name="T27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" h="290">
                  <a:moveTo>
                    <a:pt x="231" y="261"/>
                  </a:moveTo>
                  <a:cubicBezTo>
                    <a:pt x="238" y="243"/>
                    <a:pt x="245" y="224"/>
                    <a:pt x="257" y="209"/>
                  </a:cubicBezTo>
                  <a:cubicBezTo>
                    <a:pt x="267" y="197"/>
                    <a:pt x="276" y="181"/>
                    <a:pt x="289" y="171"/>
                  </a:cubicBezTo>
                  <a:cubicBezTo>
                    <a:pt x="290" y="163"/>
                    <a:pt x="291" y="154"/>
                    <a:pt x="291" y="145"/>
                  </a:cubicBezTo>
                  <a:cubicBezTo>
                    <a:pt x="291" y="65"/>
                    <a:pt x="226" y="0"/>
                    <a:pt x="146" y="0"/>
                  </a:cubicBezTo>
                  <a:cubicBezTo>
                    <a:pt x="66" y="0"/>
                    <a:pt x="0" y="65"/>
                    <a:pt x="0" y="145"/>
                  </a:cubicBezTo>
                  <a:cubicBezTo>
                    <a:pt x="0" y="225"/>
                    <a:pt x="66" y="290"/>
                    <a:pt x="146" y="290"/>
                  </a:cubicBezTo>
                  <a:cubicBezTo>
                    <a:pt x="177" y="290"/>
                    <a:pt x="207" y="280"/>
                    <a:pt x="231" y="263"/>
                  </a:cubicBezTo>
                  <a:cubicBezTo>
                    <a:pt x="231" y="262"/>
                    <a:pt x="231" y="262"/>
                    <a:pt x="231" y="261"/>
                  </a:cubicBezTo>
                  <a:close/>
                  <a:moveTo>
                    <a:pt x="31" y="145"/>
                  </a:moveTo>
                  <a:cubicBezTo>
                    <a:pt x="31" y="82"/>
                    <a:pt x="83" y="31"/>
                    <a:pt x="146" y="31"/>
                  </a:cubicBezTo>
                  <a:cubicBezTo>
                    <a:pt x="209" y="31"/>
                    <a:pt x="260" y="82"/>
                    <a:pt x="260" y="145"/>
                  </a:cubicBezTo>
                  <a:cubicBezTo>
                    <a:pt x="260" y="208"/>
                    <a:pt x="209" y="259"/>
                    <a:pt x="146" y="259"/>
                  </a:cubicBezTo>
                  <a:cubicBezTo>
                    <a:pt x="83" y="259"/>
                    <a:pt x="31" y="208"/>
                    <a:pt x="3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3" name="Freeform 87"/>
            <p:cNvSpPr/>
            <p:nvPr/>
          </p:nvSpPr>
          <p:spPr bwMode="auto">
            <a:xfrm>
              <a:off x="2121012" y="6270204"/>
              <a:ext cx="26613" cy="27444"/>
            </a:xfrm>
            <a:custGeom>
              <a:avLst/>
              <a:gdLst>
                <a:gd name="T0" fmla="*/ 26 w 26"/>
                <a:gd name="T1" fmla="*/ 13 h 26"/>
                <a:gd name="T2" fmla="*/ 13 w 26"/>
                <a:gd name="T3" fmla="*/ 26 h 26"/>
                <a:gd name="T4" fmla="*/ 0 w 26"/>
                <a:gd name="T5" fmla="*/ 13 h 26"/>
                <a:gd name="T6" fmla="*/ 13 w 26"/>
                <a:gd name="T7" fmla="*/ 0 h 26"/>
                <a:gd name="T8" fmla="*/ 26 w 26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26" y="13"/>
                  </a:moveTo>
                  <a:cubicBezTo>
                    <a:pt x="26" y="20"/>
                    <a:pt x="20" y="26"/>
                    <a:pt x="13" y="26"/>
                  </a:cubicBezTo>
                  <a:cubicBezTo>
                    <a:pt x="6" y="25"/>
                    <a:pt x="0" y="20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4" name="Freeform 88"/>
            <p:cNvSpPr/>
            <p:nvPr/>
          </p:nvSpPr>
          <p:spPr bwMode="auto">
            <a:xfrm>
              <a:off x="2151174" y="6278556"/>
              <a:ext cx="66239" cy="11336"/>
            </a:xfrm>
            <a:custGeom>
              <a:avLst/>
              <a:gdLst>
                <a:gd name="T0" fmla="*/ 4 w 64"/>
                <a:gd name="T1" fmla="*/ 10 h 11"/>
                <a:gd name="T2" fmla="*/ 0 w 64"/>
                <a:gd name="T3" fmla="*/ 5 h 11"/>
                <a:gd name="T4" fmla="*/ 0 w 64"/>
                <a:gd name="T5" fmla="*/ 5 h 11"/>
                <a:gd name="T6" fmla="*/ 5 w 64"/>
                <a:gd name="T7" fmla="*/ 0 h 11"/>
                <a:gd name="T8" fmla="*/ 60 w 64"/>
                <a:gd name="T9" fmla="*/ 1 h 11"/>
                <a:gd name="T10" fmla="*/ 64 w 64"/>
                <a:gd name="T11" fmla="*/ 6 h 11"/>
                <a:gd name="T12" fmla="*/ 64 w 64"/>
                <a:gd name="T13" fmla="*/ 6 h 11"/>
                <a:gd name="T14" fmla="*/ 60 w 64"/>
                <a:gd name="T15" fmla="*/ 11 h 11"/>
                <a:gd name="T16" fmla="*/ 4 w 64"/>
                <a:gd name="T1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1">
                  <a:moveTo>
                    <a:pt x="4" y="10"/>
                  </a:move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2" y="1"/>
                    <a:pt x="64" y="3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9"/>
                    <a:pt x="62" y="11"/>
                    <a:pt x="60" y="11"/>
                  </a:cubicBez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5" name="Freeform 89"/>
            <p:cNvSpPr/>
            <p:nvPr/>
          </p:nvSpPr>
          <p:spPr bwMode="auto">
            <a:xfrm>
              <a:off x="2130474" y="6179520"/>
              <a:ext cx="10054" cy="87700"/>
            </a:xfrm>
            <a:custGeom>
              <a:avLst/>
              <a:gdLst>
                <a:gd name="T0" fmla="*/ 9 w 10"/>
                <a:gd name="T1" fmla="*/ 79 h 84"/>
                <a:gd name="T2" fmla="*/ 4 w 10"/>
                <a:gd name="T3" fmla="*/ 84 h 84"/>
                <a:gd name="T4" fmla="*/ 4 w 10"/>
                <a:gd name="T5" fmla="*/ 84 h 84"/>
                <a:gd name="T6" fmla="*/ 0 w 10"/>
                <a:gd name="T7" fmla="*/ 78 h 84"/>
                <a:gd name="T8" fmla="*/ 1 w 10"/>
                <a:gd name="T9" fmla="*/ 6 h 84"/>
                <a:gd name="T10" fmla="*/ 5 w 10"/>
                <a:gd name="T11" fmla="*/ 0 h 84"/>
                <a:gd name="T12" fmla="*/ 5 w 10"/>
                <a:gd name="T13" fmla="*/ 0 h 84"/>
                <a:gd name="T14" fmla="*/ 10 w 10"/>
                <a:gd name="T15" fmla="*/ 6 h 84"/>
                <a:gd name="T16" fmla="*/ 9 w 10"/>
                <a:gd name="T17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84">
                  <a:moveTo>
                    <a:pt x="9" y="79"/>
                  </a:moveTo>
                  <a:cubicBezTo>
                    <a:pt x="9" y="82"/>
                    <a:pt x="7" y="84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0" y="81"/>
                    <a:pt x="0" y="7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3"/>
                    <a:pt x="10" y="6"/>
                  </a:cubicBezTo>
                  <a:lnTo>
                    <a:pt x="9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6" name="Freeform 90"/>
            <p:cNvSpPr>
              <a:spLocks noEditPoints="1"/>
            </p:cNvSpPr>
            <p:nvPr/>
          </p:nvSpPr>
          <p:spPr bwMode="auto">
            <a:xfrm>
              <a:off x="2204993" y="6268415"/>
              <a:ext cx="303989" cy="305459"/>
            </a:xfrm>
            <a:custGeom>
              <a:avLst/>
              <a:gdLst>
                <a:gd name="T0" fmla="*/ 147 w 294"/>
                <a:gd name="T1" fmla="*/ 0 h 293"/>
                <a:gd name="T2" fmla="*/ 0 w 294"/>
                <a:gd name="T3" fmla="*/ 147 h 293"/>
                <a:gd name="T4" fmla="*/ 147 w 294"/>
                <a:gd name="T5" fmla="*/ 293 h 293"/>
                <a:gd name="T6" fmla="*/ 294 w 294"/>
                <a:gd name="T7" fmla="*/ 147 h 293"/>
                <a:gd name="T8" fmla="*/ 147 w 294"/>
                <a:gd name="T9" fmla="*/ 0 h 293"/>
                <a:gd name="T10" fmla="*/ 147 w 294"/>
                <a:gd name="T11" fmla="*/ 262 h 293"/>
                <a:gd name="T12" fmla="*/ 32 w 294"/>
                <a:gd name="T13" fmla="*/ 147 h 293"/>
                <a:gd name="T14" fmla="*/ 147 w 294"/>
                <a:gd name="T15" fmla="*/ 31 h 293"/>
                <a:gd name="T16" fmla="*/ 263 w 294"/>
                <a:gd name="T17" fmla="*/ 147 h 293"/>
                <a:gd name="T18" fmla="*/ 147 w 294"/>
                <a:gd name="T19" fmla="*/ 26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293">
                  <a:moveTo>
                    <a:pt x="147" y="0"/>
                  </a:moveTo>
                  <a:cubicBezTo>
                    <a:pt x="66" y="0"/>
                    <a:pt x="0" y="65"/>
                    <a:pt x="0" y="147"/>
                  </a:cubicBezTo>
                  <a:cubicBezTo>
                    <a:pt x="0" y="228"/>
                    <a:pt x="66" y="293"/>
                    <a:pt x="147" y="293"/>
                  </a:cubicBezTo>
                  <a:cubicBezTo>
                    <a:pt x="229" y="293"/>
                    <a:pt x="294" y="228"/>
                    <a:pt x="294" y="147"/>
                  </a:cubicBezTo>
                  <a:cubicBezTo>
                    <a:pt x="294" y="65"/>
                    <a:pt x="229" y="0"/>
                    <a:pt x="147" y="0"/>
                  </a:cubicBezTo>
                  <a:close/>
                  <a:moveTo>
                    <a:pt x="147" y="262"/>
                  </a:moveTo>
                  <a:cubicBezTo>
                    <a:pt x="83" y="262"/>
                    <a:pt x="32" y="210"/>
                    <a:pt x="32" y="147"/>
                  </a:cubicBezTo>
                  <a:cubicBezTo>
                    <a:pt x="32" y="83"/>
                    <a:pt x="83" y="31"/>
                    <a:pt x="147" y="31"/>
                  </a:cubicBezTo>
                  <a:cubicBezTo>
                    <a:pt x="211" y="31"/>
                    <a:pt x="263" y="83"/>
                    <a:pt x="263" y="147"/>
                  </a:cubicBezTo>
                  <a:cubicBezTo>
                    <a:pt x="263" y="210"/>
                    <a:pt x="211" y="262"/>
                    <a:pt x="147" y="2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7" name="Freeform 91"/>
            <p:cNvSpPr>
              <a:spLocks noEditPoints="1"/>
            </p:cNvSpPr>
            <p:nvPr/>
          </p:nvSpPr>
          <p:spPr bwMode="auto">
            <a:xfrm>
              <a:off x="2310266" y="6331654"/>
              <a:ext cx="96401" cy="181963"/>
            </a:xfrm>
            <a:custGeom>
              <a:avLst/>
              <a:gdLst>
                <a:gd name="T0" fmla="*/ 42 w 93"/>
                <a:gd name="T1" fmla="*/ 174 h 174"/>
                <a:gd name="T2" fmla="*/ 42 w 93"/>
                <a:gd name="T3" fmla="*/ 157 h 174"/>
                <a:gd name="T4" fmla="*/ 21 w 93"/>
                <a:gd name="T5" fmla="*/ 151 h 174"/>
                <a:gd name="T6" fmla="*/ 7 w 93"/>
                <a:gd name="T7" fmla="*/ 138 h 174"/>
                <a:gd name="T8" fmla="*/ 0 w 93"/>
                <a:gd name="T9" fmla="*/ 115 h 174"/>
                <a:gd name="T10" fmla="*/ 17 w 93"/>
                <a:gd name="T11" fmla="*/ 112 h 174"/>
                <a:gd name="T12" fmla="*/ 24 w 93"/>
                <a:gd name="T13" fmla="*/ 132 h 174"/>
                <a:gd name="T14" fmla="*/ 42 w 93"/>
                <a:gd name="T15" fmla="*/ 142 h 174"/>
                <a:gd name="T16" fmla="*/ 42 w 93"/>
                <a:gd name="T17" fmla="*/ 87 h 174"/>
                <a:gd name="T18" fmla="*/ 20 w 93"/>
                <a:gd name="T19" fmla="*/ 79 h 174"/>
                <a:gd name="T20" fmla="*/ 7 w 93"/>
                <a:gd name="T21" fmla="*/ 66 h 174"/>
                <a:gd name="T22" fmla="*/ 3 w 93"/>
                <a:gd name="T23" fmla="*/ 48 h 174"/>
                <a:gd name="T24" fmla="*/ 16 w 93"/>
                <a:gd name="T25" fmla="*/ 18 h 174"/>
                <a:gd name="T26" fmla="*/ 42 w 93"/>
                <a:gd name="T27" fmla="*/ 8 h 174"/>
                <a:gd name="T28" fmla="*/ 42 w 93"/>
                <a:gd name="T29" fmla="*/ 0 h 174"/>
                <a:gd name="T30" fmla="*/ 52 w 93"/>
                <a:gd name="T31" fmla="*/ 0 h 174"/>
                <a:gd name="T32" fmla="*/ 52 w 93"/>
                <a:gd name="T33" fmla="*/ 8 h 174"/>
                <a:gd name="T34" fmla="*/ 76 w 93"/>
                <a:gd name="T35" fmla="*/ 17 h 174"/>
                <a:gd name="T36" fmla="*/ 90 w 93"/>
                <a:gd name="T37" fmla="*/ 43 h 174"/>
                <a:gd name="T38" fmla="*/ 72 w 93"/>
                <a:gd name="T39" fmla="*/ 46 h 174"/>
                <a:gd name="T40" fmla="*/ 65 w 93"/>
                <a:gd name="T41" fmla="*/ 30 h 174"/>
                <a:gd name="T42" fmla="*/ 52 w 93"/>
                <a:gd name="T43" fmla="*/ 23 h 174"/>
                <a:gd name="T44" fmla="*/ 52 w 93"/>
                <a:gd name="T45" fmla="*/ 73 h 174"/>
                <a:gd name="T46" fmla="*/ 69 w 93"/>
                <a:gd name="T47" fmla="*/ 78 h 174"/>
                <a:gd name="T48" fmla="*/ 82 w 93"/>
                <a:gd name="T49" fmla="*/ 87 h 174"/>
                <a:gd name="T50" fmla="*/ 90 w 93"/>
                <a:gd name="T51" fmla="*/ 99 h 174"/>
                <a:gd name="T52" fmla="*/ 93 w 93"/>
                <a:gd name="T53" fmla="*/ 114 h 174"/>
                <a:gd name="T54" fmla="*/ 82 w 93"/>
                <a:gd name="T55" fmla="*/ 144 h 174"/>
                <a:gd name="T56" fmla="*/ 52 w 93"/>
                <a:gd name="T57" fmla="*/ 157 h 174"/>
                <a:gd name="T58" fmla="*/ 52 w 93"/>
                <a:gd name="T59" fmla="*/ 174 h 174"/>
                <a:gd name="T60" fmla="*/ 42 w 93"/>
                <a:gd name="T61" fmla="*/ 174 h 174"/>
                <a:gd name="T62" fmla="*/ 42 w 93"/>
                <a:gd name="T63" fmla="*/ 23 h 174"/>
                <a:gd name="T64" fmla="*/ 26 w 93"/>
                <a:gd name="T65" fmla="*/ 31 h 174"/>
                <a:gd name="T66" fmla="*/ 20 w 93"/>
                <a:gd name="T67" fmla="*/ 46 h 174"/>
                <a:gd name="T68" fmla="*/ 25 w 93"/>
                <a:gd name="T69" fmla="*/ 61 h 174"/>
                <a:gd name="T70" fmla="*/ 42 w 93"/>
                <a:gd name="T71" fmla="*/ 71 h 174"/>
                <a:gd name="T72" fmla="*/ 42 w 93"/>
                <a:gd name="T73" fmla="*/ 23 h 174"/>
                <a:gd name="T74" fmla="*/ 52 w 93"/>
                <a:gd name="T75" fmla="*/ 142 h 174"/>
                <a:gd name="T76" fmla="*/ 69 w 93"/>
                <a:gd name="T77" fmla="*/ 134 h 174"/>
                <a:gd name="T78" fmla="*/ 75 w 93"/>
                <a:gd name="T79" fmla="*/ 115 h 174"/>
                <a:gd name="T80" fmla="*/ 71 w 93"/>
                <a:gd name="T81" fmla="*/ 100 h 174"/>
                <a:gd name="T82" fmla="*/ 52 w 93"/>
                <a:gd name="T83" fmla="*/ 90 h 174"/>
                <a:gd name="T84" fmla="*/ 52 w 93"/>
                <a:gd name="T85" fmla="*/ 1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174">
                  <a:moveTo>
                    <a:pt x="42" y="174"/>
                  </a:moveTo>
                  <a:cubicBezTo>
                    <a:pt x="42" y="157"/>
                    <a:pt x="42" y="157"/>
                    <a:pt x="42" y="157"/>
                  </a:cubicBezTo>
                  <a:cubicBezTo>
                    <a:pt x="33" y="156"/>
                    <a:pt x="26" y="154"/>
                    <a:pt x="21" y="151"/>
                  </a:cubicBezTo>
                  <a:cubicBezTo>
                    <a:pt x="15" y="148"/>
                    <a:pt x="11" y="144"/>
                    <a:pt x="7" y="138"/>
                  </a:cubicBezTo>
                  <a:cubicBezTo>
                    <a:pt x="3" y="131"/>
                    <a:pt x="0" y="124"/>
                    <a:pt x="0" y="115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19" y="121"/>
                    <a:pt x="21" y="128"/>
                    <a:pt x="24" y="132"/>
                  </a:cubicBezTo>
                  <a:cubicBezTo>
                    <a:pt x="29" y="138"/>
                    <a:pt x="35" y="142"/>
                    <a:pt x="42" y="142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35" y="86"/>
                    <a:pt x="27" y="83"/>
                    <a:pt x="20" y="79"/>
                  </a:cubicBezTo>
                  <a:cubicBezTo>
                    <a:pt x="15" y="76"/>
                    <a:pt x="10" y="72"/>
                    <a:pt x="7" y="66"/>
                  </a:cubicBezTo>
                  <a:cubicBezTo>
                    <a:pt x="4" y="61"/>
                    <a:pt x="3" y="55"/>
                    <a:pt x="3" y="48"/>
                  </a:cubicBezTo>
                  <a:cubicBezTo>
                    <a:pt x="3" y="35"/>
                    <a:pt x="7" y="25"/>
                    <a:pt x="16" y="18"/>
                  </a:cubicBezTo>
                  <a:cubicBezTo>
                    <a:pt x="22" y="13"/>
                    <a:pt x="30" y="9"/>
                    <a:pt x="42" y="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62" y="9"/>
                    <a:pt x="70" y="12"/>
                    <a:pt x="76" y="17"/>
                  </a:cubicBezTo>
                  <a:cubicBezTo>
                    <a:pt x="84" y="23"/>
                    <a:pt x="88" y="32"/>
                    <a:pt x="90" y="43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1" y="39"/>
                    <a:pt x="69" y="34"/>
                    <a:pt x="65" y="30"/>
                  </a:cubicBezTo>
                  <a:cubicBezTo>
                    <a:pt x="62" y="26"/>
                    <a:pt x="58" y="24"/>
                    <a:pt x="52" y="2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61" y="75"/>
                    <a:pt x="67" y="77"/>
                    <a:pt x="69" y="78"/>
                  </a:cubicBezTo>
                  <a:cubicBezTo>
                    <a:pt x="75" y="80"/>
                    <a:pt x="79" y="83"/>
                    <a:pt x="82" y="87"/>
                  </a:cubicBezTo>
                  <a:cubicBezTo>
                    <a:pt x="86" y="90"/>
                    <a:pt x="89" y="94"/>
                    <a:pt x="90" y="99"/>
                  </a:cubicBezTo>
                  <a:cubicBezTo>
                    <a:pt x="92" y="103"/>
                    <a:pt x="93" y="108"/>
                    <a:pt x="93" y="114"/>
                  </a:cubicBezTo>
                  <a:cubicBezTo>
                    <a:pt x="93" y="126"/>
                    <a:pt x="89" y="136"/>
                    <a:pt x="82" y="144"/>
                  </a:cubicBezTo>
                  <a:cubicBezTo>
                    <a:pt x="74" y="152"/>
                    <a:pt x="64" y="156"/>
                    <a:pt x="52" y="157"/>
                  </a:cubicBezTo>
                  <a:cubicBezTo>
                    <a:pt x="52" y="174"/>
                    <a:pt x="52" y="174"/>
                    <a:pt x="52" y="174"/>
                  </a:cubicBezTo>
                  <a:lnTo>
                    <a:pt x="42" y="174"/>
                  </a:lnTo>
                  <a:close/>
                  <a:moveTo>
                    <a:pt x="42" y="23"/>
                  </a:moveTo>
                  <a:cubicBezTo>
                    <a:pt x="35" y="24"/>
                    <a:pt x="30" y="26"/>
                    <a:pt x="26" y="31"/>
                  </a:cubicBezTo>
                  <a:cubicBezTo>
                    <a:pt x="22" y="35"/>
                    <a:pt x="20" y="40"/>
                    <a:pt x="20" y="46"/>
                  </a:cubicBezTo>
                  <a:cubicBezTo>
                    <a:pt x="20" y="52"/>
                    <a:pt x="22" y="57"/>
                    <a:pt x="25" y="61"/>
                  </a:cubicBezTo>
                  <a:cubicBezTo>
                    <a:pt x="28" y="65"/>
                    <a:pt x="34" y="68"/>
                    <a:pt x="42" y="71"/>
                  </a:cubicBezTo>
                  <a:lnTo>
                    <a:pt x="42" y="23"/>
                  </a:lnTo>
                  <a:close/>
                  <a:moveTo>
                    <a:pt x="52" y="142"/>
                  </a:moveTo>
                  <a:cubicBezTo>
                    <a:pt x="59" y="141"/>
                    <a:pt x="64" y="139"/>
                    <a:pt x="69" y="134"/>
                  </a:cubicBezTo>
                  <a:cubicBezTo>
                    <a:pt x="73" y="129"/>
                    <a:pt x="75" y="122"/>
                    <a:pt x="75" y="115"/>
                  </a:cubicBezTo>
                  <a:cubicBezTo>
                    <a:pt x="75" y="109"/>
                    <a:pt x="74" y="104"/>
                    <a:pt x="71" y="100"/>
                  </a:cubicBezTo>
                  <a:cubicBezTo>
                    <a:pt x="68" y="96"/>
                    <a:pt x="61" y="93"/>
                    <a:pt x="52" y="90"/>
                  </a:cubicBezTo>
                  <a:lnTo>
                    <a:pt x="5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8" name="Freeform 92"/>
            <p:cNvSpPr/>
            <p:nvPr/>
          </p:nvSpPr>
          <p:spPr bwMode="auto">
            <a:xfrm>
              <a:off x="2079612" y="6425917"/>
              <a:ext cx="110595" cy="139008"/>
            </a:xfrm>
            <a:custGeom>
              <a:avLst/>
              <a:gdLst>
                <a:gd name="T0" fmla="*/ 129 w 187"/>
                <a:gd name="T1" fmla="*/ 0 h 233"/>
                <a:gd name="T2" fmla="*/ 52 w 187"/>
                <a:gd name="T3" fmla="*/ 0 h 233"/>
                <a:gd name="T4" fmla="*/ 52 w 187"/>
                <a:gd name="T5" fmla="*/ 79 h 233"/>
                <a:gd name="T6" fmla="*/ 0 w 187"/>
                <a:gd name="T7" fmla="*/ 79 h 233"/>
                <a:gd name="T8" fmla="*/ 47 w 187"/>
                <a:gd name="T9" fmla="*/ 156 h 233"/>
                <a:gd name="T10" fmla="*/ 94 w 187"/>
                <a:gd name="T11" fmla="*/ 233 h 233"/>
                <a:gd name="T12" fmla="*/ 142 w 187"/>
                <a:gd name="T13" fmla="*/ 156 h 233"/>
                <a:gd name="T14" fmla="*/ 187 w 187"/>
                <a:gd name="T15" fmla="*/ 79 h 233"/>
                <a:gd name="T16" fmla="*/ 129 w 187"/>
                <a:gd name="T17" fmla="*/ 79 h 233"/>
                <a:gd name="T18" fmla="*/ 129 w 187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33">
                  <a:moveTo>
                    <a:pt x="129" y="0"/>
                  </a:moveTo>
                  <a:lnTo>
                    <a:pt x="52" y="0"/>
                  </a:lnTo>
                  <a:lnTo>
                    <a:pt x="52" y="79"/>
                  </a:lnTo>
                  <a:lnTo>
                    <a:pt x="0" y="79"/>
                  </a:lnTo>
                  <a:lnTo>
                    <a:pt x="47" y="156"/>
                  </a:lnTo>
                  <a:lnTo>
                    <a:pt x="94" y="233"/>
                  </a:lnTo>
                  <a:lnTo>
                    <a:pt x="142" y="156"/>
                  </a:lnTo>
                  <a:lnTo>
                    <a:pt x="187" y="79"/>
                  </a:lnTo>
                  <a:lnTo>
                    <a:pt x="129" y="79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39" name="Freeform 93"/>
            <p:cNvSpPr/>
            <p:nvPr/>
          </p:nvSpPr>
          <p:spPr bwMode="auto">
            <a:xfrm>
              <a:off x="2301986" y="6147304"/>
              <a:ext cx="110595" cy="139605"/>
            </a:xfrm>
            <a:custGeom>
              <a:avLst/>
              <a:gdLst>
                <a:gd name="T0" fmla="*/ 129 w 187"/>
                <a:gd name="T1" fmla="*/ 234 h 234"/>
                <a:gd name="T2" fmla="*/ 52 w 187"/>
                <a:gd name="T3" fmla="*/ 234 h 234"/>
                <a:gd name="T4" fmla="*/ 52 w 187"/>
                <a:gd name="T5" fmla="*/ 154 h 234"/>
                <a:gd name="T6" fmla="*/ 0 w 187"/>
                <a:gd name="T7" fmla="*/ 154 h 234"/>
                <a:gd name="T8" fmla="*/ 47 w 187"/>
                <a:gd name="T9" fmla="*/ 77 h 234"/>
                <a:gd name="T10" fmla="*/ 93 w 187"/>
                <a:gd name="T11" fmla="*/ 0 h 234"/>
                <a:gd name="T12" fmla="*/ 140 w 187"/>
                <a:gd name="T13" fmla="*/ 77 h 234"/>
                <a:gd name="T14" fmla="*/ 187 w 187"/>
                <a:gd name="T15" fmla="*/ 154 h 234"/>
                <a:gd name="T16" fmla="*/ 129 w 187"/>
                <a:gd name="T17" fmla="*/ 154 h 234"/>
                <a:gd name="T18" fmla="*/ 129 w 187"/>
                <a:gd name="T1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34">
                  <a:moveTo>
                    <a:pt x="129" y="234"/>
                  </a:moveTo>
                  <a:lnTo>
                    <a:pt x="52" y="234"/>
                  </a:lnTo>
                  <a:lnTo>
                    <a:pt x="52" y="154"/>
                  </a:lnTo>
                  <a:lnTo>
                    <a:pt x="0" y="154"/>
                  </a:lnTo>
                  <a:lnTo>
                    <a:pt x="47" y="77"/>
                  </a:lnTo>
                  <a:lnTo>
                    <a:pt x="93" y="0"/>
                  </a:lnTo>
                  <a:lnTo>
                    <a:pt x="140" y="77"/>
                  </a:lnTo>
                  <a:lnTo>
                    <a:pt x="187" y="154"/>
                  </a:lnTo>
                  <a:lnTo>
                    <a:pt x="129" y="154"/>
                  </a:lnTo>
                  <a:lnTo>
                    <a:pt x="129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40" name="组合 442"/>
          <p:cNvGrpSpPr>
            <a:grpSpLocks noChangeAspect="1"/>
          </p:cNvGrpSpPr>
          <p:nvPr/>
        </p:nvGrpSpPr>
        <p:grpSpPr>
          <a:xfrm>
            <a:off x="8809196" y="5021268"/>
            <a:ext cx="209957" cy="180000"/>
            <a:chOff x="275846" y="2938263"/>
            <a:chExt cx="520991" cy="468513"/>
          </a:xfrm>
          <a:solidFill>
            <a:schemeClr val="bg1"/>
          </a:solidFill>
        </p:grpSpPr>
        <p:sp>
          <p:nvSpPr>
            <p:cNvPr id="341" name="Freeform 12"/>
            <p:cNvSpPr>
              <a:spLocks noEditPoints="1"/>
            </p:cNvSpPr>
            <p:nvPr/>
          </p:nvSpPr>
          <p:spPr bwMode="auto">
            <a:xfrm>
              <a:off x="644864" y="3014301"/>
              <a:ext cx="96240" cy="97086"/>
            </a:xfrm>
            <a:custGeom>
              <a:avLst/>
              <a:gdLst>
                <a:gd name="T0" fmla="*/ 37 w 82"/>
                <a:gd name="T1" fmla="*/ 152 h 152"/>
                <a:gd name="T2" fmla="*/ 37 w 82"/>
                <a:gd name="T3" fmla="*/ 137 h 152"/>
                <a:gd name="T4" fmla="*/ 19 w 82"/>
                <a:gd name="T5" fmla="*/ 132 h 152"/>
                <a:gd name="T6" fmla="*/ 6 w 82"/>
                <a:gd name="T7" fmla="*/ 120 h 152"/>
                <a:gd name="T8" fmla="*/ 0 w 82"/>
                <a:gd name="T9" fmla="*/ 100 h 152"/>
                <a:gd name="T10" fmla="*/ 16 w 82"/>
                <a:gd name="T11" fmla="*/ 97 h 152"/>
                <a:gd name="T12" fmla="*/ 22 w 82"/>
                <a:gd name="T13" fmla="*/ 115 h 152"/>
                <a:gd name="T14" fmla="*/ 37 w 82"/>
                <a:gd name="T15" fmla="*/ 124 h 152"/>
                <a:gd name="T16" fmla="*/ 37 w 82"/>
                <a:gd name="T17" fmla="*/ 76 h 152"/>
                <a:gd name="T18" fmla="*/ 18 w 82"/>
                <a:gd name="T19" fmla="*/ 69 h 152"/>
                <a:gd name="T20" fmla="*/ 7 w 82"/>
                <a:gd name="T21" fmla="*/ 58 h 152"/>
                <a:gd name="T22" fmla="*/ 3 w 82"/>
                <a:gd name="T23" fmla="*/ 42 h 152"/>
                <a:gd name="T24" fmla="*/ 14 w 82"/>
                <a:gd name="T25" fmla="*/ 16 h 152"/>
                <a:gd name="T26" fmla="*/ 37 w 82"/>
                <a:gd name="T27" fmla="*/ 8 h 152"/>
                <a:gd name="T28" fmla="*/ 37 w 82"/>
                <a:gd name="T29" fmla="*/ 0 h 152"/>
                <a:gd name="T30" fmla="*/ 46 w 82"/>
                <a:gd name="T31" fmla="*/ 0 h 152"/>
                <a:gd name="T32" fmla="*/ 46 w 82"/>
                <a:gd name="T33" fmla="*/ 8 h 152"/>
                <a:gd name="T34" fmla="*/ 67 w 82"/>
                <a:gd name="T35" fmla="*/ 15 h 152"/>
                <a:gd name="T36" fmla="*/ 79 w 82"/>
                <a:gd name="T37" fmla="*/ 38 h 152"/>
                <a:gd name="T38" fmla="*/ 63 w 82"/>
                <a:gd name="T39" fmla="*/ 40 h 152"/>
                <a:gd name="T40" fmla="*/ 57 w 82"/>
                <a:gd name="T41" fmla="*/ 27 h 152"/>
                <a:gd name="T42" fmla="*/ 46 w 82"/>
                <a:gd name="T43" fmla="*/ 20 h 152"/>
                <a:gd name="T44" fmla="*/ 46 w 82"/>
                <a:gd name="T45" fmla="*/ 64 h 152"/>
                <a:gd name="T46" fmla="*/ 61 w 82"/>
                <a:gd name="T47" fmla="*/ 68 h 152"/>
                <a:gd name="T48" fmla="*/ 72 w 82"/>
                <a:gd name="T49" fmla="*/ 76 h 152"/>
                <a:gd name="T50" fmla="*/ 79 w 82"/>
                <a:gd name="T51" fmla="*/ 86 h 152"/>
                <a:gd name="T52" fmla="*/ 82 w 82"/>
                <a:gd name="T53" fmla="*/ 99 h 152"/>
                <a:gd name="T54" fmla="*/ 72 w 82"/>
                <a:gd name="T55" fmla="*/ 126 h 152"/>
                <a:gd name="T56" fmla="*/ 46 w 82"/>
                <a:gd name="T57" fmla="*/ 137 h 152"/>
                <a:gd name="T58" fmla="*/ 46 w 82"/>
                <a:gd name="T59" fmla="*/ 152 h 152"/>
                <a:gd name="T60" fmla="*/ 37 w 82"/>
                <a:gd name="T61" fmla="*/ 152 h 152"/>
                <a:gd name="T62" fmla="*/ 37 w 82"/>
                <a:gd name="T63" fmla="*/ 20 h 152"/>
                <a:gd name="T64" fmla="*/ 23 w 82"/>
                <a:gd name="T65" fmla="*/ 27 h 152"/>
                <a:gd name="T66" fmla="*/ 18 w 82"/>
                <a:gd name="T67" fmla="*/ 41 h 152"/>
                <a:gd name="T68" fmla="*/ 22 w 82"/>
                <a:gd name="T69" fmla="*/ 54 h 152"/>
                <a:gd name="T70" fmla="*/ 37 w 82"/>
                <a:gd name="T71" fmla="*/ 62 h 152"/>
                <a:gd name="T72" fmla="*/ 37 w 82"/>
                <a:gd name="T73" fmla="*/ 20 h 152"/>
                <a:gd name="T74" fmla="*/ 46 w 82"/>
                <a:gd name="T75" fmla="*/ 124 h 152"/>
                <a:gd name="T76" fmla="*/ 60 w 82"/>
                <a:gd name="T77" fmla="*/ 117 h 152"/>
                <a:gd name="T78" fmla="*/ 66 w 82"/>
                <a:gd name="T79" fmla="*/ 100 h 152"/>
                <a:gd name="T80" fmla="*/ 62 w 82"/>
                <a:gd name="T81" fmla="*/ 87 h 152"/>
                <a:gd name="T82" fmla="*/ 46 w 82"/>
                <a:gd name="T83" fmla="*/ 78 h 152"/>
                <a:gd name="T84" fmla="*/ 46 w 82"/>
                <a:gd name="T85" fmla="*/ 1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" h="152">
                  <a:moveTo>
                    <a:pt x="37" y="152"/>
                  </a:moveTo>
                  <a:cubicBezTo>
                    <a:pt x="37" y="137"/>
                    <a:pt x="37" y="137"/>
                    <a:pt x="37" y="137"/>
                  </a:cubicBezTo>
                  <a:cubicBezTo>
                    <a:pt x="29" y="136"/>
                    <a:pt x="23" y="134"/>
                    <a:pt x="19" y="132"/>
                  </a:cubicBezTo>
                  <a:cubicBezTo>
                    <a:pt x="14" y="129"/>
                    <a:pt x="10" y="126"/>
                    <a:pt x="6" y="120"/>
                  </a:cubicBezTo>
                  <a:cubicBezTo>
                    <a:pt x="3" y="115"/>
                    <a:pt x="1" y="108"/>
                    <a:pt x="0" y="10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106"/>
                    <a:pt x="19" y="112"/>
                    <a:pt x="22" y="115"/>
                  </a:cubicBezTo>
                  <a:cubicBezTo>
                    <a:pt x="26" y="121"/>
                    <a:pt x="31" y="124"/>
                    <a:pt x="37" y="12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1" y="75"/>
                    <a:pt x="24" y="73"/>
                    <a:pt x="18" y="69"/>
                  </a:cubicBezTo>
                  <a:cubicBezTo>
                    <a:pt x="13" y="66"/>
                    <a:pt x="10" y="63"/>
                    <a:pt x="7" y="58"/>
                  </a:cubicBezTo>
                  <a:cubicBezTo>
                    <a:pt x="4" y="53"/>
                    <a:pt x="3" y="48"/>
                    <a:pt x="3" y="42"/>
                  </a:cubicBezTo>
                  <a:cubicBezTo>
                    <a:pt x="3" y="31"/>
                    <a:pt x="7" y="22"/>
                    <a:pt x="14" y="16"/>
                  </a:cubicBezTo>
                  <a:cubicBezTo>
                    <a:pt x="20" y="11"/>
                    <a:pt x="27" y="9"/>
                    <a:pt x="37" y="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5" y="8"/>
                    <a:pt x="62" y="11"/>
                    <a:pt x="67" y="15"/>
                  </a:cubicBezTo>
                  <a:cubicBezTo>
                    <a:pt x="73" y="21"/>
                    <a:pt x="77" y="28"/>
                    <a:pt x="79" y="38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2" y="34"/>
                    <a:pt x="60" y="30"/>
                    <a:pt x="57" y="27"/>
                  </a:cubicBezTo>
                  <a:cubicBezTo>
                    <a:pt x="55" y="23"/>
                    <a:pt x="51" y="21"/>
                    <a:pt x="46" y="2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53" y="66"/>
                    <a:pt x="58" y="67"/>
                    <a:pt x="61" y="68"/>
                  </a:cubicBezTo>
                  <a:cubicBezTo>
                    <a:pt x="66" y="70"/>
                    <a:pt x="69" y="73"/>
                    <a:pt x="72" y="76"/>
                  </a:cubicBezTo>
                  <a:cubicBezTo>
                    <a:pt x="75" y="79"/>
                    <a:pt x="78" y="82"/>
                    <a:pt x="79" y="86"/>
                  </a:cubicBezTo>
                  <a:cubicBezTo>
                    <a:pt x="81" y="90"/>
                    <a:pt x="82" y="95"/>
                    <a:pt x="82" y="99"/>
                  </a:cubicBezTo>
                  <a:cubicBezTo>
                    <a:pt x="82" y="110"/>
                    <a:pt x="78" y="119"/>
                    <a:pt x="72" y="126"/>
                  </a:cubicBezTo>
                  <a:cubicBezTo>
                    <a:pt x="65" y="133"/>
                    <a:pt x="56" y="136"/>
                    <a:pt x="46" y="137"/>
                  </a:cubicBezTo>
                  <a:cubicBezTo>
                    <a:pt x="46" y="152"/>
                    <a:pt x="46" y="152"/>
                    <a:pt x="46" y="152"/>
                  </a:cubicBezTo>
                  <a:lnTo>
                    <a:pt x="37" y="152"/>
                  </a:lnTo>
                  <a:close/>
                  <a:moveTo>
                    <a:pt x="37" y="20"/>
                  </a:moveTo>
                  <a:cubicBezTo>
                    <a:pt x="31" y="21"/>
                    <a:pt x="27" y="23"/>
                    <a:pt x="23" y="27"/>
                  </a:cubicBezTo>
                  <a:cubicBezTo>
                    <a:pt x="20" y="31"/>
                    <a:pt x="18" y="35"/>
                    <a:pt x="18" y="41"/>
                  </a:cubicBezTo>
                  <a:cubicBezTo>
                    <a:pt x="18" y="46"/>
                    <a:pt x="20" y="50"/>
                    <a:pt x="22" y="54"/>
                  </a:cubicBezTo>
                  <a:cubicBezTo>
                    <a:pt x="25" y="57"/>
                    <a:pt x="30" y="60"/>
                    <a:pt x="37" y="62"/>
                  </a:cubicBezTo>
                  <a:lnTo>
                    <a:pt x="37" y="20"/>
                  </a:lnTo>
                  <a:close/>
                  <a:moveTo>
                    <a:pt x="46" y="124"/>
                  </a:moveTo>
                  <a:cubicBezTo>
                    <a:pt x="52" y="124"/>
                    <a:pt x="57" y="121"/>
                    <a:pt x="60" y="117"/>
                  </a:cubicBezTo>
                  <a:cubicBezTo>
                    <a:pt x="64" y="112"/>
                    <a:pt x="66" y="107"/>
                    <a:pt x="66" y="100"/>
                  </a:cubicBezTo>
                  <a:cubicBezTo>
                    <a:pt x="66" y="95"/>
                    <a:pt x="65" y="91"/>
                    <a:pt x="62" y="87"/>
                  </a:cubicBezTo>
                  <a:cubicBezTo>
                    <a:pt x="59" y="84"/>
                    <a:pt x="54" y="81"/>
                    <a:pt x="46" y="78"/>
                  </a:cubicBezTo>
                  <a:lnTo>
                    <a:pt x="46" y="1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2" name="Freeform 11"/>
            <p:cNvSpPr>
              <a:spLocks noEditPoints="1"/>
            </p:cNvSpPr>
            <p:nvPr/>
          </p:nvSpPr>
          <p:spPr bwMode="auto">
            <a:xfrm>
              <a:off x="579891" y="2938263"/>
              <a:ext cx="216946" cy="240012"/>
            </a:xfrm>
            <a:custGeom>
              <a:avLst/>
              <a:gdLst>
                <a:gd name="T0" fmla="*/ 128 w 256"/>
                <a:gd name="T1" fmla="*/ 0 h 256"/>
                <a:gd name="T2" fmla="*/ 0 w 256"/>
                <a:gd name="T3" fmla="*/ 128 h 256"/>
                <a:gd name="T4" fmla="*/ 128 w 256"/>
                <a:gd name="T5" fmla="*/ 256 h 256"/>
                <a:gd name="T6" fmla="*/ 256 w 256"/>
                <a:gd name="T7" fmla="*/ 128 h 256"/>
                <a:gd name="T8" fmla="*/ 128 w 256"/>
                <a:gd name="T9" fmla="*/ 0 h 256"/>
                <a:gd name="T10" fmla="*/ 128 w 256"/>
                <a:gd name="T11" fmla="*/ 229 h 256"/>
                <a:gd name="T12" fmla="*/ 27 w 256"/>
                <a:gd name="T13" fmla="*/ 128 h 256"/>
                <a:gd name="T14" fmla="*/ 128 w 256"/>
                <a:gd name="T15" fmla="*/ 27 h 256"/>
                <a:gd name="T16" fmla="*/ 229 w 256"/>
                <a:gd name="T17" fmla="*/ 128 h 256"/>
                <a:gd name="T18" fmla="*/ 128 w 256"/>
                <a:gd name="T19" fmla="*/ 22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256">
                  <a:moveTo>
                    <a:pt x="128" y="0"/>
                  </a:moveTo>
                  <a:cubicBezTo>
                    <a:pt x="57" y="0"/>
                    <a:pt x="0" y="57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  <a:moveTo>
                    <a:pt x="128" y="229"/>
                  </a:moveTo>
                  <a:cubicBezTo>
                    <a:pt x="72" y="229"/>
                    <a:pt x="27" y="183"/>
                    <a:pt x="27" y="128"/>
                  </a:cubicBezTo>
                  <a:cubicBezTo>
                    <a:pt x="27" y="72"/>
                    <a:pt x="72" y="27"/>
                    <a:pt x="128" y="27"/>
                  </a:cubicBezTo>
                  <a:cubicBezTo>
                    <a:pt x="184" y="27"/>
                    <a:pt x="229" y="72"/>
                    <a:pt x="229" y="128"/>
                  </a:cubicBezTo>
                  <a:cubicBezTo>
                    <a:pt x="229" y="183"/>
                    <a:pt x="184" y="229"/>
                    <a:pt x="128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3" name="Freeform 13"/>
            <p:cNvSpPr>
              <a:spLocks noEditPoints="1"/>
            </p:cNvSpPr>
            <p:nvPr/>
          </p:nvSpPr>
          <p:spPr bwMode="auto">
            <a:xfrm>
              <a:off x="275846" y="2939375"/>
              <a:ext cx="217674" cy="238899"/>
            </a:xfrm>
            <a:custGeom>
              <a:avLst/>
              <a:gdLst>
                <a:gd name="T0" fmla="*/ 127 w 253"/>
                <a:gd name="T1" fmla="*/ 0 h 253"/>
                <a:gd name="T2" fmla="*/ 0 w 253"/>
                <a:gd name="T3" fmla="*/ 127 h 253"/>
                <a:gd name="T4" fmla="*/ 127 w 253"/>
                <a:gd name="T5" fmla="*/ 253 h 253"/>
                <a:gd name="T6" fmla="*/ 253 w 253"/>
                <a:gd name="T7" fmla="*/ 127 h 253"/>
                <a:gd name="T8" fmla="*/ 127 w 253"/>
                <a:gd name="T9" fmla="*/ 0 h 253"/>
                <a:gd name="T10" fmla="*/ 127 w 253"/>
                <a:gd name="T11" fmla="*/ 226 h 253"/>
                <a:gd name="T12" fmla="*/ 27 w 253"/>
                <a:gd name="T13" fmla="*/ 127 h 253"/>
                <a:gd name="T14" fmla="*/ 127 w 253"/>
                <a:gd name="T15" fmla="*/ 27 h 253"/>
                <a:gd name="T16" fmla="*/ 226 w 253"/>
                <a:gd name="T17" fmla="*/ 127 h 253"/>
                <a:gd name="T18" fmla="*/ 127 w 253"/>
                <a:gd name="T19" fmla="*/ 22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253"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3"/>
                    <a:pt x="127" y="253"/>
                  </a:cubicBezTo>
                  <a:cubicBezTo>
                    <a:pt x="197" y="253"/>
                    <a:pt x="253" y="197"/>
                    <a:pt x="253" y="127"/>
                  </a:cubicBezTo>
                  <a:cubicBezTo>
                    <a:pt x="253" y="57"/>
                    <a:pt x="197" y="0"/>
                    <a:pt x="127" y="0"/>
                  </a:cubicBezTo>
                  <a:close/>
                  <a:moveTo>
                    <a:pt x="127" y="226"/>
                  </a:moveTo>
                  <a:cubicBezTo>
                    <a:pt x="72" y="226"/>
                    <a:pt x="27" y="182"/>
                    <a:pt x="27" y="127"/>
                  </a:cubicBezTo>
                  <a:cubicBezTo>
                    <a:pt x="27" y="72"/>
                    <a:pt x="72" y="27"/>
                    <a:pt x="127" y="27"/>
                  </a:cubicBezTo>
                  <a:cubicBezTo>
                    <a:pt x="182" y="27"/>
                    <a:pt x="226" y="72"/>
                    <a:pt x="226" y="127"/>
                  </a:cubicBezTo>
                  <a:cubicBezTo>
                    <a:pt x="226" y="182"/>
                    <a:pt x="182" y="226"/>
                    <a:pt x="127" y="2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4" name="Freeform 17"/>
            <p:cNvSpPr>
              <a:spLocks noEditPoints="1"/>
            </p:cNvSpPr>
            <p:nvPr/>
          </p:nvSpPr>
          <p:spPr bwMode="auto">
            <a:xfrm>
              <a:off x="296101" y="3097958"/>
              <a:ext cx="474421" cy="308818"/>
            </a:xfrm>
            <a:custGeom>
              <a:avLst/>
              <a:gdLst>
                <a:gd name="T0" fmla="*/ 51 w 440"/>
                <a:gd name="T1" fmla="*/ 130 h 317"/>
                <a:gd name="T2" fmla="*/ 51 w 440"/>
                <a:gd name="T3" fmla="*/ 163 h 317"/>
                <a:gd name="T4" fmla="*/ 125 w 440"/>
                <a:gd name="T5" fmla="*/ 225 h 317"/>
                <a:gd name="T6" fmla="*/ 150 w 440"/>
                <a:gd name="T7" fmla="*/ 206 h 317"/>
                <a:gd name="T8" fmla="*/ 144 w 440"/>
                <a:gd name="T9" fmla="*/ 282 h 317"/>
                <a:gd name="T10" fmla="*/ 144 w 440"/>
                <a:gd name="T11" fmla="*/ 317 h 317"/>
                <a:gd name="T12" fmla="*/ 315 w 440"/>
                <a:gd name="T13" fmla="*/ 301 h 317"/>
                <a:gd name="T14" fmla="*/ 309 w 440"/>
                <a:gd name="T15" fmla="*/ 241 h 317"/>
                <a:gd name="T16" fmla="*/ 309 w 440"/>
                <a:gd name="T17" fmla="*/ 200 h 317"/>
                <a:gd name="T18" fmla="*/ 338 w 440"/>
                <a:gd name="T19" fmla="*/ 218 h 317"/>
                <a:gd name="T20" fmla="*/ 359 w 440"/>
                <a:gd name="T21" fmla="*/ 209 h 317"/>
                <a:gd name="T22" fmla="*/ 395 w 440"/>
                <a:gd name="T23" fmla="*/ 151 h 317"/>
                <a:gd name="T24" fmla="*/ 386 w 440"/>
                <a:gd name="T25" fmla="*/ 136 h 317"/>
                <a:gd name="T26" fmla="*/ 394 w 440"/>
                <a:gd name="T27" fmla="*/ 127 h 317"/>
                <a:gd name="T28" fmla="*/ 431 w 440"/>
                <a:gd name="T29" fmla="*/ 116 h 317"/>
                <a:gd name="T30" fmla="*/ 438 w 440"/>
                <a:gd name="T31" fmla="*/ 108 h 317"/>
                <a:gd name="T32" fmla="*/ 431 w 440"/>
                <a:gd name="T33" fmla="*/ 106 h 317"/>
                <a:gd name="T34" fmla="*/ 412 w 440"/>
                <a:gd name="T35" fmla="*/ 113 h 317"/>
                <a:gd name="T36" fmla="*/ 406 w 440"/>
                <a:gd name="T37" fmla="*/ 106 h 317"/>
                <a:gd name="T38" fmla="*/ 389 w 440"/>
                <a:gd name="T39" fmla="*/ 110 h 317"/>
                <a:gd name="T40" fmla="*/ 367 w 440"/>
                <a:gd name="T41" fmla="*/ 123 h 317"/>
                <a:gd name="T42" fmla="*/ 346 w 440"/>
                <a:gd name="T43" fmla="*/ 159 h 317"/>
                <a:gd name="T44" fmla="*/ 336 w 440"/>
                <a:gd name="T45" fmla="*/ 169 h 317"/>
                <a:gd name="T46" fmla="*/ 329 w 440"/>
                <a:gd name="T47" fmla="*/ 152 h 317"/>
                <a:gd name="T48" fmla="*/ 319 w 440"/>
                <a:gd name="T49" fmla="*/ 130 h 317"/>
                <a:gd name="T50" fmla="*/ 267 w 440"/>
                <a:gd name="T51" fmla="*/ 96 h 317"/>
                <a:gd name="T52" fmla="*/ 262 w 440"/>
                <a:gd name="T53" fmla="*/ 65 h 317"/>
                <a:gd name="T54" fmla="*/ 262 w 440"/>
                <a:gd name="T55" fmla="*/ 46 h 317"/>
                <a:gd name="T56" fmla="*/ 261 w 440"/>
                <a:gd name="T57" fmla="*/ 20 h 317"/>
                <a:gd name="T58" fmla="*/ 236 w 440"/>
                <a:gd name="T59" fmla="*/ 2 h 317"/>
                <a:gd name="T60" fmla="*/ 203 w 440"/>
                <a:gd name="T61" fmla="*/ 17 h 317"/>
                <a:gd name="T62" fmla="*/ 205 w 440"/>
                <a:gd name="T63" fmla="*/ 50 h 317"/>
                <a:gd name="T64" fmla="*/ 211 w 440"/>
                <a:gd name="T65" fmla="*/ 71 h 317"/>
                <a:gd name="T66" fmla="*/ 201 w 440"/>
                <a:gd name="T67" fmla="*/ 96 h 317"/>
                <a:gd name="T68" fmla="*/ 152 w 440"/>
                <a:gd name="T69" fmla="*/ 107 h 317"/>
                <a:gd name="T70" fmla="*/ 132 w 440"/>
                <a:gd name="T71" fmla="*/ 150 h 317"/>
                <a:gd name="T72" fmla="*/ 123 w 440"/>
                <a:gd name="T73" fmla="*/ 173 h 317"/>
                <a:gd name="T74" fmla="*/ 118 w 440"/>
                <a:gd name="T75" fmla="*/ 179 h 317"/>
                <a:gd name="T76" fmla="*/ 102 w 440"/>
                <a:gd name="T77" fmla="*/ 159 h 317"/>
                <a:gd name="T78" fmla="*/ 83 w 440"/>
                <a:gd name="T79" fmla="*/ 134 h 317"/>
                <a:gd name="T80" fmla="*/ 79 w 440"/>
                <a:gd name="T81" fmla="*/ 131 h 317"/>
                <a:gd name="T82" fmla="*/ 67 w 440"/>
                <a:gd name="T83" fmla="*/ 110 h 317"/>
                <a:gd name="T84" fmla="*/ 56 w 440"/>
                <a:gd name="T85" fmla="*/ 94 h 317"/>
                <a:gd name="T86" fmla="*/ 49 w 440"/>
                <a:gd name="T87" fmla="*/ 113 h 317"/>
                <a:gd name="T88" fmla="*/ 20 w 440"/>
                <a:gd name="T89" fmla="*/ 102 h 317"/>
                <a:gd name="T90" fmla="*/ 28 w 440"/>
                <a:gd name="T91" fmla="*/ 118 h 317"/>
                <a:gd name="T92" fmla="*/ 215 w 440"/>
                <a:gd name="T93" fmla="*/ 189 h 317"/>
                <a:gd name="T94" fmla="*/ 212 w 440"/>
                <a:gd name="T95" fmla="*/ 88 h 317"/>
                <a:gd name="T96" fmla="*/ 228 w 440"/>
                <a:gd name="T97" fmla="*/ 119 h 317"/>
                <a:gd name="T98" fmla="*/ 233 w 440"/>
                <a:gd name="T99" fmla="*/ 149 h 317"/>
                <a:gd name="T100" fmla="*/ 254 w 440"/>
                <a:gd name="T101" fmla="*/ 273 h 317"/>
                <a:gd name="T102" fmla="*/ 245 w 440"/>
                <a:gd name="T103" fmla="*/ 136 h 317"/>
                <a:gd name="T104" fmla="*/ 240 w 440"/>
                <a:gd name="T105" fmla="*/ 113 h 317"/>
                <a:gd name="T106" fmla="*/ 256 w 440"/>
                <a:gd name="T107" fmla="*/ 91 h 317"/>
                <a:gd name="T108" fmla="*/ 266 w 440"/>
                <a:gd name="T109" fmla="*/ 195 h 317"/>
                <a:gd name="T110" fmla="*/ 275 w 440"/>
                <a:gd name="T111" fmla="*/ 263 h 317"/>
                <a:gd name="T112" fmla="*/ 250 w 440"/>
                <a:gd name="T113" fmla="*/ 276 h 317"/>
                <a:gd name="T114" fmla="*/ 200 w 440"/>
                <a:gd name="T115" fmla="*/ 27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0" h="317">
                  <a:moveTo>
                    <a:pt x="28" y="118"/>
                  </a:moveTo>
                  <a:cubicBezTo>
                    <a:pt x="31" y="118"/>
                    <a:pt x="51" y="130"/>
                    <a:pt x="51" y="130"/>
                  </a:cubicBezTo>
                  <a:cubicBezTo>
                    <a:pt x="58" y="131"/>
                    <a:pt x="67" y="143"/>
                    <a:pt x="67" y="143"/>
                  </a:cubicBezTo>
                  <a:cubicBezTo>
                    <a:pt x="63" y="145"/>
                    <a:pt x="51" y="163"/>
                    <a:pt x="51" y="163"/>
                  </a:cubicBezTo>
                  <a:cubicBezTo>
                    <a:pt x="55" y="166"/>
                    <a:pt x="89" y="207"/>
                    <a:pt x="96" y="217"/>
                  </a:cubicBezTo>
                  <a:cubicBezTo>
                    <a:pt x="103" y="228"/>
                    <a:pt x="121" y="226"/>
                    <a:pt x="125" y="225"/>
                  </a:cubicBezTo>
                  <a:cubicBezTo>
                    <a:pt x="129" y="223"/>
                    <a:pt x="135" y="218"/>
                    <a:pt x="137" y="215"/>
                  </a:cubicBezTo>
                  <a:cubicBezTo>
                    <a:pt x="140" y="211"/>
                    <a:pt x="150" y="206"/>
                    <a:pt x="150" y="206"/>
                  </a:cubicBezTo>
                  <a:cubicBezTo>
                    <a:pt x="153" y="240"/>
                    <a:pt x="147" y="264"/>
                    <a:pt x="147" y="264"/>
                  </a:cubicBezTo>
                  <a:cubicBezTo>
                    <a:pt x="144" y="282"/>
                    <a:pt x="144" y="282"/>
                    <a:pt x="144" y="282"/>
                  </a:cubicBezTo>
                  <a:cubicBezTo>
                    <a:pt x="146" y="285"/>
                    <a:pt x="146" y="285"/>
                    <a:pt x="146" y="285"/>
                  </a:cubicBezTo>
                  <a:cubicBezTo>
                    <a:pt x="145" y="287"/>
                    <a:pt x="145" y="302"/>
                    <a:pt x="144" y="317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6" y="313"/>
                    <a:pt x="315" y="311"/>
                    <a:pt x="315" y="301"/>
                  </a:cubicBezTo>
                  <a:cubicBezTo>
                    <a:pt x="315" y="290"/>
                    <a:pt x="315" y="274"/>
                    <a:pt x="313" y="267"/>
                  </a:cubicBezTo>
                  <a:cubicBezTo>
                    <a:pt x="312" y="260"/>
                    <a:pt x="311" y="252"/>
                    <a:pt x="309" y="241"/>
                  </a:cubicBezTo>
                  <a:cubicBezTo>
                    <a:pt x="306" y="231"/>
                    <a:pt x="308" y="202"/>
                    <a:pt x="308" y="200"/>
                  </a:cubicBezTo>
                  <a:cubicBezTo>
                    <a:pt x="308" y="200"/>
                    <a:pt x="308" y="200"/>
                    <a:pt x="309" y="200"/>
                  </a:cubicBezTo>
                  <a:cubicBezTo>
                    <a:pt x="312" y="199"/>
                    <a:pt x="314" y="202"/>
                    <a:pt x="316" y="205"/>
                  </a:cubicBezTo>
                  <a:cubicBezTo>
                    <a:pt x="319" y="209"/>
                    <a:pt x="331" y="218"/>
                    <a:pt x="338" y="218"/>
                  </a:cubicBezTo>
                  <a:cubicBezTo>
                    <a:pt x="344" y="219"/>
                    <a:pt x="348" y="220"/>
                    <a:pt x="351" y="218"/>
                  </a:cubicBezTo>
                  <a:cubicBezTo>
                    <a:pt x="354" y="216"/>
                    <a:pt x="356" y="212"/>
                    <a:pt x="359" y="209"/>
                  </a:cubicBezTo>
                  <a:cubicBezTo>
                    <a:pt x="361" y="205"/>
                    <a:pt x="361" y="203"/>
                    <a:pt x="363" y="200"/>
                  </a:cubicBezTo>
                  <a:cubicBezTo>
                    <a:pt x="365" y="196"/>
                    <a:pt x="395" y="158"/>
                    <a:pt x="395" y="151"/>
                  </a:cubicBezTo>
                  <a:cubicBezTo>
                    <a:pt x="395" y="151"/>
                    <a:pt x="395" y="151"/>
                    <a:pt x="395" y="150"/>
                  </a:cubicBezTo>
                  <a:cubicBezTo>
                    <a:pt x="395" y="144"/>
                    <a:pt x="386" y="136"/>
                    <a:pt x="386" y="136"/>
                  </a:cubicBezTo>
                  <a:cubicBezTo>
                    <a:pt x="387" y="135"/>
                    <a:pt x="387" y="129"/>
                    <a:pt x="387" y="129"/>
                  </a:cubicBezTo>
                  <a:cubicBezTo>
                    <a:pt x="388" y="128"/>
                    <a:pt x="394" y="127"/>
                    <a:pt x="394" y="127"/>
                  </a:cubicBezTo>
                  <a:cubicBezTo>
                    <a:pt x="401" y="127"/>
                    <a:pt x="420" y="123"/>
                    <a:pt x="420" y="123"/>
                  </a:cubicBezTo>
                  <a:cubicBezTo>
                    <a:pt x="425" y="121"/>
                    <a:pt x="431" y="116"/>
                    <a:pt x="431" y="116"/>
                  </a:cubicBezTo>
                  <a:cubicBezTo>
                    <a:pt x="434" y="114"/>
                    <a:pt x="434" y="112"/>
                    <a:pt x="434" y="112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40" y="106"/>
                    <a:pt x="436" y="106"/>
                    <a:pt x="436" y="106"/>
                  </a:cubicBezTo>
                  <a:cubicBezTo>
                    <a:pt x="436" y="104"/>
                    <a:pt x="431" y="106"/>
                    <a:pt x="431" y="106"/>
                  </a:cubicBezTo>
                  <a:cubicBezTo>
                    <a:pt x="431" y="104"/>
                    <a:pt x="426" y="107"/>
                    <a:pt x="423" y="110"/>
                  </a:cubicBezTo>
                  <a:cubicBezTo>
                    <a:pt x="420" y="112"/>
                    <a:pt x="416" y="112"/>
                    <a:pt x="412" y="113"/>
                  </a:cubicBezTo>
                  <a:cubicBezTo>
                    <a:pt x="409" y="114"/>
                    <a:pt x="402" y="113"/>
                    <a:pt x="402" y="113"/>
                  </a:cubicBezTo>
                  <a:cubicBezTo>
                    <a:pt x="404" y="112"/>
                    <a:pt x="406" y="106"/>
                    <a:pt x="406" y="106"/>
                  </a:cubicBezTo>
                  <a:cubicBezTo>
                    <a:pt x="406" y="103"/>
                    <a:pt x="401" y="106"/>
                    <a:pt x="399" y="107"/>
                  </a:cubicBezTo>
                  <a:cubicBezTo>
                    <a:pt x="396" y="108"/>
                    <a:pt x="389" y="110"/>
                    <a:pt x="389" y="110"/>
                  </a:cubicBezTo>
                  <a:cubicBezTo>
                    <a:pt x="382" y="109"/>
                    <a:pt x="371" y="122"/>
                    <a:pt x="371" y="122"/>
                  </a:cubicBezTo>
                  <a:cubicBezTo>
                    <a:pt x="371" y="122"/>
                    <a:pt x="369" y="122"/>
                    <a:pt x="367" y="123"/>
                  </a:cubicBezTo>
                  <a:cubicBezTo>
                    <a:pt x="365" y="124"/>
                    <a:pt x="361" y="133"/>
                    <a:pt x="359" y="138"/>
                  </a:cubicBezTo>
                  <a:cubicBezTo>
                    <a:pt x="356" y="143"/>
                    <a:pt x="350" y="155"/>
                    <a:pt x="346" y="159"/>
                  </a:cubicBezTo>
                  <a:cubicBezTo>
                    <a:pt x="342" y="163"/>
                    <a:pt x="343" y="161"/>
                    <a:pt x="340" y="162"/>
                  </a:cubicBezTo>
                  <a:cubicBezTo>
                    <a:pt x="338" y="164"/>
                    <a:pt x="337" y="171"/>
                    <a:pt x="336" y="169"/>
                  </a:cubicBezTo>
                  <a:cubicBezTo>
                    <a:pt x="335" y="167"/>
                    <a:pt x="329" y="163"/>
                    <a:pt x="328" y="160"/>
                  </a:cubicBezTo>
                  <a:cubicBezTo>
                    <a:pt x="327" y="157"/>
                    <a:pt x="329" y="156"/>
                    <a:pt x="329" y="152"/>
                  </a:cubicBezTo>
                  <a:cubicBezTo>
                    <a:pt x="329" y="147"/>
                    <a:pt x="328" y="149"/>
                    <a:pt x="326" y="144"/>
                  </a:cubicBezTo>
                  <a:cubicBezTo>
                    <a:pt x="324" y="140"/>
                    <a:pt x="319" y="130"/>
                    <a:pt x="319" y="130"/>
                  </a:cubicBezTo>
                  <a:cubicBezTo>
                    <a:pt x="315" y="115"/>
                    <a:pt x="305" y="104"/>
                    <a:pt x="305" y="104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5" y="95"/>
                    <a:pt x="257" y="89"/>
                    <a:pt x="257" y="89"/>
                  </a:cubicBezTo>
                  <a:cubicBezTo>
                    <a:pt x="259" y="86"/>
                    <a:pt x="262" y="65"/>
                    <a:pt x="262" y="65"/>
                  </a:cubicBezTo>
                  <a:cubicBezTo>
                    <a:pt x="264" y="62"/>
                    <a:pt x="265" y="44"/>
                    <a:pt x="265" y="44"/>
                  </a:cubicBezTo>
                  <a:cubicBezTo>
                    <a:pt x="264" y="40"/>
                    <a:pt x="262" y="46"/>
                    <a:pt x="262" y="46"/>
                  </a:cubicBezTo>
                  <a:cubicBezTo>
                    <a:pt x="262" y="46"/>
                    <a:pt x="263" y="40"/>
                    <a:pt x="263" y="37"/>
                  </a:cubicBezTo>
                  <a:cubicBezTo>
                    <a:pt x="263" y="33"/>
                    <a:pt x="264" y="24"/>
                    <a:pt x="261" y="20"/>
                  </a:cubicBezTo>
                  <a:cubicBezTo>
                    <a:pt x="259" y="15"/>
                    <a:pt x="254" y="12"/>
                    <a:pt x="252" y="10"/>
                  </a:cubicBezTo>
                  <a:cubicBezTo>
                    <a:pt x="249" y="8"/>
                    <a:pt x="243" y="2"/>
                    <a:pt x="236" y="2"/>
                  </a:cubicBezTo>
                  <a:cubicBezTo>
                    <a:pt x="229" y="1"/>
                    <a:pt x="225" y="0"/>
                    <a:pt x="219" y="3"/>
                  </a:cubicBezTo>
                  <a:cubicBezTo>
                    <a:pt x="212" y="7"/>
                    <a:pt x="207" y="11"/>
                    <a:pt x="203" y="17"/>
                  </a:cubicBezTo>
                  <a:cubicBezTo>
                    <a:pt x="198" y="22"/>
                    <a:pt x="199" y="32"/>
                    <a:pt x="201" y="37"/>
                  </a:cubicBezTo>
                  <a:cubicBezTo>
                    <a:pt x="203" y="41"/>
                    <a:pt x="205" y="50"/>
                    <a:pt x="205" y="50"/>
                  </a:cubicBezTo>
                  <a:cubicBezTo>
                    <a:pt x="197" y="44"/>
                    <a:pt x="203" y="63"/>
                    <a:pt x="203" y="63"/>
                  </a:cubicBezTo>
                  <a:cubicBezTo>
                    <a:pt x="205" y="74"/>
                    <a:pt x="211" y="71"/>
                    <a:pt x="211" y="71"/>
                  </a:cubicBezTo>
                  <a:cubicBezTo>
                    <a:pt x="210" y="73"/>
                    <a:pt x="213" y="86"/>
                    <a:pt x="213" y="86"/>
                  </a:cubicBezTo>
                  <a:cubicBezTo>
                    <a:pt x="211" y="86"/>
                    <a:pt x="201" y="96"/>
                    <a:pt x="201" y="96"/>
                  </a:cubicBezTo>
                  <a:cubicBezTo>
                    <a:pt x="198" y="98"/>
                    <a:pt x="195" y="98"/>
                    <a:pt x="195" y="98"/>
                  </a:cubicBezTo>
                  <a:cubicBezTo>
                    <a:pt x="187" y="100"/>
                    <a:pt x="160" y="106"/>
                    <a:pt x="152" y="107"/>
                  </a:cubicBezTo>
                  <a:cubicBezTo>
                    <a:pt x="145" y="108"/>
                    <a:pt x="142" y="123"/>
                    <a:pt x="140" y="131"/>
                  </a:cubicBezTo>
                  <a:cubicBezTo>
                    <a:pt x="137" y="138"/>
                    <a:pt x="135" y="145"/>
                    <a:pt x="132" y="150"/>
                  </a:cubicBezTo>
                  <a:cubicBezTo>
                    <a:pt x="129" y="155"/>
                    <a:pt x="130" y="157"/>
                    <a:pt x="128" y="163"/>
                  </a:cubicBezTo>
                  <a:cubicBezTo>
                    <a:pt x="126" y="169"/>
                    <a:pt x="128" y="169"/>
                    <a:pt x="123" y="173"/>
                  </a:cubicBezTo>
                  <a:cubicBezTo>
                    <a:pt x="119" y="176"/>
                    <a:pt x="119" y="179"/>
                    <a:pt x="119" y="179"/>
                  </a:cubicBezTo>
                  <a:cubicBezTo>
                    <a:pt x="119" y="179"/>
                    <a:pt x="119" y="182"/>
                    <a:pt x="118" y="179"/>
                  </a:cubicBezTo>
                  <a:cubicBezTo>
                    <a:pt x="117" y="175"/>
                    <a:pt x="115" y="175"/>
                    <a:pt x="111" y="170"/>
                  </a:cubicBezTo>
                  <a:cubicBezTo>
                    <a:pt x="106" y="165"/>
                    <a:pt x="105" y="161"/>
                    <a:pt x="102" y="159"/>
                  </a:cubicBezTo>
                  <a:cubicBezTo>
                    <a:pt x="100" y="157"/>
                    <a:pt x="99" y="157"/>
                    <a:pt x="96" y="153"/>
                  </a:cubicBezTo>
                  <a:cubicBezTo>
                    <a:pt x="94" y="150"/>
                    <a:pt x="83" y="134"/>
                    <a:pt x="83" y="134"/>
                  </a:cubicBezTo>
                  <a:cubicBezTo>
                    <a:pt x="80" y="134"/>
                    <a:pt x="80" y="134"/>
                    <a:pt x="80" y="134"/>
                  </a:cubicBezTo>
                  <a:cubicBezTo>
                    <a:pt x="80" y="134"/>
                    <a:pt x="81" y="133"/>
                    <a:pt x="79" y="131"/>
                  </a:cubicBezTo>
                  <a:cubicBezTo>
                    <a:pt x="77" y="129"/>
                    <a:pt x="76" y="127"/>
                    <a:pt x="74" y="123"/>
                  </a:cubicBezTo>
                  <a:cubicBezTo>
                    <a:pt x="73" y="119"/>
                    <a:pt x="67" y="110"/>
                    <a:pt x="67" y="110"/>
                  </a:cubicBezTo>
                  <a:cubicBezTo>
                    <a:pt x="65" y="107"/>
                    <a:pt x="63" y="103"/>
                    <a:pt x="63" y="103"/>
                  </a:cubicBezTo>
                  <a:cubicBezTo>
                    <a:pt x="60" y="95"/>
                    <a:pt x="56" y="94"/>
                    <a:pt x="56" y="94"/>
                  </a:cubicBezTo>
                  <a:cubicBezTo>
                    <a:pt x="46" y="94"/>
                    <a:pt x="55" y="106"/>
                    <a:pt x="55" y="106"/>
                  </a:cubicBezTo>
                  <a:cubicBezTo>
                    <a:pt x="57" y="109"/>
                    <a:pt x="53" y="113"/>
                    <a:pt x="49" y="113"/>
                  </a:cubicBezTo>
                  <a:cubicBezTo>
                    <a:pt x="45" y="112"/>
                    <a:pt x="39" y="112"/>
                    <a:pt x="36" y="111"/>
                  </a:cubicBezTo>
                  <a:cubicBezTo>
                    <a:pt x="32" y="110"/>
                    <a:pt x="20" y="102"/>
                    <a:pt x="20" y="102"/>
                  </a:cubicBezTo>
                  <a:cubicBezTo>
                    <a:pt x="17" y="99"/>
                    <a:pt x="13" y="101"/>
                    <a:pt x="13" y="101"/>
                  </a:cubicBezTo>
                  <a:cubicBezTo>
                    <a:pt x="0" y="102"/>
                    <a:pt x="28" y="118"/>
                    <a:pt x="28" y="118"/>
                  </a:cubicBezTo>
                  <a:close/>
                  <a:moveTo>
                    <a:pt x="212" y="228"/>
                  </a:moveTo>
                  <a:cubicBezTo>
                    <a:pt x="212" y="228"/>
                    <a:pt x="216" y="210"/>
                    <a:pt x="215" y="189"/>
                  </a:cubicBezTo>
                  <a:cubicBezTo>
                    <a:pt x="215" y="189"/>
                    <a:pt x="211" y="118"/>
                    <a:pt x="210" y="112"/>
                  </a:cubicBezTo>
                  <a:cubicBezTo>
                    <a:pt x="210" y="112"/>
                    <a:pt x="206" y="93"/>
                    <a:pt x="212" y="88"/>
                  </a:cubicBezTo>
                  <a:cubicBezTo>
                    <a:pt x="212" y="88"/>
                    <a:pt x="230" y="112"/>
                    <a:pt x="238" y="113"/>
                  </a:cubicBezTo>
                  <a:cubicBezTo>
                    <a:pt x="238" y="113"/>
                    <a:pt x="230" y="115"/>
                    <a:pt x="228" y="119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8" y="128"/>
                    <a:pt x="232" y="142"/>
                    <a:pt x="233" y="149"/>
                  </a:cubicBezTo>
                  <a:cubicBezTo>
                    <a:pt x="233" y="149"/>
                    <a:pt x="242" y="234"/>
                    <a:pt x="235" y="257"/>
                  </a:cubicBezTo>
                  <a:cubicBezTo>
                    <a:pt x="254" y="273"/>
                    <a:pt x="254" y="273"/>
                    <a:pt x="254" y="273"/>
                  </a:cubicBezTo>
                  <a:cubicBezTo>
                    <a:pt x="266" y="255"/>
                    <a:pt x="266" y="255"/>
                    <a:pt x="266" y="255"/>
                  </a:cubicBezTo>
                  <a:cubicBezTo>
                    <a:pt x="266" y="255"/>
                    <a:pt x="269" y="167"/>
                    <a:pt x="245" y="136"/>
                  </a:cubicBezTo>
                  <a:cubicBezTo>
                    <a:pt x="245" y="136"/>
                    <a:pt x="242" y="119"/>
                    <a:pt x="249" y="116"/>
                  </a:cubicBezTo>
                  <a:cubicBezTo>
                    <a:pt x="249" y="116"/>
                    <a:pt x="244" y="111"/>
                    <a:pt x="240" y="113"/>
                  </a:cubicBezTo>
                  <a:cubicBezTo>
                    <a:pt x="240" y="113"/>
                    <a:pt x="253" y="102"/>
                    <a:pt x="254" y="94"/>
                  </a:cubicBezTo>
                  <a:cubicBezTo>
                    <a:pt x="256" y="91"/>
                    <a:pt x="256" y="91"/>
                    <a:pt x="256" y="91"/>
                  </a:cubicBezTo>
                  <a:cubicBezTo>
                    <a:pt x="256" y="91"/>
                    <a:pt x="260" y="117"/>
                    <a:pt x="261" y="130"/>
                  </a:cubicBezTo>
                  <a:cubicBezTo>
                    <a:pt x="261" y="130"/>
                    <a:pt x="265" y="189"/>
                    <a:pt x="266" y="195"/>
                  </a:cubicBezTo>
                  <a:cubicBezTo>
                    <a:pt x="268" y="201"/>
                    <a:pt x="273" y="228"/>
                    <a:pt x="273" y="234"/>
                  </a:cubicBezTo>
                  <a:cubicBezTo>
                    <a:pt x="274" y="239"/>
                    <a:pt x="277" y="258"/>
                    <a:pt x="275" y="263"/>
                  </a:cubicBezTo>
                  <a:cubicBezTo>
                    <a:pt x="274" y="269"/>
                    <a:pt x="275" y="274"/>
                    <a:pt x="275" y="274"/>
                  </a:cubicBezTo>
                  <a:cubicBezTo>
                    <a:pt x="275" y="274"/>
                    <a:pt x="258" y="278"/>
                    <a:pt x="250" y="276"/>
                  </a:cubicBezTo>
                  <a:cubicBezTo>
                    <a:pt x="250" y="276"/>
                    <a:pt x="232" y="275"/>
                    <a:pt x="228" y="276"/>
                  </a:cubicBezTo>
                  <a:cubicBezTo>
                    <a:pt x="228" y="276"/>
                    <a:pt x="202" y="273"/>
                    <a:pt x="200" y="270"/>
                  </a:cubicBezTo>
                  <a:cubicBezTo>
                    <a:pt x="200" y="270"/>
                    <a:pt x="206" y="238"/>
                    <a:pt x="212" y="2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5" name="Freeform 14"/>
            <p:cNvSpPr/>
            <p:nvPr/>
          </p:nvSpPr>
          <p:spPr bwMode="auto">
            <a:xfrm>
              <a:off x="352246" y="3084612"/>
              <a:ext cx="24060" cy="22257"/>
            </a:xfrm>
            <a:custGeom>
              <a:avLst/>
              <a:gdLst>
                <a:gd name="T0" fmla="*/ 22 w 22"/>
                <a:gd name="T1" fmla="*/ 12 h 23"/>
                <a:gd name="T2" fmla="*/ 11 w 22"/>
                <a:gd name="T3" fmla="*/ 23 h 23"/>
                <a:gd name="T4" fmla="*/ 0 w 22"/>
                <a:gd name="T5" fmla="*/ 11 h 23"/>
                <a:gd name="T6" fmla="*/ 11 w 22"/>
                <a:gd name="T7" fmla="*/ 0 h 23"/>
                <a:gd name="T8" fmla="*/ 22 w 22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22" y="12"/>
                  </a:moveTo>
                  <a:cubicBezTo>
                    <a:pt x="22" y="18"/>
                    <a:pt x="17" y="23"/>
                    <a:pt x="11" y="23"/>
                  </a:cubicBezTo>
                  <a:cubicBezTo>
                    <a:pt x="5" y="23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6" name="Freeform 15"/>
            <p:cNvSpPr/>
            <p:nvPr/>
          </p:nvSpPr>
          <p:spPr bwMode="auto">
            <a:xfrm>
              <a:off x="379391" y="3092401"/>
              <a:ext cx="60459" cy="8903"/>
            </a:xfrm>
            <a:custGeom>
              <a:avLst/>
              <a:gdLst>
                <a:gd name="T0" fmla="*/ 4 w 56"/>
                <a:gd name="T1" fmla="*/ 8 h 9"/>
                <a:gd name="T2" fmla="*/ 0 w 56"/>
                <a:gd name="T3" fmla="*/ 4 h 9"/>
                <a:gd name="T4" fmla="*/ 0 w 56"/>
                <a:gd name="T5" fmla="*/ 4 h 9"/>
                <a:gd name="T6" fmla="*/ 4 w 56"/>
                <a:gd name="T7" fmla="*/ 0 h 9"/>
                <a:gd name="T8" fmla="*/ 52 w 56"/>
                <a:gd name="T9" fmla="*/ 0 h 9"/>
                <a:gd name="T10" fmla="*/ 56 w 56"/>
                <a:gd name="T11" fmla="*/ 5 h 9"/>
                <a:gd name="T12" fmla="*/ 56 w 56"/>
                <a:gd name="T13" fmla="*/ 5 h 9"/>
                <a:gd name="T14" fmla="*/ 52 w 56"/>
                <a:gd name="T15" fmla="*/ 9 h 9"/>
                <a:gd name="T16" fmla="*/ 4 w 56"/>
                <a:gd name="T1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9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6" y="2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7"/>
                    <a:pt x="54" y="9"/>
                    <a:pt x="52" y="9"/>
                  </a:cubicBez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47" name="Freeform 16"/>
            <p:cNvSpPr/>
            <p:nvPr/>
          </p:nvSpPr>
          <p:spPr bwMode="auto">
            <a:xfrm>
              <a:off x="360267" y="3011718"/>
              <a:ext cx="10488" cy="70666"/>
            </a:xfrm>
            <a:custGeom>
              <a:avLst/>
              <a:gdLst>
                <a:gd name="T0" fmla="*/ 9 w 10"/>
                <a:gd name="T1" fmla="*/ 68 h 73"/>
                <a:gd name="T2" fmla="*/ 4 w 10"/>
                <a:gd name="T3" fmla="*/ 73 h 73"/>
                <a:gd name="T4" fmla="*/ 4 w 10"/>
                <a:gd name="T5" fmla="*/ 73 h 73"/>
                <a:gd name="T6" fmla="*/ 0 w 10"/>
                <a:gd name="T7" fmla="*/ 68 h 73"/>
                <a:gd name="T8" fmla="*/ 1 w 10"/>
                <a:gd name="T9" fmla="*/ 4 h 73"/>
                <a:gd name="T10" fmla="*/ 5 w 10"/>
                <a:gd name="T11" fmla="*/ 0 h 73"/>
                <a:gd name="T12" fmla="*/ 5 w 10"/>
                <a:gd name="T13" fmla="*/ 0 h 73"/>
                <a:gd name="T14" fmla="*/ 9 w 10"/>
                <a:gd name="T15" fmla="*/ 5 h 73"/>
                <a:gd name="T16" fmla="*/ 9 w 10"/>
                <a:gd name="T17" fmla="*/ 6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3">
                  <a:moveTo>
                    <a:pt x="9" y="68"/>
                  </a:moveTo>
                  <a:cubicBezTo>
                    <a:pt x="9" y="71"/>
                    <a:pt x="7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3"/>
                    <a:pt x="0" y="71"/>
                    <a:pt x="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9" y="5"/>
                  </a:cubicBezTo>
                  <a:lnTo>
                    <a:pt x="9" y="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48" name="组 218"/>
          <p:cNvGrpSpPr/>
          <p:nvPr/>
        </p:nvGrpSpPr>
        <p:grpSpPr>
          <a:xfrm>
            <a:off x="8760455" y="4718993"/>
            <a:ext cx="286738" cy="180000"/>
            <a:chOff x="360263" y="1941679"/>
            <a:chExt cx="1026602" cy="891297"/>
          </a:xfrm>
          <a:solidFill>
            <a:schemeClr val="bg1"/>
          </a:solidFill>
        </p:grpSpPr>
        <p:sp>
          <p:nvSpPr>
            <p:cNvPr id="349" name="Freeform 5"/>
            <p:cNvSpPr/>
            <p:nvPr/>
          </p:nvSpPr>
          <p:spPr bwMode="auto">
            <a:xfrm>
              <a:off x="1182833" y="2064814"/>
              <a:ext cx="204032" cy="103805"/>
            </a:xfrm>
            <a:custGeom>
              <a:avLst/>
              <a:gdLst>
                <a:gd name="T0" fmla="*/ 56 w 285"/>
                <a:gd name="T1" fmla="*/ 143 h 145"/>
                <a:gd name="T2" fmla="*/ 30 w 285"/>
                <a:gd name="T3" fmla="*/ 132 h 145"/>
                <a:gd name="T4" fmla="*/ 13 w 285"/>
                <a:gd name="T5" fmla="*/ 113 h 145"/>
                <a:gd name="T6" fmla="*/ 3 w 285"/>
                <a:gd name="T7" fmla="*/ 86 h 145"/>
                <a:gd name="T8" fmla="*/ 3 w 285"/>
                <a:gd name="T9" fmla="*/ 59 h 145"/>
                <a:gd name="T10" fmla="*/ 13 w 285"/>
                <a:gd name="T11" fmla="*/ 33 h 145"/>
                <a:gd name="T12" fmla="*/ 32 w 285"/>
                <a:gd name="T13" fmla="*/ 14 h 145"/>
                <a:gd name="T14" fmla="*/ 59 w 285"/>
                <a:gd name="T15" fmla="*/ 3 h 145"/>
                <a:gd name="T16" fmla="*/ 97 w 285"/>
                <a:gd name="T17" fmla="*/ 0 h 145"/>
                <a:gd name="T18" fmla="*/ 137 w 285"/>
                <a:gd name="T19" fmla="*/ 0 h 145"/>
                <a:gd name="T20" fmla="*/ 167 w 285"/>
                <a:gd name="T21" fmla="*/ 0 h 145"/>
                <a:gd name="T22" fmla="*/ 188 w 285"/>
                <a:gd name="T23" fmla="*/ 0 h 145"/>
                <a:gd name="T24" fmla="*/ 201 w 285"/>
                <a:gd name="T25" fmla="*/ 0 h 145"/>
                <a:gd name="T26" fmla="*/ 207 w 285"/>
                <a:gd name="T27" fmla="*/ 0 h 145"/>
                <a:gd name="T28" fmla="*/ 212 w 285"/>
                <a:gd name="T29" fmla="*/ 0 h 145"/>
                <a:gd name="T30" fmla="*/ 226 w 285"/>
                <a:gd name="T31" fmla="*/ 3 h 145"/>
                <a:gd name="T32" fmla="*/ 252 w 285"/>
                <a:gd name="T33" fmla="*/ 14 h 145"/>
                <a:gd name="T34" fmla="*/ 271 w 285"/>
                <a:gd name="T35" fmla="*/ 33 h 145"/>
                <a:gd name="T36" fmla="*/ 282 w 285"/>
                <a:gd name="T37" fmla="*/ 59 h 145"/>
                <a:gd name="T38" fmla="*/ 282 w 285"/>
                <a:gd name="T39" fmla="*/ 89 h 145"/>
                <a:gd name="T40" fmla="*/ 271 w 285"/>
                <a:gd name="T41" fmla="*/ 113 h 145"/>
                <a:gd name="T42" fmla="*/ 252 w 285"/>
                <a:gd name="T43" fmla="*/ 135 h 145"/>
                <a:gd name="T44" fmla="*/ 226 w 285"/>
                <a:gd name="T45" fmla="*/ 145 h 145"/>
                <a:gd name="T46" fmla="*/ 199 w 285"/>
                <a:gd name="T47" fmla="*/ 145 h 145"/>
                <a:gd name="T48" fmla="*/ 175 w 285"/>
                <a:gd name="T49" fmla="*/ 145 h 145"/>
                <a:gd name="T50" fmla="*/ 156 w 285"/>
                <a:gd name="T51" fmla="*/ 145 h 145"/>
                <a:gd name="T52" fmla="*/ 142 w 285"/>
                <a:gd name="T53" fmla="*/ 145 h 145"/>
                <a:gd name="T54" fmla="*/ 134 w 285"/>
                <a:gd name="T55" fmla="*/ 145 h 145"/>
                <a:gd name="T56" fmla="*/ 129 w 285"/>
                <a:gd name="T57" fmla="*/ 145 h 145"/>
                <a:gd name="T58" fmla="*/ 129 w 285"/>
                <a:gd name="T59" fmla="*/ 145 h 145"/>
                <a:gd name="T60" fmla="*/ 110 w 285"/>
                <a:gd name="T61" fmla="*/ 145 h 145"/>
                <a:gd name="T62" fmla="*/ 97 w 285"/>
                <a:gd name="T63" fmla="*/ 145 h 145"/>
                <a:gd name="T64" fmla="*/ 86 w 285"/>
                <a:gd name="T65" fmla="*/ 145 h 145"/>
                <a:gd name="T66" fmla="*/ 75 w 285"/>
                <a:gd name="T67" fmla="*/ 145 h 145"/>
                <a:gd name="T68" fmla="*/ 73 w 285"/>
                <a:gd name="T69" fmla="*/ 145 h 145"/>
                <a:gd name="T70" fmla="*/ 73 w 285"/>
                <a:gd name="T71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5" h="145">
                  <a:moveTo>
                    <a:pt x="70" y="145"/>
                  </a:moveTo>
                  <a:lnTo>
                    <a:pt x="56" y="143"/>
                  </a:lnTo>
                  <a:lnTo>
                    <a:pt x="43" y="137"/>
                  </a:lnTo>
                  <a:lnTo>
                    <a:pt x="30" y="132"/>
                  </a:lnTo>
                  <a:lnTo>
                    <a:pt x="22" y="124"/>
                  </a:lnTo>
                  <a:lnTo>
                    <a:pt x="13" y="113"/>
                  </a:lnTo>
                  <a:lnTo>
                    <a:pt x="5" y="100"/>
                  </a:lnTo>
                  <a:lnTo>
                    <a:pt x="3" y="86"/>
                  </a:lnTo>
                  <a:lnTo>
                    <a:pt x="0" y="73"/>
                  </a:lnTo>
                  <a:lnTo>
                    <a:pt x="3" y="59"/>
                  </a:lnTo>
                  <a:lnTo>
                    <a:pt x="8" y="46"/>
                  </a:lnTo>
                  <a:lnTo>
                    <a:pt x="13" y="33"/>
                  </a:lnTo>
                  <a:lnTo>
                    <a:pt x="22" y="22"/>
                  </a:lnTo>
                  <a:lnTo>
                    <a:pt x="32" y="14"/>
                  </a:lnTo>
                  <a:lnTo>
                    <a:pt x="46" y="6"/>
                  </a:lnTo>
                  <a:lnTo>
                    <a:pt x="59" y="3"/>
                  </a:lnTo>
                  <a:lnTo>
                    <a:pt x="73" y="0"/>
                  </a:lnTo>
                  <a:lnTo>
                    <a:pt x="97" y="0"/>
                  </a:lnTo>
                  <a:lnTo>
                    <a:pt x="118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7" y="0"/>
                  </a:lnTo>
                  <a:lnTo>
                    <a:pt x="177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26" y="3"/>
                  </a:lnTo>
                  <a:lnTo>
                    <a:pt x="242" y="6"/>
                  </a:lnTo>
                  <a:lnTo>
                    <a:pt x="252" y="14"/>
                  </a:lnTo>
                  <a:lnTo>
                    <a:pt x="263" y="22"/>
                  </a:lnTo>
                  <a:lnTo>
                    <a:pt x="271" y="33"/>
                  </a:lnTo>
                  <a:lnTo>
                    <a:pt x="279" y="46"/>
                  </a:lnTo>
                  <a:lnTo>
                    <a:pt x="282" y="59"/>
                  </a:lnTo>
                  <a:lnTo>
                    <a:pt x="285" y="73"/>
                  </a:lnTo>
                  <a:lnTo>
                    <a:pt x="282" y="89"/>
                  </a:lnTo>
                  <a:lnTo>
                    <a:pt x="279" y="102"/>
                  </a:lnTo>
                  <a:lnTo>
                    <a:pt x="271" y="113"/>
                  </a:lnTo>
                  <a:lnTo>
                    <a:pt x="263" y="124"/>
                  </a:lnTo>
                  <a:lnTo>
                    <a:pt x="252" y="135"/>
                  </a:lnTo>
                  <a:lnTo>
                    <a:pt x="242" y="140"/>
                  </a:lnTo>
                  <a:lnTo>
                    <a:pt x="226" y="145"/>
                  </a:lnTo>
                  <a:lnTo>
                    <a:pt x="212" y="145"/>
                  </a:lnTo>
                  <a:lnTo>
                    <a:pt x="199" y="145"/>
                  </a:lnTo>
                  <a:lnTo>
                    <a:pt x="185" y="145"/>
                  </a:lnTo>
                  <a:lnTo>
                    <a:pt x="175" y="145"/>
                  </a:lnTo>
                  <a:lnTo>
                    <a:pt x="164" y="145"/>
                  </a:lnTo>
                  <a:lnTo>
                    <a:pt x="156" y="145"/>
                  </a:lnTo>
                  <a:lnTo>
                    <a:pt x="148" y="145"/>
                  </a:lnTo>
                  <a:lnTo>
                    <a:pt x="142" y="145"/>
                  </a:lnTo>
                  <a:lnTo>
                    <a:pt x="140" y="145"/>
                  </a:lnTo>
                  <a:lnTo>
                    <a:pt x="134" y="145"/>
                  </a:lnTo>
                  <a:lnTo>
                    <a:pt x="132" y="145"/>
                  </a:lnTo>
                  <a:lnTo>
                    <a:pt x="129" y="145"/>
                  </a:lnTo>
                  <a:lnTo>
                    <a:pt x="129" y="145"/>
                  </a:lnTo>
                  <a:lnTo>
                    <a:pt x="129" y="145"/>
                  </a:lnTo>
                  <a:lnTo>
                    <a:pt x="118" y="145"/>
                  </a:lnTo>
                  <a:lnTo>
                    <a:pt x="110" y="145"/>
                  </a:lnTo>
                  <a:lnTo>
                    <a:pt x="102" y="145"/>
                  </a:lnTo>
                  <a:lnTo>
                    <a:pt x="97" y="145"/>
                  </a:lnTo>
                  <a:lnTo>
                    <a:pt x="91" y="145"/>
                  </a:lnTo>
                  <a:lnTo>
                    <a:pt x="86" y="145"/>
                  </a:lnTo>
                  <a:lnTo>
                    <a:pt x="81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0" name="Freeform 6"/>
            <p:cNvSpPr/>
            <p:nvPr/>
          </p:nvSpPr>
          <p:spPr bwMode="auto">
            <a:xfrm>
              <a:off x="1092630" y="2240210"/>
              <a:ext cx="213339" cy="211907"/>
            </a:xfrm>
            <a:custGeom>
              <a:avLst/>
              <a:gdLst>
                <a:gd name="T0" fmla="*/ 0 w 298"/>
                <a:gd name="T1" fmla="*/ 132 h 296"/>
                <a:gd name="T2" fmla="*/ 8 w 298"/>
                <a:gd name="T3" fmla="*/ 102 h 296"/>
                <a:gd name="T4" fmla="*/ 19 w 298"/>
                <a:gd name="T5" fmla="*/ 78 h 296"/>
                <a:gd name="T6" fmla="*/ 35 w 298"/>
                <a:gd name="T7" fmla="*/ 54 h 296"/>
                <a:gd name="T8" fmla="*/ 54 w 298"/>
                <a:gd name="T9" fmla="*/ 32 h 296"/>
                <a:gd name="T10" fmla="*/ 78 w 298"/>
                <a:gd name="T11" fmla="*/ 16 h 296"/>
                <a:gd name="T12" fmla="*/ 105 w 298"/>
                <a:gd name="T13" fmla="*/ 5 h 296"/>
                <a:gd name="T14" fmla="*/ 134 w 298"/>
                <a:gd name="T15" fmla="*/ 0 h 296"/>
                <a:gd name="T16" fmla="*/ 164 w 298"/>
                <a:gd name="T17" fmla="*/ 0 h 296"/>
                <a:gd name="T18" fmla="*/ 193 w 298"/>
                <a:gd name="T19" fmla="*/ 5 h 296"/>
                <a:gd name="T20" fmla="*/ 220 w 298"/>
                <a:gd name="T21" fmla="*/ 16 h 296"/>
                <a:gd name="T22" fmla="*/ 244 w 298"/>
                <a:gd name="T23" fmla="*/ 32 h 296"/>
                <a:gd name="T24" fmla="*/ 263 w 298"/>
                <a:gd name="T25" fmla="*/ 54 h 296"/>
                <a:gd name="T26" fmla="*/ 279 w 298"/>
                <a:gd name="T27" fmla="*/ 78 h 296"/>
                <a:gd name="T28" fmla="*/ 293 w 298"/>
                <a:gd name="T29" fmla="*/ 102 h 296"/>
                <a:gd name="T30" fmla="*/ 298 w 298"/>
                <a:gd name="T31" fmla="*/ 132 h 296"/>
                <a:gd name="T32" fmla="*/ 298 w 298"/>
                <a:gd name="T33" fmla="*/ 164 h 296"/>
                <a:gd name="T34" fmla="*/ 293 w 298"/>
                <a:gd name="T35" fmla="*/ 191 h 296"/>
                <a:gd name="T36" fmla="*/ 279 w 298"/>
                <a:gd name="T37" fmla="*/ 218 h 296"/>
                <a:gd name="T38" fmla="*/ 263 w 298"/>
                <a:gd name="T39" fmla="*/ 242 h 296"/>
                <a:gd name="T40" fmla="*/ 244 w 298"/>
                <a:gd name="T41" fmla="*/ 263 h 296"/>
                <a:gd name="T42" fmla="*/ 220 w 298"/>
                <a:gd name="T43" fmla="*/ 279 h 296"/>
                <a:gd name="T44" fmla="*/ 193 w 298"/>
                <a:gd name="T45" fmla="*/ 290 h 296"/>
                <a:gd name="T46" fmla="*/ 164 w 298"/>
                <a:gd name="T47" fmla="*/ 296 h 296"/>
                <a:gd name="T48" fmla="*/ 134 w 298"/>
                <a:gd name="T49" fmla="*/ 296 h 296"/>
                <a:gd name="T50" fmla="*/ 105 w 298"/>
                <a:gd name="T51" fmla="*/ 290 h 296"/>
                <a:gd name="T52" fmla="*/ 78 w 298"/>
                <a:gd name="T53" fmla="*/ 279 h 296"/>
                <a:gd name="T54" fmla="*/ 54 w 298"/>
                <a:gd name="T55" fmla="*/ 263 h 296"/>
                <a:gd name="T56" fmla="*/ 35 w 298"/>
                <a:gd name="T57" fmla="*/ 242 h 296"/>
                <a:gd name="T58" fmla="*/ 19 w 298"/>
                <a:gd name="T59" fmla="*/ 218 h 296"/>
                <a:gd name="T60" fmla="*/ 8 w 298"/>
                <a:gd name="T61" fmla="*/ 191 h 296"/>
                <a:gd name="T62" fmla="*/ 0 w 298"/>
                <a:gd name="T63" fmla="*/ 16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8" h="296">
                  <a:moveTo>
                    <a:pt x="0" y="148"/>
                  </a:moveTo>
                  <a:lnTo>
                    <a:pt x="0" y="132"/>
                  </a:lnTo>
                  <a:lnTo>
                    <a:pt x="3" y="118"/>
                  </a:lnTo>
                  <a:lnTo>
                    <a:pt x="8" y="102"/>
                  </a:lnTo>
                  <a:lnTo>
                    <a:pt x="11" y="89"/>
                  </a:lnTo>
                  <a:lnTo>
                    <a:pt x="19" y="78"/>
                  </a:lnTo>
                  <a:lnTo>
                    <a:pt x="27" y="64"/>
                  </a:lnTo>
                  <a:lnTo>
                    <a:pt x="35" y="54"/>
                  </a:lnTo>
                  <a:lnTo>
                    <a:pt x="43" y="43"/>
                  </a:lnTo>
                  <a:lnTo>
                    <a:pt x="54" y="32"/>
                  </a:lnTo>
                  <a:lnTo>
                    <a:pt x="67" y="24"/>
                  </a:lnTo>
                  <a:lnTo>
                    <a:pt x="78" y="16"/>
                  </a:lnTo>
                  <a:lnTo>
                    <a:pt x="91" y="11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4" y="0"/>
                  </a:lnTo>
                  <a:lnTo>
                    <a:pt x="150" y="0"/>
                  </a:lnTo>
                  <a:lnTo>
                    <a:pt x="164" y="0"/>
                  </a:lnTo>
                  <a:lnTo>
                    <a:pt x="180" y="3"/>
                  </a:lnTo>
                  <a:lnTo>
                    <a:pt x="193" y="5"/>
                  </a:lnTo>
                  <a:lnTo>
                    <a:pt x="207" y="11"/>
                  </a:lnTo>
                  <a:lnTo>
                    <a:pt x="220" y="16"/>
                  </a:lnTo>
                  <a:lnTo>
                    <a:pt x="233" y="24"/>
                  </a:lnTo>
                  <a:lnTo>
                    <a:pt x="244" y="32"/>
                  </a:lnTo>
                  <a:lnTo>
                    <a:pt x="255" y="43"/>
                  </a:lnTo>
                  <a:lnTo>
                    <a:pt x="263" y="54"/>
                  </a:lnTo>
                  <a:lnTo>
                    <a:pt x="274" y="64"/>
                  </a:lnTo>
                  <a:lnTo>
                    <a:pt x="279" y="78"/>
                  </a:lnTo>
                  <a:lnTo>
                    <a:pt x="287" y="89"/>
                  </a:lnTo>
                  <a:lnTo>
                    <a:pt x="293" y="102"/>
                  </a:lnTo>
                  <a:lnTo>
                    <a:pt x="295" y="118"/>
                  </a:lnTo>
                  <a:lnTo>
                    <a:pt x="298" y="132"/>
                  </a:lnTo>
                  <a:lnTo>
                    <a:pt x="298" y="148"/>
                  </a:lnTo>
                  <a:lnTo>
                    <a:pt x="298" y="164"/>
                  </a:lnTo>
                  <a:lnTo>
                    <a:pt x="295" y="177"/>
                  </a:lnTo>
                  <a:lnTo>
                    <a:pt x="293" y="191"/>
                  </a:lnTo>
                  <a:lnTo>
                    <a:pt x="287" y="204"/>
                  </a:lnTo>
                  <a:lnTo>
                    <a:pt x="279" y="218"/>
                  </a:lnTo>
                  <a:lnTo>
                    <a:pt x="274" y="231"/>
                  </a:lnTo>
                  <a:lnTo>
                    <a:pt x="263" y="242"/>
                  </a:lnTo>
                  <a:lnTo>
                    <a:pt x="255" y="253"/>
                  </a:lnTo>
                  <a:lnTo>
                    <a:pt x="244" y="263"/>
                  </a:lnTo>
                  <a:lnTo>
                    <a:pt x="233" y="271"/>
                  </a:lnTo>
                  <a:lnTo>
                    <a:pt x="220" y="279"/>
                  </a:lnTo>
                  <a:lnTo>
                    <a:pt x="207" y="285"/>
                  </a:lnTo>
                  <a:lnTo>
                    <a:pt x="193" y="290"/>
                  </a:lnTo>
                  <a:lnTo>
                    <a:pt x="180" y="293"/>
                  </a:lnTo>
                  <a:lnTo>
                    <a:pt x="164" y="296"/>
                  </a:lnTo>
                  <a:lnTo>
                    <a:pt x="150" y="296"/>
                  </a:lnTo>
                  <a:lnTo>
                    <a:pt x="134" y="296"/>
                  </a:lnTo>
                  <a:lnTo>
                    <a:pt x="118" y="293"/>
                  </a:lnTo>
                  <a:lnTo>
                    <a:pt x="105" y="290"/>
                  </a:lnTo>
                  <a:lnTo>
                    <a:pt x="91" y="285"/>
                  </a:lnTo>
                  <a:lnTo>
                    <a:pt x="78" y="279"/>
                  </a:lnTo>
                  <a:lnTo>
                    <a:pt x="67" y="271"/>
                  </a:lnTo>
                  <a:lnTo>
                    <a:pt x="54" y="263"/>
                  </a:lnTo>
                  <a:lnTo>
                    <a:pt x="43" y="253"/>
                  </a:lnTo>
                  <a:lnTo>
                    <a:pt x="35" y="242"/>
                  </a:lnTo>
                  <a:lnTo>
                    <a:pt x="27" y="231"/>
                  </a:lnTo>
                  <a:lnTo>
                    <a:pt x="19" y="218"/>
                  </a:lnTo>
                  <a:lnTo>
                    <a:pt x="11" y="204"/>
                  </a:lnTo>
                  <a:lnTo>
                    <a:pt x="8" y="191"/>
                  </a:lnTo>
                  <a:lnTo>
                    <a:pt x="3" y="177"/>
                  </a:lnTo>
                  <a:lnTo>
                    <a:pt x="0" y="164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51" name="Freeform 7"/>
            <p:cNvSpPr/>
            <p:nvPr/>
          </p:nvSpPr>
          <p:spPr bwMode="auto">
            <a:xfrm>
              <a:off x="1202163" y="2168620"/>
              <a:ext cx="73022" cy="54409"/>
            </a:xfrm>
            <a:custGeom>
              <a:avLst/>
              <a:gdLst>
                <a:gd name="T0" fmla="*/ 102 w 102"/>
                <a:gd name="T1" fmla="*/ 0 h 76"/>
                <a:gd name="T2" fmla="*/ 83 w 102"/>
                <a:gd name="T3" fmla="*/ 14 h 76"/>
                <a:gd name="T4" fmla="*/ 67 w 102"/>
                <a:gd name="T5" fmla="*/ 27 h 76"/>
                <a:gd name="T6" fmla="*/ 54 w 102"/>
                <a:gd name="T7" fmla="*/ 35 h 76"/>
                <a:gd name="T8" fmla="*/ 43 w 102"/>
                <a:gd name="T9" fmla="*/ 46 h 76"/>
                <a:gd name="T10" fmla="*/ 32 w 102"/>
                <a:gd name="T11" fmla="*/ 52 h 76"/>
                <a:gd name="T12" fmla="*/ 24 w 102"/>
                <a:gd name="T13" fmla="*/ 60 h 76"/>
                <a:gd name="T14" fmla="*/ 16 w 102"/>
                <a:gd name="T15" fmla="*/ 62 h 76"/>
                <a:gd name="T16" fmla="*/ 11 w 102"/>
                <a:gd name="T17" fmla="*/ 68 h 76"/>
                <a:gd name="T18" fmla="*/ 8 w 102"/>
                <a:gd name="T19" fmla="*/ 70 h 76"/>
                <a:gd name="T20" fmla="*/ 5 w 102"/>
                <a:gd name="T21" fmla="*/ 73 h 76"/>
                <a:gd name="T22" fmla="*/ 3 w 102"/>
                <a:gd name="T23" fmla="*/ 76 h 76"/>
                <a:gd name="T24" fmla="*/ 0 w 102"/>
                <a:gd name="T25" fmla="*/ 76 h 76"/>
                <a:gd name="T26" fmla="*/ 0 w 102"/>
                <a:gd name="T27" fmla="*/ 76 h 76"/>
                <a:gd name="T28" fmla="*/ 0 w 102"/>
                <a:gd name="T29" fmla="*/ 76 h 76"/>
                <a:gd name="T30" fmla="*/ 5 w 102"/>
                <a:gd name="T31" fmla="*/ 62 h 76"/>
                <a:gd name="T32" fmla="*/ 13 w 102"/>
                <a:gd name="T33" fmla="*/ 52 h 76"/>
                <a:gd name="T34" fmla="*/ 19 w 102"/>
                <a:gd name="T35" fmla="*/ 41 h 76"/>
                <a:gd name="T36" fmla="*/ 24 w 102"/>
                <a:gd name="T37" fmla="*/ 33 h 76"/>
                <a:gd name="T38" fmla="*/ 27 w 102"/>
                <a:gd name="T39" fmla="*/ 25 h 76"/>
                <a:gd name="T40" fmla="*/ 32 w 102"/>
                <a:gd name="T41" fmla="*/ 19 h 76"/>
                <a:gd name="T42" fmla="*/ 35 w 102"/>
                <a:gd name="T43" fmla="*/ 14 h 76"/>
                <a:gd name="T44" fmla="*/ 37 w 102"/>
                <a:gd name="T45" fmla="*/ 9 h 76"/>
                <a:gd name="T46" fmla="*/ 37 w 102"/>
                <a:gd name="T47" fmla="*/ 6 h 76"/>
                <a:gd name="T48" fmla="*/ 40 w 102"/>
                <a:gd name="T49" fmla="*/ 3 h 76"/>
                <a:gd name="T50" fmla="*/ 40 w 102"/>
                <a:gd name="T51" fmla="*/ 0 h 76"/>
                <a:gd name="T52" fmla="*/ 43 w 102"/>
                <a:gd name="T53" fmla="*/ 0 h 76"/>
                <a:gd name="T54" fmla="*/ 43 w 102"/>
                <a:gd name="T55" fmla="*/ 0 h 76"/>
                <a:gd name="T56" fmla="*/ 43 w 102"/>
                <a:gd name="T57" fmla="*/ 0 h 76"/>
                <a:gd name="T58" fmla="*/ 46 w 102"/>
                <a:gd name="T59" fmla="*/ 0 h 76"/>
                <a:gd name="T60" fmla="*/ 102 w 102"/>
                <a:gd name="T61" fmla="*/ 0 h 76"/>
                <a:gd name="T62" fmla="*/ 102 w 102"/>
                <a:gd name="T6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76">
                  <a:moveTo>
                    <a:pt x="102" y="0"/>
                  </a:moveTo>
                  <a:lnTo>
                    <a:pt x="83" y="14"/>
                  </a:lnTo>
                  <a:lnTo>
                    <a:pt x="67" y="27"/>
                  </a:lnTo>
                  <a:lnTo>
                    <a:pt x="54" y="35"/>
                  </a:lnTo>
                  <a:lnTo>
                    <a:pt x="43" y="46"/>
                  </a:lnTo>
                  <a:lnTo>
                    <a:pt x="32" y="52"/>
                  </a:lnTo>
                  <a:lnTo>
                    <a:pt x="24" y="60"/>
                  </a:lnTo>
                  <a:lnTo>
                    <a:pt x="16" y="62"/>
                  </a:lnTo>
                  <a:lnTo>
                    <a:pt x="11" y="68"/>
                  </a:lnTo>
                  <a:lnTo>
                    <a:pt x="8" y="70"/>
                  </a:lnTo>
                  <a:lnTo>
                    <a:pt x="5" y="73"/>
                  </a:lnTo>
                  <a:lnTo>
                    <a:pt x="3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5" y="62"/>
                  </a:lnTo>
                  <a:lnTo>
                    <a:pt x="13" y="52"/>
                  </a:lnTo>
                  <a:lnTo>
                    <a:pt x="19" y="41"/>
                  </a:lnTo>
                  <a:lnTo>
                    <a:pt x="24" y="33"/>
                  </a:lnTo>
                  <a:lnTo>
                    <a:pt x="27" y="25"/>
                  </a:lnTo>
                  <a:lnTo>
                    <a:pt x="32" y="19"/>
                  </a:lnTo>
                  <a:lnTo>
                    <a:pt x="35" y="14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52" name="Freeform 8"/>
            <p:cNvSpPr/>
            <p:nvPr/>
          </p:nvSpPr>
          <p:spPr bwMode="auto">
            <a:xfrm>
              <a:off x="387467" y="2686216"/>
              <a:ext cx="843332" cy="146760"/>
            </a:xfrm>
            <a:custGeom>
              <a:avLst/>
              <a:gdLst>
                <a:gd name="T0" fmla="*/ 1122 w 1178"/>
                <a:gd name="T1" fmla="*/ 205 h 205"/>
                <a:gd name="T2" fmla="*/ 1020 w 1178"/>
                <a:gd name="T3" fmla="*/ 205 h 205"/>
                <a:gd name="T4" fmla="*/ 923 w 1178"/>
                <a:gd name="T5" fmla="*/ 205 h 205"/>
                <a:gd name="T6" fmla="*/ 832 w 1178"/>
                <a:gd name="T7" fmla="*/ 205 h 205"/>
                <a:gd name="T8" fmla="*/ 746 w 1178"/>
                <a:gd name="T9" fmla="*/ 205 h 205"/>
                <a:gd name="T10" fmla="*/ 668 w 1178"/>
                <a:gd name="T11" fmla="*/ 205 h 205"/>
                <a:gd name="T12" fmla="*/ 596 w 1178"/>
                <a:gd name="T13" fmla="*/ 205 h 205"/>
                <a:gd name="T14" fmla="*/ 528 w 1178"/>
                <a:gd name="T15" fmla="*/ 205 h 205"/>
                <a:gd name="T16" fmla="*/ 467 w 1178"/>
                <a:gd name="T17" fmla="*/ 205 h 205"/>
                <a:gd name="T18" fmla="*/ 410 w 1178"/>
                <a:gd name="T19" fmla="*/ 205 h 205"/>
                <a:gd name="T20" fmla="*/ 357 w 1178"/>
                <a:gd name="T21" fmla="*/ 205 h 205"/>
                <a:gd name="T22" fmla="*/ 311 w 1178"/>
                <a:gd name="T23" fmla="*/ 205 h 205"/>
                <a:gd name="T24" fmla="*/ 268 w 1178"/>
                <a:gd name="T25" fmla="*/ 205 h 205"/>
                <a:gd name="T26" fmla="*/ 228 w 1178"/>
                <a:gd name="T27" fmla="*/ 205 h 205"/>
                <a:gd name="T28" fmla="*/ 193 w 1178"/>
                <a:gd name="T29" fmla="*/ 205 h 205"/>
                <a:gd name="T30" fmla="*/ 161 w 1178"/>
                <a:gd name="T31" fmla="*/ 205 h 205"/>
                <a:gd name="T32" fmla="*/ 123 w 1178"/>
                <a:gd name="T33" fmla="*/ 205 h 205"/>
                <a:gd name="T34" fmla="*/ 80 w 1178"/>
                <a:gd name="T35" fmla="*/ 205 h 205"/>
                <a:gd name="T36" fmla="*/ 48 w 1178"/>
                <a:gd name="T37" fmla="*/ 205 h 205"/>
                <a:gd name="T38" fmla="*/ 26 w 1178"/>
                <a:gd name="T39" fmla="*/ 205 h 205"/>
                <a:gd name="T40" fmla="*/ 13 w 1178"/>
                <a:gd name="T41" fmla="*/ 205 h 205"/>
                <a:gd name="T42" fmla="*/ 5 w 1178"/>
                <a:gd name="T43" fmla="*/ 205 h 205"/>
                <a:gd name="T44" fmla="*/ 0 w 1178"/>
                <a:gd name="T45" fmla="*/ 205 h 205"/>
                <a:gd name="T46" fmla="*/ 2 w 1178"/>
                <a:gd name="T47" fmla="*/ 194 h 205"/>
                <a:gd name="T48" fmla="*/ 8 w 1178"/>
                <a:gd name="T49" fmla="*/ 172 h 205"/>
                <a:gd name="T50" fmla="*/ 18 w 1178"/>
                <a:gd name="T51" fmla="*/ 154 h 205"/>
                <a:gd name="T52" fmla="*/ 37 w 1178"/>
                <a:gd name="T53" fmla="*/ 135 h 205"/>
                <a:gd name="T54" fmla="*/ 59 w 1178"/>
                <a:gd name="T55" fmla="*/ 116 h 205"/>
                <a:gd name="T56" fmla="*/ 85 w 1178"/>
                <a:gd name="T57" fmla="*/ 100 h 205"/>
                <a:gd name="T58" fmla="*/ 118 w 1178"/>
                <a:gd name="T59" fmla="*/ 84 h 205"/>
                <a:gd name="T60" fmla="*/ 153 w 1178"/>
                <a:gd name="T61" fmla="*/ 68 h 205"/>
                <a:gd name="T62" fmla="*/ 193 w 1178"/>
                <a:gd name="T63" fmla="*/ 54 h 205"/>
                <a:gd name="T64" fmla="*/ 236 w 1178"/>
                <a:gd name="T65" fmla="*/ 41 h 205"/>
                <a:gd name="T66" fmla="*/ 308 w 1178"/>
                <a:gd name="T67" fmla="*/ 25 h 205"/>
                <a:gd name="T68" fmla="*/ 413 w 1178"/>
                <a:gd name="T69" fmla="*/ 11 h 205"/>
                <a:gd name="T70" fmla="*/ 528 w 1178"/>
                <a:gd name="T71" fmla="*/ 3 h 205"/>
                <a:gd name="T72" fmla="*/ 649 w 1178"/>
                <a:gd name="T73" fmla="*/ 3 h 205"/>
                <a:gd name="T74" fmla="*/ 762 w 1178"/>
                <a:gd name="T75" fmla="*/ 11 h 205"/>
                <a:gd name="T76" fmla="*/ 869 w 1178"/>
                <a:gd name="T77" fmla="*/ 25 h 205"/>
                <a:gd name="T78" fmla="*/ 939 w 1178"/>
                <a:gd name="T79" fmla="*/ 41 h 205"/>
                <a:gd name="T80" fmla="*/ 985 w 1178"/>
                <a:gd name="T81" fmla="*/ 54 h 205"/>
                <a:gd name="T82" fmla="*/ 1025 w 1178"/>
                <a:gd name="T83" fmla="*/ 68 h 205"/>
                <a:gd name="T84" fmla="*/ 1060 w 1178"/>
                <a:gd name="T85" fmla="*/ 84 h 205"/>
                <a:gd name="T86" fmla="*/ 1092 w 1178"/>
                <a:gd name="T87" fmla="*/ 100 h 205"/>
                <a:gd name="T88" fmla="*/ 1119 w 1178"/>
                <a:gd name="T89" fmla="*/ 116 h 205"/>
                <a:gd name="T90" fmla="*/ 1141 w 1178"/>
                <a:gd name="T91" fmla="*/ 135 h 205"/>
                <a:gd name="T92" fmla="*/ 1159 w 1178"/>
                <a:gd name="T93" fmla="*/ 154 h 205"/>
                <a:gd name="T94" fmla="*/ 1170 w 1178"/>
                <a:gd name="T95" fmla="*/ 172 h 205"/>
                <a:gd name="T96" fmla="*/ 1175 w 1178"/>
                <a:gd name="T97" fmla="*/ 19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8" h="205">
                  <a:moveTo>
                    <a:pt x="1178" y="205"/>
                  </a:moveTo>
                  <a:lnTo>
                    <a:pt x="1122" y="205"/>
                  </a:lnTo>
                  <a:lnTo>
                    <a:pt x="1071" y="205"/>
                  </a:lnTo>
                  <a:lnTo>
                    <a:pt x="1020" y="205"/>
                  </a:lnTo>
                  <a:lnTo>
                    <a:pt x="969" y="205"/>
                  </a:lnTo>
                  <a:lnTo>
                    <a:pt x="923" y="205"/>
                  </a:lnTo>
                  <a:lnTo>
                    <a:pt x="877" y="205"/>
                  </a:lnTo>
                  <a:lnTo>
                    <a:pt x="832" y="205"/>
                  </a:lnTo>
                  <a:lnTo>
                    <a:pt x="789" y="205"/>
                  </a:lnTo>
                  <a:lnTo>
                    <a:pt x="746" y="205"/>
                  </a:lnTo>
                  <a:lnTo>
                    <a:pt x="708" y="205"/>
                  </a:lnTo>
                  <a:lnTo>
                    <a:pt x="668" y="205"/>
                  </a:lnTo>
                  <a:lnTo>
                    <a:pt x="630" y="205"/>
                  </a:lnTo>
                  <a:lnTo>
                    <a:pt x="596" y="205"/>
                  </a:lnTo>
                  <a:lnTo>
                    <a:pt x="561" y="205"/>
                  </a:lnTo>
                  <a:lnTo>
                    <a:pt x="528" y="205"/>
                  </a:lnTo>
                  <a:lnTo>
                    <a:pt x="496" y="205"/>
                  </a:lnTo>
                  <a:lnTo>
                    <a:pt x="467" y="205"/>
                  </a:lnTo>
                  <a:lnTo>
                    <a:pt x="437" y="205"/>
                  </a:lnTo>
                  <a:lnTo>
                    <a:pt x="410" y="205"/>
                  </a:lnTo>
                  <a:lnTo>
                    <a:pt x="383" y="205"/>
                  </a:lnTo>
                  <a:lnTo>
                    <a:pt x="357" y="205"/>
                  </a:lnTo>
                  <a:lnTo>
                    <a:pt x="332" y="205"/>
                  </a:lnTo>
                  <a:lnTo>
                    <a:pt x="311" y="205"/>
                  </a:lnTo>
                  <a:lnTo>
                    <a:pt x="287" y="205"/>
                  </a:lnTo>
                  <a:lnTo>
                    <a:pt x="268" y="205"/>
                  </a:lnTo>
                  <a:lnTo>
                    <a:pt x="247" y="205"/>
                  </a:lnTo>
                  <a:lnTo>
                    <a:pt x="228" y="205"/>
                  </a:lnTo>
                  <a:lnTo>
                    <a:pt x="209" y="205"/>
                  </a:lnTo>
                  <a:lnTo>
                    <a:pt x="193" y="205"/>
                  </a:lnTo>
                  <a:lnTo>
                    <a:pt x="177" y="205"/>
                  </a:lnTo>
                  <a:lnTo>
                    <a:pt x="161" y="205"/>
                  </a:lnTo>
                  <a:lnTo>
                    <a:pt x="147" y="205"/>
                  </a:lnTo>
                  <a:lnTo>
                    <a:pt x="123" y="205"/>
                  </a:lnTo>
                  <a:lnTo>
                    <a:pt x="99" y="205"/>
                  </a:lnTo>
                  <a:lnTo>
                    <a:pt x="80" y="205"/>
                  </a:lnTo>
                  <a:lnTo>
                    <a:pt x="61" y="205"/>
                  </a:lnTo>
                  <a:lnTo>
                    <a:pt x="48" y="205"/>
                  </a:lnTo>
                  <a:lnTo>
                    <a:pt x="37" y="205"/>
                  </a:lnTo>
                  <a:lnTo>
                    <a:pt x="26" y="205"/>
                  </a:lnTo>
                  <a:lnTo>
                    <a:pt x="18" y="205"/>
                  </a:lnTo>
                  <a:lnTo>
                    <a:pt x="13" y="205"/>
                  </a:lnTo>
                  <a:lnTo>
                    <a:pt x="8" y="205"/>
                  </a:lnTo>
                  <a:lnTo>
                    <a:pt x="5" y="205"/>
                  </a:lnTo>
                  <a:lnTo>
                    <a:pt x="2" y="205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2" y="194"/>
                  </a:lnTo>
                  <a:lnTo>
                    <a:pt x="2" y="183"/>
                  </a:lnTo>
                  <a:lnTo>
                    <a:pt x="8" y="172"/>
                  </a:lnTo>
                  <a:lnTo>
                    <a:pt x="13" y="164"/>
                  </a:lnTo>
                  <a:lnTo>
                    <a:pt x="18" y="154"/>
                  </a:lnTo>
                  <a:lnTo>
                    <a:pt x="26" y="143"/>
                  </a:lnTo>
                  <a:lnTo>
                    <a:pt x="37" y="135"/>
                  </a:lnTo>
                  <a:lnTo>
                    <a:pt x="48" y="124"/>
                  </a:lnTo>
                  <a:lnTo>
                    <a:pt x="59" y="116"/>
                  </a:lnTo>
                  <a:lnTo>
                    <a:pt x="72" y="108"/>
                  </a:lnTo>
                  <a:lnTo>
                    <a:pt x="85" y="100"/>
                  </a:lnTo>
                  <a:lnTo>
                    <a:pt x="102" y="92"/>
                  </a:lnTo>
                  <a:lnTo>
                    <a:pt x="118" y="84"/>
                  </a:lnTo>
                  <a:lnTo>
                    <a:pt x="134" y="76"/>
                  </a:lnTo>
                  <a:lnTo>
                    <a:pt x="153" y="68"/>
                  </a:lnTo>
                  <a:lnTo>
                    <a:pt x="174" y="60"/>
                  </a:lnTo>
                  <a:lnTo>
                    <a:pt x="193" y="54"/>
                  </a:lnTo>
                  <a:lnTo>
                    <a:pt x="214" y="49"/>
                  </a:lnTo>
                  <a:lnTo>
                    <a:pt x="236" y="41"/>
                  </a:lnTo>
                  <a:lnTo>
                    <a:pt x="260" y="35"/>
                  </a:lnTo>
                  <a:lnTo>
                    <a:pt x="308" y="25"/>
                  </a:lnTo>
                  <a:lnTo>
                    <a:pt x="359" y="17"/>
                  </a:lnTo>
                  <a:lnTo>
                    <a:pt x="413" y="11"/>
                  </a:lnTo>
                  <a:lnTo>
                    <a:pt x="469" y="6"/>
                  </a:lnTo>
                  <a:lnTo>
                    <a:pt x="528" y="3"/>
                  </a:lnTo>
                  <a:lnTo>
                    <a:pt x="588" y="0"/>
                  </a:lnTo>
                  <a:lnTo>
                    <a:pt x="649" y="3"/>
                  </a:lnTo>
                  <a:lnTo>
                    <a:pt x="706" y="6"/>
                  </a:lnTo>
                  <a:lnTo>
                    <a:pt x="762" y="11"/>
                  </a:lnTo>
                  <a:lnTo>
                    <a:pt x="816" y="17"/>
                  </a:lnTo>
                  <a:lnTo>
                    <a:pt x="869" y="25"/>
                  </a:lnTo>
                  <a:lnTo>
                    <a:pt x="918" y="35"/>
                  </a:lnTo>
                  <a:lnTo>
                    <a:pt x="939" y="41"/>
                  </a:lnTo>
                  <a:lnTo>
                    <a:pt x="963" y="49"/>
                  </a:lnTo>
                  <a:lnTo>
                    <a:pt x="985" y="54"/>
                  </a:lnTo>
                  <a:lnTo>
                    <a:pt x="1004" y="60"/>
                  </a:lnTo>
                  <a:lnTo>
                    <a:pt x="1025" y="68"/>
                  </a:lnTo>
                  <a:lnTo>
                    <a:pt x="1041" y="76"/>
                  </a:lnTo>
                  <a:lnTo>
                    <a:pt x="1060" y="84"/>
                  </a:lnTo>
                  <a:lnTo>
                    <a:pt x="1076" y="92"/>
                  </a:lnTo>
                  <a:lnTo>
                    <a:pt x="1092" y="100"/>
                  </a:lnTo>
                  <a:lnTo>
                    <a:pt x="1106" y="108"/>
                  </a:lnTo>
                  <a:lnTo>
                    <a:pt x="1119" y="116"/>
                  </a:lnTo>
                  <a:lnTo>
                    <a:pt x="1130" y="124"/>
                  </a:lnTo>
                  <a:lnTo>
                    <a:pt x="1141" y="135"/>
                  </a:lnTo>
                  <a:lnTo>
                    <a:pt x="1151" y="143"/>
                  </a:lnTo>
                  <a:lnTo>
                    <a:pt x="1159" y="154"/>
                  </a:lnTo>
                  <a:lnTo>
                    <a:pt x="1165" y="164"/>
                  </a:lnTo>
                  <a:lnTo>
                    <a:pt x="1170" y="172"/>
                  </a:lnTo>
                  <a:lnTo>
                    <a:pt x="1173" y="183"/>
                  </a:lnTo>
                  <a:lnTo>
                    <a:pt x="1175" y="194"/>
                  </a:lnTo>
                  <a:lnTo>
                    <a:pt x="1178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3" name="Freeform 9"/>
            <p:cNvSpPr/>
            <p:nvPr/>
          </p:nvSpPr>
          <p:spPr bwMode="auto">
            <a:xfrm>
              <a:off x="1092630" y="2459275"/>
              <a:ext cx="213339" cy="373701"/>
            </a:xfrm>
            <a:custGeom>
              <a:avLst/>
              <a:gdLst>
                <a:gd name="T0" fmla="*/ 40 w 298"/>
                <a:gd name="T1" fmla="*/ 242 h 522"/>
                <a:gd name="T2" fmla="*/ 56 w 298"/>
                <a:gd name="T3" fmla="*/ 266 h 522"/>
                <a:gd name="T4" fmla="*/ 64 w 298"/>
                <a:gd name="T5" fmla="*/ 282 h 522"/>
                <a:gd name="T6" fmla="*/ 70 w 298"/>
                <a:gd name="T7" fmla="*/ 291 h 522"/>
                <a:gd name="T8" fmla="*/ 78 w 298"/>
                <a:gd name="T9" fmla="*/ 277 h 522"/>
                <a:gd name="T10" fmla="*/ 94 w 298"/>
                <a:gd name="T11" fmla="*/ 248 h 522"/>
                <a:gd name="T12" fmla="*/ 105 w 298"/>
                <a:gd name="T13" fmla="*/ 231 h 522"/>
                <a:gd name="T14" fmla="*/ 107 w 298"/>
                <a:gd name="T15" fmla="*/ 221 h 522"/>
                <a:gd name="T16" fmla="*/ 110 w 298"/>
                <a:gd name="T17" fmla="*/ 218 h 522"/>
                <a:gd name="T18" fmla="*/ 105 w 298"/>
                <a:gd name="T19" fmla="*/ 164 h 522"/>
                <a:gd name="T20" fmla="*/ 99 w 298"/>
                <a:gd name="T21" fmla="*/ 124 h 522"/>
                <a:gd name="T22" fmla="*/ 97 w 298"/>
                <a:gd name="T23" fmla="*/ 89 h 522"/>
                <a:gd name="T24" fmla="*/ 91 w 298"/>
                <a:gd name="T25" fmla="*/ 51 h 522"/>
                <a:gd name="T26" fmla="*/ 88 w 298"/>
                <a:gd name="T27" fmla="*/ 24 h 522"/>
                <a:gd name="T28" fmla="*/ 88 w 298"/>
                <a:gd name="T29" fmla="*/ 16 h 522"/>
                <a:gd name="T30" fmla="*/ 105 w 298"/>
                <a:gd name="T31" fmla="*/ 6 h 522"/>
                <a:gd name="T32" fmla="*/ 123 w 298"/>
                <a:gd name="T33" fmla="*/ 0 h 522"/>
                <a:gd name="T34" fmla="*/ 131 w 298"/>
                <a:gd name="T35" fmla="*/ 0 h 522"/>
                <a:gd name="T36" fmla="*/ 139 w 298"/>
                <a:gd name="T37" fmla="*/ 0 h 522"/>
                <a:gd name="T38" fmla="*/ 169 w 298"/>
                <a:gd name="T39" fmla="*/ 6 h 522"/>
                <a:gd name="T40" fmla="*/ 215 w 298"/>
                <a:gd name="T41" fmla="*/ 22 h 522"/>
                <a:gd name="T42" fmla="*/ 260 w 298"/>
                <a:gd name="T43" fmla="*/ 54 h 522"/>
                <a:gd name="T44" fmla="*/ 287 w 298"/>
                <a:gd name="T45" fmla="*/ 102 h 522"/>
                <a:gd name="T46" fmla="*/ 295 w 298"/>
                <a:gd name="T47" fmla="*/ 140 h 522"/>
                <a:gd name="T48" fmla="*/ 298 w 298"/>
                <a:gd name="T49" fmla="*/ 231 h 522"/>
                <a:gd name="T50" fmla="*/ 298 w 298"/>
                <a:gd name="T51" fmla="*/ 355 h 522"/>
                <a:gd name="T52" fmla="*/ 295 w 298"/>
                <a:gd name="T53" fmla="*/ 433 h 522"/>
                <a:gd name="T54" fmla="*/ 295 w 298"/>
                <a:gd name="T55" fmla="*/ 489 h 522"/>
                <a:gd name="T56" fmla="*/ 295 w 298"/>
                <a:gd name="T57" fmla="*/ 514 h 522"/>
                <a:gd name="T58" fmla="*/ 293 w 298"/>
                <a:gd name="T59" fmla="*/ 522 h 522"/>
                <a:gd name="T60" fmla="*/ 287 w 298"/>
                <a:gd name="T61" fmla="*/ 489 h 522"/>
                <a:gd name="T62" fmla="*/ 260 w 298"/>
                <a:gd name="T63" fmla="*/ 446 h 522"/>
                <a:gd name="T64" fmla="*/ 212 w 298"/>
                <a:gd name="T65" fmla="*/ 406 h 522"/>
                <a:gd name="T66" fmla="*/ 148 w 298"/>
                <a:gd name="T67" fmla="*/ 368 h 522"/>
                <a:gd name="T68" fmla="*/ 64 w 298"/>
                <a:gd name="T69" fmla="*/ 336 h 522"/>
                <a:gd name="T70" fmla="*/ 0 w 298"/>
                <a:gd name="T71" fmla="*/ 307 h 522"/>
                <a:gd name="T72" fmla="*/ 0 w 298"/>
                <a:gd name="T73" fmla="*/ 250 h 522"/>
                <a:gd name="T74" fmla="*/ 0 w 298"/>
                <a:gd name="T75" fmla="*/ 205 h 522"/>
                <a:gd name="T76" fmla="*/ 0 w 298"/>
                <a:gd name="T77" fmla="*/ 180 h 522"/>
                <a:gd name="T78" fmla="*/ 0 w 298"/>
                <a:gd name="T79" fmla="*/ 172 h 522"/>
                <a:gd name="T80" fmla="*/ 0 w 298"/>
                <a:gd name="T81" fmla="*/ 170 h 522"/>
                <a:gd name="T82" fmla="*/ 5 w 298"/>
                <a:gd name="T83" fmla="*/ 121 h 522"/>
                <a:gd name="T84" fmla="*/ 19 w 298"/>
                <a:gd name="T85" fmla="*/ 84 h 522"/>
                <a:gd name="T86" fmla="*/ 35 w 298"/>
                <a:gd name="T87" fmla="*/ 54 h 522"/>
                <a:gd name="T88" fmla="*/ 72 w 298"/>
                <a:gd name="T89" fmla="*/ 22 h 522"/>
                <a:gd name="T90" fmla="*/ 24 w 298"/>
                <a:gd name="T91" fmla="*/ 21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8" h="522">
                  <a:moveTo>
                    <a:pt x="24" y="218"/>
                  </a:moveTo>
                  <a:lnTo>
                    <a:pt x="32" y="231"/>
                  </a:lnTo>
                  <a:lnTo>
                    <a:pt x="40" y="242"/>
                  </a:lnTo>
                  <a:lnTo>
                    <a:pt x="46" y="253"/>
                  </a:lnTo>
                  <a:lnTo>
                    <a:pt x="51" y="261"/>
                  </a:lnTo>
                  <a:lnTo>
                    <a:pt x="56" y="266"/>
                  </a:lnTo>
                  <a:lnTo>
                    <a:pt x="59" y="274"/>
                  </a:lnTo>
                  <a:lnTo>
                    <a:pt x="62" y="277"/>
                  </a:lnTo>
                  <a:lnTo>
                    <a:pt x="64" y="282"/>
                  </a:lnTo>
                  <a:lnTo>
                    <a:pt x="64" y="285"/>
                  </a:lnTo>
                  <a:lnTo>
                    <a:pt x="67" y="288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78" y="277"/>
                  </a:lnTo>
                  <a:lnTo>
                    <a:pt x="83" y="266"/>
                  </a:lnTo>
                  <a:lnTo>
                    <a:pt x="88" y="258"/>
                  </a:lnTo>
                  <a:lnTo>
                    <a:pt x="94" y="248"/>
                  </a:lnTo>
                  <a:lnTo>
                    <a:pt x="97" y="242"/>
                  </a:lnTo>
                  <a:lnTo>
                    <a:pt x="102" y="237"/>
                  </a:lnTo>
                  <a:lnTo>
                    <a:pt x="105" y="231"/>
                  </a:lnTo>
                  <a:lnTo>
                    <a:pt x="105" y="226"/>
                  </a:lnTo>
                  <a:lnTo>
                    <a:pt x="107" y="223"/>
                  </a:lnTo>
                  <a:lnTo>
                    <a:pt x="107" y="221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07" y="199"/>
                  </a:lnTo>
                  <a:lnTo>
                    <a:pt x="107" y="180"/>
                  </a:lnTo>
                  <a:lnTo>
                    <a:pt x="105" y="164"/>
                  </a:lnTo>
                  <a:lnTo>
                    <a:pt x="102" y="151"/>
                  </a:lnTo>
                  <a:lnTo>
                    <a:pt x="102" y="137"/>
                  </a:lnTo>
                  <a:lnTo>
                    <a:pt x="99" y="124"/>
                  </a:lnTo>
                  <a:lnTo>
                    <a:pt x="99" y="110"/>
                  </a:lnTo>
                  <a:lnTo>
                    <a:pt x="97" y="100"/>
                  </a:lnTo>
                  <a:lnTo>
                    <a:pt x="97" y="89"/>
                  </a:lnTo>
                  <a:lnTo>
                    <a:pt x="94" y="81"/>
                  </a:lnTo>
                  <a:lnTo>
                    <a:pt x="94" y="65"/>
                  </a:lnTo>
                  <a:lnTo>
                    <a:pt x="91" y="51"/>
                  </a:lnTo>
                  <a:lnTo>
                    <a:pt x="91" y="41"/>
                  </a:lnTo>
                  <a:lnTo>
                    <a:pt x="88" y="30"/>
                  </a:lnTo>
                  <a:lnTo>
                    <a:pt x="88" y="24"/>
                  </a:lnTo>
                  <a:lnTo>
                    <a:pt x="88" y="19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6" y="14"/>
                  </a:lnTo>
                  <a:lnTo>
                    <a:pt x="105" y="6"/>
                  </a:lnTo>
                  <a:lnTo>
                    <a:pt x="113" y="3"/>
                  </a:lnTo>
                  <a:lnTo>
                    <a:pt x="118" y="3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4" y="0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8" y="3"/>
                  </a:lnTo>
                  <a:lnTo>
                    <a:pt x="169" y="6"/>
                  </a:lnTo>
                  <a:lnTo>
                    <a:pt x="185" y="8"/>
                  </a:lnTo>
                  <a:lnTo>
                    <a:pt x="199" y="14"/>
                  </a:lnTo>
                  <a:lnTo>
                    <a:pt x="215" y="22"/>
                  </a:lnTo>
                  <a:lnTo>
                    <a:pt x="231" y="30"/>
                  </a:lnTo>
                  <a:lnTo>
                    <a:pt x="244" y="41"/>
                  </a:lnTo>
                  <a:lnTo>
                    <a:pt x="260" y="54"/>
                  </a:lnTo>
                  <a:lnTo>
                    <a:pt x="271" y="70"/>
                  </a:lnTo>
                  <a:lnTo>
                    <a:pt x="282" y="89"/>
                  </a:lnTo>
                  <a:lnTo>
                    <a:pt x="287" y="102"/>
                  </a:lnTo>
                  <a:lnTo>
                    <a:pt x="290" y="113"/>
                  </a:lnTo>
                  <a:lnTo>
                    <a:pt x="295" y="127"/>
                  </a:lnTo>
                  <a:lnTo>
                    <a:pt x="295" y="140"/>
                  </a:lnTo>
                  <a:lnTo>
                    <a:pt x="298" y="153"/>
                  </a:lnTo>
                  <a:lnTo>
                    <a:pt x="298" y="170"/>
                  </a:lnTo>
                  <a:lnTo>
                    <a:pt x="298" y="231"/>
                  </a:lnTo>
                  <a:lnTo>
                    <a:pt x="298" y="296"/>
                  </a:lnTo>
                  <a:lnTo>
                    <a:pt x="298" y="325"/>
                  </a:lnTo>
                  <a:lnTo>
                    <a:pt x="298" y="355"/>
                  </a:lnTo>
                  <a:lnTo>
                    <a:pt x="295" y="382"/>
                  </a:lnTo>
                  <a:lnTo>
                    <a:pt x="295" y="409"/>
                  </a:lnTo>
                  <a:lnTo>
                    <a:pt x="295" y="433"/>
                  </a:lnTo>
                  <a:lnTo>
                    <a:pt x="295" y="454"/>
                  </a:lnTo>
                  <a:lnTo>
                    <a:pt x="295" y="473"/>
                  </a:lnTo>
                  <a:lnTo>
                    <a:pt x="295" y="489"/>
                  </a:lnTo>
                  <a:lnTo>
                    <a:pt x="295" y="503"/>
                  </a:lnTo>
                  <a:lnTo>
                    <a:pt x="295" y="508"/>
                  </a:lnTo>
                  <a:lnTo>
                    <a:pt x="295" y="514"/>
                  </a:lnTo>
                  <a:lnTo>
                    <a:pt x="293" y="516"/>
                  </a:lnTo>
                  <a:lnTo>
                    <a:pt x="293" y="519"/>
                  </a:lnTo>
                  <a:lnTo>
                    <a:pt x="293" y="522"/>
                  </a:lnTo>
                  <a:lnTo>
                    <a:pt x="293" y="522"/>
                  </a:lnTo>
                  <a:lnTo>
                    <a:pt x="293" y="506"/>
                  </a:lnTo>
                  <a:lnTo>
                    <a:pt x="287" y="489"/>
                  </a:lnTo>
                  <a:lnTo>
                    <a:pt x="282" y="476"/>
                  </a:lnTo>
                  <a:lnTo>
                    <a:pt x="274" y="460"/>
                  </a:lnTo>
                  <a:lnTo>
                    <a:pt x="260" y="446"/>
                  </a:lnTo>
                  <a:lnTo>
                    <a:pt x="247" y="433"/>
                  </a:lnTo>
                  <a:lnTo>
                    <a:pt x="231" y="420"/>
                  </a:lnTo>
                  <a:lnTo>
                    <a:pt x="212" y="406"/>
                  </a:lnTo>
                  <a:lnTo>
                    <a:pt x="193" y="393"/>
                  </a:lnTo>
                  <a:lnTo>
                    <a:pt x="172" y="379"/>
                  </a:lnTo>
                  <a:lnTo>
                    <a:pt x="148" y="368"/>
                  </a:lnTo>
                  <a:lnTo>
                    <a:pt x="121" y="358"/>
                  </a:lnTo>
                  <a:lnTo>
                    <a:pt x="94" y="347"/>
                  </a:lnTo>
                  <a:lnTo>
                    <a:pt x="64" y="336"/>
                  </a:lnTo>
                  <a:lnTo>
                    <a:pt x="32" y="328"/>
                  </a:lnTo>
                  <a:lnTo>
                    <a:pt x="0" y="320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69"/>
                  </a:lnTo>
                  <a:lnTo>
                    <a:pt x="0" y="250"/>
                  </a:lnTo>
                  <a:lnTo>
                    <a:pt x="0" y="231"/>
                  </a:lnTo>
                  <a:lnTo>
                    <a:pt x="0" y="218"/>
                  </a:lnTo>
                  <a:lnTo>
                    <a:pt x="0" y="205"/>
                  </a:lnTo>
                  <a:lnTo>
                    <a:pt x="0" y="196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8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51"/>
                  </a:lnTo>
                  <a:lnTo>
                    <a:pt x="3" y="135"/>
                  </a:lnTo>
                  <a:lnTo>
                    <a:pt x="5" y="121"/>
                  </a:lnTo>
                  <a:lnTo>
                    <a:pt x="8" y="108"/>
                  </a:lnTo>
                  <a:lnTo>
                    <a:pt x="13" y="94"/>
                  </a:lnTo>
                  <a:lnTo>
                    <a:pt x="19" y="84"/>
                  </a:lnTo>
                  <a:lnTo>
                    <a:pt x="24" y="73"/>
                  </a:lnTo>
                  <a:lnTo>
                    <a:pt x="29" y="62"/>
                  </a:lnTo>
                  <a:lnTo>
                    <a:pt x="35" y="54"/>
                  </a:lnTo>
                  <a:lnTo>
                    <a:pt x="43" y="46"/>
                  </a:lnTo>
                  <a:lnTo>
                    <a:pt x="56" y="33"/>
                  </a:lnTo>
                  <a:lnTo>
                    <a:pt x="72" y="22"/>
                  </a:lnTo>
                  <a:lnTo>
                    <a:pt x="86" y="14"/>
                  </a:lnTo>
                  <a:lnTo>
                    <a:pt x="24" y="218"/>
                  </a:lnTo>
                  <a:lnTo>
                    <a:pt x="24" y="218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54" name="Freeform 10"/>
            <p:cNvSpPr/>
            <p:nvPr/>
          </p:nvSpPr>
          <p:spPr bwMode="auto">
            <a:xfrm>
              <a:off x="691009" y="2351890"/>
              <a:ext cx="349360" cy="325019"/>
            </a:xfrm>
            <a:custGeom>
              <a:avLst/>
              <a:gdLst>
                <a:gd name="T0" fmla="*/ 488 w 488"/>
                <a:gd name="T1" fmla="*/ 231 h 454"/>
                <a:gd name="T2" fmla="*/ 488 w 488"/>
                <a:gd name="T3" fmla="*/ 320 h 454"/>
                <a:gd name="T4" fmla="*/ 488 w 488"/>
                <a:gd name="T5" fmla="*/ 384 h 454"/>
                <a:gd name="T6" fmla="*/ 488 w 488"/>
                <a:gd name="T7" fmla="*/ 424 h 454"/>
                <a:gd name="T8" fmla="*/ 488 w 488"/>
                <a:gd name="T9" fmla="*/ 446 h 454"/>
                <a:gd name="T10" fmla="*/ 488 w 488"/>
                <a:gd name="T11" fmla="*/ 454 h 454"/>
                <a:gd name="T12" fmla="*/ 376 w 488"/>
                <a:gd name="T13" fmla="*/ 435 h 454"/>
                <a:gd name="T14" fmla="*/ 252 w 488"/>
                <a:gd name="T15" fmla="*/ 424 h 454"/>
                <a:gd name="T16" fmla="*/ 123 w 488"/>
                <a:gd name="T17" fmla="*/ 424 h 454"/>
                <a:gd name="T18" fmla="*/ 0 w 488"/>
                <a:gd name="T19" fmla="*/ 430 h 454"/>
                <a:gd name="T20" fmla="*/ 0 w 488"/>
                <a:gd name="T21" fmla="*/ 427 h 454"/>
                <a:gd name="T22" fmla="*/ 0 w 488"/>
                <a:gd name="T23" fmla="*/ 408 h 454"/>
                <a:gd name="T24" fmla="*/ 0 w 488"/>
                <a:gd name="T25" fmla="*/ 373 h 454"/>
                <a:gd name="T26" fmla="*/ 0 w 488"/>
                <a:gd name="T27" fmla="*/ 314 h 454"/>
                <a:gd name="T28" fmla="*/ 0 w 488"/>
                <a:gd name="T29" fmla="*/ 244 h 454"/>
                <a:gd name="T30" fmla="*/ 0 w 488"/>
                <a:gd name="T31" fmla="*/ 193 h 454"/>
                <a:gd name="T32" fmla="*/ 8 w 488"/>
                <a:gd name="T33" fmla="*/ 131 h 454"/>
                <a:gd name="T34" fmla="*/ 32 w 488"/>
                <a:gd name="T35" fmla="*/ 83 h 454"/>
                <a:gd name="T36" fmla="*/ 67 w 488"/>
                <a:gd name="T37" fmla="*/ 45 h 454"/>
                <a:gd name="T38" fmla="*/ 107 w 488"/>
                <a:gd name="T39" fmla="*/ 21 h 454"/>
                <a:gd name="T40" fmla="*/ 164 w 488"/>
                <a:gd name="T41" fmla="*/ 0 h 454"/>
                <a:gd name="T42" fmla="*/ 193 w 488"/>
                <a:gd name="T43" fmla="*/ 11 h 454"/>
                <a:gd name="T44" fmla="*/ 223 w 488"/>
                <a:gd name="T45" fmla="*/ 24 h 454"/>
                <a:gd name="T46" fmla="*/ 241 w 488"/>
                <a:gd name="T47" fmla="*/ 29 h 454"/>
                <a:gd name="T48" fmla="*/ 252 w 488"/>
                <a:gd name="T49" fmla="*/ 35 h 454"/>
                <a:gd name="T50" fmla="*/ 247 w 488"/>
                <a:gd name="T51" fmla="*/ 54 h 454"/>
                <a:gd name="T52" fmla="*/ 231 w 488"/>
                <a:gd name="T53" fmla="*/ 102 h 454"/>
                <a:gd name="T54" fmla="*/ 220 w 488"/>
                <a:gd name="T55" fmla="*/ 142 h 454"/>
                <a:gd name="T56" fmla="*/ 209 w 488"/>
                <a:gd name="T57" fmla="*/ 174 h 454"/>
                <a:gd name="T58" fmla="*/ 198 w 488"/>
                <a:gd name="T59" fmla="*/ 217 h 454"/>
                <a:gd name="T60" fmla="*/ 190 w 488"/>
                <a:gd name="T61" fmla="*/ 236 h 454"/>
                <a:gd name="T62" fmla="*/ 190 w 488"/>
                <a:gd name="T63" fmla="*/ 242 h 454"/>
                <a:gd name="T64" fmla="*/ 209 w 488"/>
                <a:gd name="T65" fmla="*/ 277 h 454"/>
                <a:gd name="T66" fmla="*/ 233 w 488"/>
                <a:gd name="T67" fmla="*/ 309 h 454"/>
                <a:gd name="T68" fmla="*/ 244 w 488"/>
                <a:gd name="T69" fmla="*/ 330 h 454"/>
                <a:gd name="T70" fmla="*/ 252 w 488"/>
                <a:gd name="T71" fmla="*/ 338 h 454"/>
                <a:gd name="T72" fmla="*/ 252 w 488"/>
                <a:gd name="T73" fmla="*/ 344 h 454"/>
                <a:gd name="T74" fmla="*/ 279 w 488"/>
                <a:gd name="T75" fmla="*/ 295 h 454"/>
                <a:gd name="T76" fmla="*/ 295 w 488"/>
                <a:gd name="T77" fmla="*/ 266 h 454"/>
                <a:gd name="T78" fmla="*/ 303 w 488"/>
                <a:gd name="T79" fmla="*/ 250 h 454"/>
                <a:gd name="T80" fmla="*/ 306 w 488"/>
                <a:gd name="T81" fmla="*/ 244 h 454"/>
                <a:gd name="T82" fmla="*/ 303 w 488"/>
                <a:gd name="T83" fmla="*/ 223 h 454"/>
                <a:gd name="T84" fmla="*/ 290 w 488"/>
                <a:gd name="T85" fmla="*/ 174 h 454"/>
                <a:gd name="T86" fmla="*/ 279 w 488"/>
                <a:gd name="T87" fmla="*/ 134 h 454"/>
                <a:gd name="T88" fmla="*/ 271 w 488"/>
                <a:gd name="T89" fmla="*/ 102 h 454"/>
                <a:gd name="T90" fmla="*/ 260 w 488"/>
                <a:gd name="T91" fmla="*/ 62 h 454"/>
                <a:gd name="T92" fmla="*/ 255 w 488"/>
                <a:gd name="T93" fmla="*/ 40 h 454"/>
                <a:gd name="T94" fmla="*/ 252 w 488"/>
                <a:gd name="T95" fmla="*/ 35 h 454"/>
                <a:gd name="T96" fmla="*/ 276 w 488"/>
                <a:gd name="T97" fmla="*/ 24 h 454"/>
                <a:gd name="T98" fmla="*/ 300 w 488"/>
                <a:gd name="T99" fmla="*/ 11 h 454"/>
                <a:gd name="T100" fmla="*/ 317 w 488"/>
                <a:gd name="T101" fmla="*/ 2 h 454"/>
                <a:gd name="T102" fmla="*/ 325 w 488"/>
                <a:gd name="T103" fmla="*/ 0 h 454"/>
                <a:gd name="T104" fmla="*/ 354 w 488"/>
                <a:gd name="T105" fmla="*/ 8 h 454"/>
                <a:gd name="T106" fmla="*/ 394 w 488"/>
                <a:gd name="T107" fmla="*/ 27 h 454"/>
                <a:gd name="T108" fmla="*/ 435 w 488"/>
                <a:gd name="T109" fmla="*/ 56 h 454"/>
                <a:gd name="T110" fmla="*/ 464 w 488"/>
                <a:gd name="T111" fmla="*/ 97 h 454"/>
                <a:gd name="T112" fmla="*/ 486 w 488"/>
                <a:gd name="T113" fmla="*/ 15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8" h="454">
                  <a:moveTo>
                    <a:pt x="488" y="193"/>
                  </a:moveTo>
                  <a:lnTo>
                    <a:pt x="488" y="212"/>
                  </a:lnTo>
                  <a:lnTo>
                    <a:pt x="488" y="231"/>
                  </a:lnTo>
                  <a:lnTo>
                    <a:pt x="488" y="263"/>
                  </a:lnTo>
                  <a:lnTo>
                    <a:pt x="488" y="293"/>
                  </a:lnTo>
                  <a:lnTo>
                    <a:pt x="488" y="320"/>
                  </a:lnTo>
                  <a:lnTo>
                    <a:pt x="488" y="344"/>
                  </a:lnTo>
                  <a:lnTo>
                    <a:pt x="488" y="365"/>
                  </a:lnTo>
                  <a:lnTo>
                    <a:pt x="488" y="384"/>
                  </a:lnTo>
                  <a:lnTo>
                    <a:pt x="488" y="400"/>
                  </a:lnTo>
                  <a:lnTo>
                    <a:pt x="488" y="414"/>
                  </a:lnTo>
                  <a:lnTo>
                    <a:pt x="488" y="424"/>
                  </a:lnTo>
                  <a:lnTo>
                    <a:pt x="488" y="435"/>
                  </a:lnTo>
                  <a:lnTo>
                    <a:pt x="488" y="441"/>
                  </a:lnTo>
                  <a:lnTo>
                    <a:pt x="488" y="446"/>
                  </a:lnTo>
                  <a:lnTo>
                    <a:pt x="488" y="451"/>
                  </a:lnTo>
                  <a:lnTo>
                    <a:pt x="488" y="451"/>
                  </a:lnTo>
                  <a:lnTo>
                    <a:pt x="488" y="454"/>
                  </a:lnTo>
                  <a:lnTo>
                    <a:pt x="453" y="446"/>
                  </a:lnTo>
                  <a:lnTo>
                    <a:pt x="413" y="441"/>
                  </a:lnTo>
                  <a:lnTo>
                    <a:pt x="376" y="435"/>
                  </a:lnTo>
                  <a:lnTo>
                    <a:pt x="335" y="432"/>
                  </a:lnTo>
                  <a:lnTo>
                    <a:pt x="292" y="427"/>
                  </a:lnTo>
                  <a:lnTo>
                    <a:pt x="252" y="424"/>
                  </a:lnTo>
                  <a:lnTo>
                    <a:pt x="209" y="424"/>
                  </a:lnTo>
                  <a:lnTo>
                    <a:pt x="164" y="424"/>
                  </a:lnTo>
                  <a:lnTo>
                    <a:pt x="123" y="424"/>
                  </a:lnTo>
                  <a:lnTo>
                    <a:pt x="80" y="424"/>
                  </a:lnTo>
                  <a:lnTo>
                    <a:pt x="40" y="427"/>
                  </a:lnTo>
                  <a:lnTo>
                    <a:pt x="0" y="430"/>
                  </a:lnTo>
                  <a:lnTo>
                    <a:pt x="0" y="430"/>
                  </a:lnTo>
                  <a:lnTo>
                    <a:pt x="0" y="430"/>
                  </a:lnTo>
                  <a:lnTo>
                    <a:pt x="0" y="427"/>
                  </a:lnTo>
                  <a:lnTo>
                    <a:pt x="0" y="422"/>
                  </a:lnTo>
                  <a:lnTo>
                    <a:pt x="0" y="416"/>
                  </a:lnTo>
                  <a:lnTo>
                    <a:pt x="0" y="408"/>
                  </a:lnTo>
                  <a:lnTo>
                    <a:pt x="0" y="398"/>
                  </a:lnTo>
                  <a:lnTo>
                    <a:pt x="0" y="387"/>
                  </a:lnTo>
                  <a:lnTo>
                    <a:pt x="0" y="373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4"/>
                  </a:lnTo>
                  <a:lnTo>
                    <a:pt x="0" y="290"/>
                  </a:lnTo>
                  <a:lnTo>
                    <a:pt x="0" y="260"/>
                  </a:lnTo>
                  <a:lnTo>
                    <a:pt x="0" y="244"/>
                  </a:lnTo>
                  <a:lnTo>
                    <a:pt x="0" y="228"/>
                  </a:lnTo>
                  <a:lnTo>
                    <a:pt x="0" y="212"/>
                  </a:lnTo>
                  <a:lnTo>
                    <a:pt x="0" y="193"/>
                  </a:lnTo>
                  <a:lnTo>
                    <a:pt x="0" y="172"/>
                  </a:lnTo>
                  <a:lnTo>
                    <a:pt x="2" y="150"/>
                  </a:lnTo>
                  <a:lnTo>
                    <a:pt x="8" y="131"/>
                  </a:lnTo>
                  <a:lnTo>
                    <a:pt x="16" y="113"/>
                  </a:lnTo>
                  <a:lnTo>
                    <a:pt x="24" y="97"/>
                  </a:lnTo>
                  <a:lnTo>
                    <a:pt x="32" y="83"/>
                  </a:lnTo>
                  <a:lnTo>
                    <a:pt x="43" y="70"/>
                  </a:lnTo>
                  <a:lnTo>
                    <a:pt x="56" y="56"/>
                  </a:lnTo>
                  <a:lnTo>
                    <a:pt x="67" y="45"/>
                  </a:lnTo>
                  <a:lnTo>
                    <a:pt x="80" y="37"/>
                  </a:lnTo>
                  <a:lnTo>
                    <a:pt x="94" y="27"/>
                  </a:lnTo>
                  <a:lnTo>
                    <a:pt x="107" y="21"/>
                  </a:lnTo>
                  <a:lnTo>
                    <a:pt x="123" y="13"/>
                  </a:lnTo>
                  <a:lnTo>
                    <a:pt x="137" y="8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80" y="5"/>
                  </a:lnTo>
                  <a:lnTo>
                    <a:pt x="193" y="11"/>
                  </a:lnTo>
                  <a:lnTo>
                    <a:pt x="206" y="16"/>
                  </a:lnTo>
                  <a:lnTo>
                    <a:pt x="215" y="19"/>
                  </a:lnTo>
                  <a:lnTo>
                    <a:pt x="223" y="24"/>
                  </a:lnTo>
                  <a:lnTo>
                    <a:pt x="231" y="27"/>
                  </a:lnTo>
                  <a:lnTo>
                    <a:pt x="236" y="29"/>
                  </a:lnTo>
                  <a:lnTo>
                    <a:pt x="241" y="29"/>
                  </a:lnTo>
                  <a:lnTo>
                    <a:pt x="244" y="32"/>
                  </a:lnTo>
                  <a:lnTo>
                    <a:pt x="247" y="32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47" y="54"/>
                  </a:lnTo>
                  <a:lnTo>
                    <a:pt x="241" y="72"/>
                  </a:lnTo>
                  <a:lnTo>
                    <a:pt x="236" y="88"/>
                  </a:lnTo>
                  <a:lnTo>
                    <a:pt x="231" y="102"/>
                  </a:lnTo>
                  <a:lnTo>
                    <a:pt x="228" y="118"/>
                  </a:lnTo>
                  <a:lnTo>
                    <a:pt x="223" y="131"/>
                  </a:lnTo>
                  <a:lnTo>
                    <a:pt x="220" y="142"/>
                  </a:lnTo>
                  <a:lnTo>
                    <a:pt x="217" y="156"/>
                  </a:lnTo>
                  <a:lnTo>
                    <a:pt x="212" y="166"/>
                  </a:lnTo>
                  <a:lnTo>
                    <a:pt x="209" y="174"/>
                  </a:lnTo>
                  <a:lnTo>
                    <a:pt x="204" y="191"/>
                  </a:lnTo>
                  <a:lnTo>
                    <a:pt x="201" y="207"/>
                  </a:lnTo>
                  <a:lnTo>
                    <a:pt x="198" y="217"/>
                  </a:lnTo>
                  <a:lnTo>
                    <a:pt x="196" y="226"/>
                  </a:lnTo>
                  <a:lnTo>
                    <a:pt x="193" y="231"/>
                  </a:lnTo>
                  <a:lnTo>
                    <a:pt x="190" y="236"/>
                  </a:lnTo>
                  <a:lnTo>
                    <a:pt x="190" y="239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201" y="260"/>
                  </a:lnTo>
                  <a:lnTo>
                    <a:pt x="209" y="277"/>
                  </a:lnTo>
                  <a:lnTo>
                    <a:pt x="220" y="290"/>
                  </a:lnTo>
                  <a:lnTo>
                    <a:pt x="225" y="301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41" y="325"/>
                  </a:lnTo>
                  <a:lnTo>
                    <a:pt x="244" y="330"/>
                  </a:lnTo>
                  <a:lnTo>
                    <a:pt x="247" y="333"/>
                  </a:lnTo>
                  <a:lnTo>
                    <a:pt x="249" y="338"/>
                  </a:lnTo>
                  <a:lnTo>
                    <a:pt x="252" y="338"/>
                  </a:lnTo>
                  <a:lnTo>
                    <a:pt x="252" y="341"/>
                  </a:lnTo>
                  <a:lnTo>
                    <a:pt x="252" y="341"/>
                  </a:lnTo>
                  <a:lnTo>
                    <a:pt x="252" y="344"/>
                  </a:lnTo>
                  <a:lnTo>
                    <a:pt x="263" y="325"/>
                  </a:lnTo>
                  <a:lnTo>
                    <a:pt x="271" y="309"/>
                  </a:lnTo>
                  <a:lnTo>
                    <a:pt x="279" y="295"/>
                  </a:lnTo>
                  <a:lnTo>
                    <a:pt x="284" y="285"/>
                  </a:lnTo>
                  <a:lnTo>
                    <a:pt x="290" y="274"/>
                  </a:lnTo>
                  <a:lnTo>
                    <a:pt x="295" y="266"/>
                  </a:lnTo>
                  <a:lnTo>
                    <a:pt x="298" y="260"/>
                  </a:lnTo>
                  <a:lnTo>
                    <a:pt x="300" y="255"/>
                  </a:lnTo>
                  <a:lnTo>
                    <a:pt x="303" y="250"/>
                  </a:lnTo>
                  <a:lnTo>
                    <a:pt x="306" y="247"/>
                  </a:lnTo>
                  <a:lnTo>
                    <a:pt x="306" y="244"/>
                  </a:lnTo>
                  <a:lnTo>
                    <a:pt x="306" y="244"/>
                  </a:lnTo>
                  <a:lnTo>
                    <a:pt x="309" y="242"/>
                  </a:lnTo>
                  <a:lnTo>
                    <a:pt x="309" y="242"/>
                  </a:lnTo>
                  <a:lnTo>
                    <a:pt x="303" y="223"/>
                  </a:lnTo>
                  <a:lnTo>
                    <a:pt x="298" y="207"/>
                  </a:lnTo>
                  <a:lnTo>
                    <a:pt x="292" y="191"/>
                  </a:lnTo>
                  <a:lnTo>
                    <a:pt x="290" y="174"/>
                  </a:lnTo>
                  <a:lnTo>
                    <a:pt x="284" y="158"/>
                  </a:lnTo>
                  <a:lnTo>
                    <a:pt x="282" y="145"/>
                  </a:lnTo>
                  <a:lnTo>
                    <a:pt x="279" y="134"/>
                  </a:lnTo>
                  <a:lnTo>
                    <a:pt x="276" y="123"/>
                  </a:lnTo>
                  <a:lnTo>
                    <a:pt x="274" y="113"/>
                  </a:lnTo>
                  <a:lnTo>
                    <a:pt x="271" y="102"/>
                  </a:lnTo>
                  <a:lnTo>
                    <a:pt x="266" y="86"/>
                  </a:lnTo>
                  <a:lnTo>
                    <a:pt x="263" y="72"/>
                  </a:lnTo>
                  <a:lnTo>
                    <a:pt x="260" y="62"/>
                  </a:lnTo>
                  <a:lnTo>
                    <a:pt x="258" y="51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7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66" y="29"/>
                  </a:lnTo>
                  <a:lnTo>
                    <a:pt x="276" y="24"/>
                  </a:lnTo>
                  <a:lnTo>
                    <a:pt x="287" y="19"/>
                  </a:lnTo>
                  <a:lnTo>
                    <a:pt x="295" y="13"/>
                  </a:lnTo>
                  <a:lnTo>
                    <a:pt x="300" y="11"/>
                  </a:lnTo>
                  <a:lnTo>
                    <a:pt x="309" y="8"/>
                  </a:lnTo>
                  <a:lnTo>
                    <a:pt x="311" y="5"/>
                  </a:lnTo>
                  <a:lnTo>
                    <a:pt x="317" y="2"/>
                  </a:lnTo>
                  <a:lnTo>
                    <a:pt x="322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54" y="8"/>
                  </a:lnTo>
                  <a:lnTo>
                    <a:pt x="368" y="13"/>
                  </a:lnTo>
                  <a:lnTo>
                    <a:pt x="381" y="21"/>
                  </a:lnTo>
                  <a:lnTo>
                    <a:pt x="394" y="27"/>
                  </a:lnTo>
                  <a:lnTo>
                    <a:pt x="408" y="37"/>
                  </a:lnTo>
                  <a:lnTo>
                    <a:pt x="421" y="45"/>
                  </a:lnTo>
                  <a:lnTo>
                    <a:pt x="435" y="56"/>
                  </a:lnTo>
                  <a:lnTo>
                    <a:pt x="445" y="70"/>
                  </a:lnTo>
                  <a:lnTo>
                    <a:pt x="456" y="83"/>
                  </a:lnTo>
                  <a:lnTo>
                    <a:pt x="464" y="97"/>
                  </a:lnTo>
                  <a:lnTo>
                    <a:pt x="472" y="113"/>
                  </a:lnTo>
                  <a:lnTo>
                    <a:pt x="480" y="131"/>
                  </a:lnTo>
                  <a:lnTo>
                    <a:pt x="486" y="150"/>
                  </a:lnTo>
                  <a:lnTo>
                    <a:pt x="488" y="172"/>
                  </a:lnTo>
                  <a:lnTo>
                    <a:pt x="488" y="193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55" name="Freeform 11"/>
            <p:cNvSpPr/>
            <p:nvPr/>
          </p:nvSpPr>
          <p:spPr bwMode="auto">
            <a:xfrm>
              <a:off x="756156" y="1941679"/>
              <a:ext cx="232668" cy="119555"/>
            </a:xfrm>
            <a:custGeom>
              <a:avLst/>
              <a:gdLst>
                <a:gd name="T0" fmla="*/ 250 w 325"/>
                <a:gd name="T1" fmla="*/ 3 h 167"/>
                <a:gd name="T2" fmla="*/ 274 w 325"/>
                <a:gd name="T3" fmla="*/ 8 h 167"/>
                <a:gd name="T4" fmla="*/ 301 w 325"/>
                <a:gd name="T5" fmla="*/ 25 h 167"/>
                <a:gd name="T6" fmla="*/ 317 w 325"/>
                <a:gd name="T7" fmla="*/ 51 h 167"/>
                <a:gd name="T8" fmla="*/ 325 w 325"/>
                <a:gd name="T9" fmla="*/ 76 h 167"/>
                <a:gd name="T10" fmla="*/ 325 w 325"/>
                <a:gd name="T11" fmla="*/ 92 h 167"/>
                <a:gd name="T12" fmla="*/ 317 w 325"/>
                <a:gd name="T13" fmla="*/ 116 h 167"/>
                <a:gd name="T14" fmla="*/ 301 w 325"/>
                <a:gd name="T15" fmla="*/ 143 h 167"/>
                <a:gd name="T16" fmla="*/ 274 w 325"/>
                <a:gd name="T17" fmla="*/ 162 h 167"/>
                <a:gd name="T18" fmla="*/ 250 w 325"/>
                <a:gd name="T19" fmla="*/ 167 h 167"/>
                <a:gd name="T20" fmla="*/ 234 w 325"/>
                <a:gd name="T21" fmla="*/ 167 h 167"/>
                <a:gd name="T22" fmla="*/ 220 w 325"/>
                <a:gd name="T23" fmla="*/ 167 h 167"/>
                <a:gd name="T24" fmla="*/ 207 w 325"/>
                <a:gd name="T25" fmla="*/ 167 h 167"/>
                <a:gd name="T26" fmla="*/ 204 w 325"/>
                <a:gd name="T27" fmla="*/ 167 h 167"/>
                <a:gd name="T28" fmla="*/ 204 w 325"/>
                <a:gd name="T29" fmla="*/ 167 h 167"/>
                <a:gd name="T30" fmla="*/ 177 w 325"/>
                <a:gd name="T31" fmla="*/ 167 h 167"/>
                <a:gd name="T32" fmla="*/ 158 w 325"/>
                <a:gd name="T33" fmla="*/ 167 h 167"/>
                <a:gd name="T34" fmla="*/ 145 w 325"/>
                <a:gd name="T35" fmla="*/ 167 h 167"/>
                <a:gd name="T36" fmla="*/ 137 w 325"/>
                <a:gd name="T37" fmla="*/ 167 h 167"/>
                <a:gd name="T38" fmla="*/ 132 w 325"/>
                <a:gd name="T39" fmla="*/ 167 h 167"/>
                <a:gd name="T40" fmla="*/ 126 w 325"/>
                <a:gd name="T41" fmla="*/ 167 h 167"/>
                <a:gd name="T42" fmla="*/ 118 w 325"/>
                <a:gd name="T43" fmla="*/ 167 h 167"/>
                <a:gd name="T44" fmla="*/ 107 w 325"/>
                <a:gd name="T45" fmla="*/ 167 h 167"/>
                <a:gd name="T46" fmla="*/ 94 w 325"/>
                <a:gd name="T47" fmla="*/ 167 h 167"/>
                <a:gd name="T48" fmla="*/ 86 w 325"/>
                <a:gd name="T49" fmla="*/ 167 h 167"/>
                <a:gd name="T50" fmla="*/ 83 w 325"/>
                <a:gd name="T51" fmla="*/ 167 h 167"/>
                <a:gd name="T52" fmla="*/ 67 w 325"/>
                <a:gd name="T53" fmla="*/ 164 h 167"/>
                <a:gd name="T54" fmla="*/ 38 w 325"/>
                <a:gd name="T55" fmla="*/ 154 h 167"/>
                <a:gd name="T56" fmla="*/ 13 w 325"/>
                <a:gd name="T57" fmla="*/ 132 h 167"/>
                <a:gd name="T58" fmla="*/ 0 w 325"/>
                <a:gd name="T59" fmla="*/ 102 h 167"/>
                <a:gd name="T60" fmla="*/ 0 w 325"/>
                <a:gd name="T61" fmla="*/ 84 h 167"/>
                <a:gd name="T62" fmla="*/ 0 w 325"/>
                <a:gd name="T63" fmla="*/ 68 h 167"/>
                <a:gd name="T64" fmla="*/ 13 w 325"/>
                <a:gd name="T65" fmla="*/ 38 h 167"/>
                <a:gd name="T66" fmla="*/ 38 w 325"/>
                <a:gd name="T67" fmla="*/ 16 h 167"/>
                <a:gd name="T68" fmla="*/ 67 w 325"/>
                <a:gd name="T69" fmla="*/ 3 h 167"/>
                <a:gd name="T70" fmla="*/ 83 w 325"/>
                <a:gd name="T71" fmla="*/ 0 h 167"/>
                <a:gd name="T72" fmla="*/ 242 w 325"/>
                <a:gd name="T7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5" h="167">
                  <a:moveTo>
                    <a:pt x="242" y="0"/>
                  </a:moveTo>
                  <a:lnTo>
                    <a:pt x="250" y="3"/>
                  </a:lnTo>
                  <a:lnTo>
                    <a:pt x="258" y="3"/>
                  </a:lnTo>
                  <a:lnTo>
                    <a:pt x="274" y="8"/>
                  </a:lnTo>
                  <a:lnTo>
                    <a:pt x="287" y="16"/>
                  </a:lnTo>
                  <a:lnTo>
                    <a:pt x="301" y="25"/>
                  </a:lnTo>
                  <a:lnTo>
                    <a:pt x="311" y="38"/>
                  </a:lnTo>
                  <a:lnTo>
                    <a:pt x="317" y="51"/>
                  </a:lnTo>
                  <a:lnTo>
                    <a:pt x="322" y="68"/>
                  </a:lnTo>
                  <a:lnTo>
                    <a:pt x="325" y="76"/>
                  </a:lnTo>
                  <a:lnTo>
                    <a:pt x="325" y="84"/>
                  </a:lnTo>
                  <a:lnTo>
                    <a:pt x="325" y="92"/>
                  </a:lnTo>
                  <a:lnTo>
                    <a:pt x="322" y="100"/>
                  </a:lnTo>
                  <a:lnTo>
                    <a:pt x="317" y="116"/>
                  </a:lnTo>
                  <a:lnTo>
                    <a:pt x="311" y="129"/>
                  </a:lnTo>
                  <a:lnTo>
                    <a:pt x="301" y="143"/>
                  </a:lnTo>
                  <a:lnTo>
                    <a:pt x="287" y="154"/>
                  </a:lnTo>
                  <a:lnTo>
                    <a:pt x="274" y="162"/>
                  </a:lnTo>
                  <a:lnTo>
                    <a:pt x="258" y="164"/>
                  </a:lnTo>
                  <a:lnTo>
                    <a:pt x="250" y="167"/>
                  </a:lnTo>
                  <a:lnTo>
                    <a:pt x="242" y="167"/>
                  </a:lnTo>
                  <a:lnTo>
                    <a:pt x="234" y="167"/>
                  </a:lnTo>
                  <a:lnTo>
                    <a:pt x="228" y="167"/>
                  </a:lnTo>
                  <a:lnTo>
                    <a:pt x="220" y="167"/>
                  </a:lnTo>
                  <a:lnTo>
                    <a:pt x="212" y="167"/>
                  </a:lnTo>
                  <a:lnTo>
                    <a:pt x="207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191" y="167"/>
                  </a:lnTo>
                  <a:lnTo>
                    <a:pt x="177" y="167"/>
                  </a:lnTo>
                  <a:lnTo>
                    <a:pt x="167" y="167"/>
                  </a:lnTo>
                  <a:lnTo>
                    <a:pt x="158" y="167"/>
                  </a:lnTo>
                  <a:lnTo>
                    <a:pt x="150" y="167"/>
                  </a:lnTo>
                  <a:lnTo>
                    <a:pt x="145" y="167"/>
                  </a:lnTo>
                  <a:lnTo>
                    <a:pt x="140" y="167"/>
                  </a:lnTo>
                  <a:lnTo>
                    <a:pt x="137" y="167"/>
                  </a:lnTo>
                  <a:lnTo>
                    <a:pt x="132" y="167"/>
                  </a:lnTo>
                  <a:lnTo>
                    <a:pt x="132" y="167"/>
                  </a:lnTo>
                  <a:lnTo>
                    <a:pt x="129" y="167"/>
                  </a:lnTo>
                  <a:lnTo>
                    <a:pt x="126" y="167"/>
                  </a:lnTo>
                  <a:lnTo>
                    <a:pt x="126" y="167"/>
                  </a:lnTo>
                  <a:lnTo>
                    <a:pt x="118" y="167"/>
                  </a:lnTo>
                  <a:lnTo>
                    <a:pt x="113" y="167"/>
                  </a:lnTo>
                  <a:lnTo>
                    <a:pt x="107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9" y="167"/>
                  </a:lnTo>
                  <a:lnTo>
                    <a:pt x="86" y="167"/>
                  </a:lnTo>
                  <a:lnTo>
                    <a:pt x="83" y="167"/>
                  </a:lnTo>
                  <a:lnTo>
                    <a:pt x="83" y="167"/>
                  </a:lnTo>
                  <a:lnTo>
                    <a:pt x="83" y="167"/>
                  </a:lnTo>
                  <a:lnTo>
                    <a:pt x="67" y="164"/>
                  </a:lnTo>
                  <a:lnTo>
                    <a:pt x="51" y="162"/>
                  </a:lnTo>
                  <a:lnTo>
                    <a:pt x="38" y="154"/>
                  </a:lnTo>
                  <a:lnTo>
                    <a:pt x="24" y="143"/>
                  </a:lnTo>
                  <a:lnTo>
                    <a:pt x="13" y="132"/>
                  </a:lnTo>
                  <a:lnTo>
                    <a:pt x="5" y="116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5" y="51"/>
                  </a:lnTo>
                  <a:lnTo>
                    <a:pt x="13" y="38"/>
                  </a:lnTo>
                  <a:lnTo>
                    <a:pt x="24" y="25"/>
                  </a:lnTo>
                  <a:lnTo>
                    <a:pt x="38" y="16"/>
                  </a:lnTo>
                  <a:lnTo>
                    <a:pt x="51" y="8"/>
                  </a:lnTo>
                  <a:lnTo>
                    <a:pt x="67" y="3"/>
                  </a:lnTo>
                  <a:lnTo>
                    <a:pt x="75" y="3"/>
                  </a:lnTo>
                  <a:lnTo>
                    <a:pt x="83" y="0"/>
                  </a:lnTo>
                  <a:lnTo>
                    <a:pt x="242" y="0"/>
                  </a:lnTo>
                  <a:lnTo>
                    <a:pt x="2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56" name="Freeform 12"/>
            <p:cNvSpPr/>
            <p:nvPr/>
          </p:nvSpPr>
          <p:spPr bwMode="auto">
            <a:xfrm>
              <a:off x="765463" y="2120654"/>
              <a:ext cx="213339" cy="211907"/>
            </a:xfrm>
            <a:custGeom>
              <a:avLst/>
              <a:gdLst>
                <a:gd name="T0" fmla="*/ 0 w 298"/>
                <a:gd name="T1" fmla="*/ 132 h 296"/>
                <a:gd name="T2" fmla="*/ 6 w 298"/>
                <a:gd name="T3" fmla="*/ 102 h 296"/>
                <a:gd name="T4" fmla="*/ 17 w 298"/>
                <a:gd name="T5" fmla="*/ 78 h 296"/>
                <a:gd name="T6" fmla="*/ 33 w 298"/>
                <a:gd name="T7" fmla="*/ 54 h 296"/>
                <a:gd name="T8" fmla="*/ 54 w 298"/>
                <a:gd name="T9" fmla="*/ 33 h 296"/>
                <a:gd name="T10" fmla="*/ 78 w 298"/>
                <a:gd name="T11" fmla="*/ 16 h 296"/>
                <a:gd name="T12" fmla="*/ 105 w 298"/>
                <a:gd name="T13" fmla="*/ 6 h 296"/>
                <a:gd name="T14" fmla="*/ 135 w 298"/>
                <a:gd name="T15" fmla="*/ 0 h 296"/>
                <a:gd name="T16" fmla="*/ 164 w 298"/>
                <a:gd name="T17" fmla="*/ 0 h 296"/>
                <a:gd name="T18" fmla="*/ 194 w 298"/>
                <a:gd name="T19" fmla="*/ 6 h 296"/>
                <a:gd name="T20" fmla="*/ 221 w 298"/>
                <a:gd name="T21" fmla="*/ 16 h 296"/>
                <a:gd name="T22" fmla="*/ 245 w 298"/>
                <a:gd name="T23" fmla="*/ 33 h 296"/>
                <a:gd name="T24" fmla="*/ 264 w 298"/>
                <a:gd name="T25" fmla="*/ 54 h 296"/>
                <a:gd name="T26" fmla="*/ 280 w 298"/>
                <a:gd name="T27" fmla="*/ 78 h 296"/>
                <a:gd name="T28" fmla="*/ 290 w 298"/>
                <a:gd name="T29" fmla="*/ 102 h 296"/>
                <a:gd name="T30" fmla="*/ 296 w 298"/>
                <a:gd name="T31" fmla="*/ 132 h 296"/>
                <a:gd name="T32" fmla="*/ 296 w 298"/>
                <a:gd name="T33" fmla="*/ 164 h 296"/>
                <a:gd name="T34" fmla="*/ 290 w 298"/>
                <a:gd name="T35" fmla="*/ 191 h 296"/>
                <a:gd name="T36" fmla="*/ 280 w 298"/>
                <a:gd name="T37" fmla="*/ 218 h 296"/>
                <a:gd name="T38" fmla="*/ 264 w 298"/>
                <a:gd name="T39" fmla="*/ 242 h 296"/>
                <a:gd name="T40" fmla="*/ 245 w 298"/>
                <a:gd name="T41" fmla="*/ 264 h 296"/>
                <a:gd name="T42" fmla="*/ 221 w 298"/>
                <a:gd name="T43" fmla="*/ 280 h 296"/>
                <a:gd name="T44" fmla="*/ 194 w 298"/>
                <a:gd name="T45" fmla="*/ 291 h 296"/>
                <a:gd name="T46" fmla="*/ 164 w 298"/>
                <a:gd name="T47" fmla="*/ 296 h 296"/>
                <a:gd name="T48" fmla="*/ 135 w 298"/>
                <a:gd name="T49" fmla="*/ 296 h 296"/>
                <a:gd name="T50" fmla="*/ 105 w 298"/>
                <a:gd name="T51" fmla="*/ 291 h 296"/>
                <a:gd name="T52" fmla="*/ 78 w 298"/>
                <a:gd name="T53" fmla="*/ 280 h 296"/>
                <a:gd name="T54" fmla="*/ 54 w 298"/>
                <a:gd name="T55" fmla="*/ 264 h 296"/>
                <a:gd name="T56" fmla="*/ 33 w 298"/>
                <a:gd name="T57" fmla="*/ 242 h 296"/>
                <a:gd name="T58" fmla="*/ 17 w 298"/>
                <a:gd name="T59" fmla="*/ 218 h 296"/>
                <a:gd name="T60" fmla="*/ 6 w 298"/>
                <a:gd name="T61" fmla="*/ 191 h 296"/>
                <a:gd name="T62" fmla="*/ 0 w 298"/>
                <a:gd name="T63" fmla="*/ 16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8" h="296">
                  <a:moveTo>
                    <a:pt x="0" y="148"/>
                  </a:moveTo>
                  <a:lnTo>
                    <a:pt x="0" y="132"/>
                  </a:lnTo>
                  <a:lnTo>
                    <a:pt x="3" y="119"/>
                  </a:lnTo>
                  <a:lnTo>
                    <a:pt x="6" y="102"/>
                  </a:lnTo>
                  <a:lnTo>
                    <a:pt x="11" y="89"/>
                  </a:lnTo>
                  <a:lnTo>
                    <a:pt x="17" y="78"/>
                  </a:lnTo>
                  <a:lnTo>
                    <a:pt x="25" y="65"/>
                  </a:lnTo>
                  <a:lnTo>
                    <a:pt x="33" y="54"/>
                  </a:lnTo>
                  <a:lnTo>
                    <a:pt x="43" y="43"/>
                  </a:lnTo>
                  <a:lnTo>
                    <a:pt x="54" y="33"/>
                  </a:lnTo>
                  <a:lnTo>
                    <a:pt x="65" y="24"/>
                  </a:lnTo>
                  <a:lnTo>
                    <a:pt x="78" y="16"/>
                  </a:lnTo>
                  <a:lnTo>
                    <a:pt x="92" y="11"/>
                  </a:lnTo>
                  <a:lnTo>
                    <a:pt x="105" y="6"/>
                  </a:lnTo>
                  <a:lnTo>
                    <a:pt x="119" y="3"/>
                  </a:lnTo>
                  <a:lnTo>
                    <a:pt x="135" y="0"/>
                  </a:lnTo>
                  <a:lnTo>
                    <a:pt x="148" y="0"/>
                  </a:lnTo>
                  <a:lnTo>
                    <a:pt x="164" y="0"/>
                  </a:lnTo>
                  <a:lnTo>
                    <a:pt x="178" y="3"/>
                  </a:lnTo>
                  <a:lnTo>
                    <a:pt x="194" y="6"/>
                  </a:lnTo>
                  <a:lnTo>
                    <a:pt x="207" y="11"/>
                  </a:lnTo>
                  <a:lnTo>
                    <a:pt x="221" y="16"/>
                  </a:lnTo>
                  <a:lnTo>
                    <a:pt x="231" y="24"/>
                  </a:lnTo>
                  <a:lnTo>
                    <a:pt x="245" y="33"/>
                  </a:lnTo>
                  <a:lnTo>
                    <a:pt x="253" y="43"/>
                  </a:lnTo>
                  <a:lnTo>
                    <a:pt x="264" y="54"/>
                  </a:lnTo>
                  <a:lnTo>
                    <a:pt x="272" y="65"/>
                  </a:lnTo>
                  <a:lnTo>
                    <a:pt x="280" y="78"/>
                  </a:lnTo>
                  <a:lnTo>
                    <a:pt x="285" y="89"/>
                  </a:lnTo>
                  <a:lnTo>
                    <a:pt x="290" y="102"/>
                  </a:lnTo>
                  <a:lnTo>
                    <a:pt x="296" y="119"/>
                  </a:lnTo>
                  <a:lnTo>
                    <a:pt x="296" y="132"/>
                  </a:lnTo>
                  <a:lnTo>
                    <a:pt x="298" y="148"/>
                  </a:lnTo>
                  <a:lnTo>
                    <a:pt x="296" y="164"/>
                  </a:lnTo>
                  <a:lnTo>
                    <a:pt x="296" y="178"/>
                  </a:lnTo>
                  <a:lnTo>
                    <a:pt x="290" y="191"/>
                  </a:lnTo>
                  <a:lnTo>
                    <a:pt x="285" y="207"/>
                  </a:lnTo>
                  <a:lnTo>
                    <a:pt x="280" y="218"/>
                  </a:lnTo>
                  <a:lnTo>
                    <a:pt x="272" y="231"/>
                  </a:lnTo>
                  <a:lnTo>
                    <a:pt x="264" y="242"/>
                  </a:lnTo>
                  <a:lnTo>
                    <a:pt x="253" y="253"/>
                  </a:lnTo>
                  <a:lnTo>
                    <a:pt x="245" y="264"/>
                  </a:lnTo>
                  <a:lnTo>
                    <a:pt x="231" y="272"/>
                  </a:lnTo>
                  <a:lnTo>
                    <a:pt x="221" y="280"/>
                  </a:lnTo>
                  <a:lnTo>
                    <a:pt x="207" y="285"/>
                  </a:lnTo>
                  <a:lnTo>
                    <a:pt x="194" y="291"/>
                  </a:lnTo>
                  <a:lnTo>
                    <a:pt x="178" y="293"/>
                  </a:lnTo>
                  <a:lnTo>
                    <a:pt x="164" y="296"/>
                  </a:lnTo>
                  <a:lnTo>
                    <a:pt x="148" y="296"/>
                  </a:lnTo>
                  <a:lnTo>
                    <a:pt x="135" y="296"/>
                  </a:lnTo>
                  <a:lnTo>
                    <a:pt x="119" y="293"/>
                  </a:lnTo>
                  <a:lnTo>
                    <a:pt x="105" y="291"/>
                  </a:lnTo>
                  <a:lnTo>
                    <a:pt x="92" y="285"/>
                  </a:lnTo>
                  <a:lnTo>
                    <a:pt x="78" y="280"/>
                  </a:lnTo>
                  <a:lnTo>
                    <a:pt x="65" y="272"/>
                  </a:lnTo>
                  <a:lnTo>
                    <a:pt x="54" y="264"/>
                  </a:lnTo>
                  <a:lnTo>
                    <a:pt x="43" y="253"/>
                  </a:lnTo>
                  <a:lnTo>
                    <a:pt x="33" y="242"/>
                  </a:lnTo>
                  <a:lnTo>
                    <a:pt x="25" y="231"/>
                  </a:lnTo>
                  <a:lnTo>
                    <a:pt x="17" y="218"/>
                  </a:lnTo>
                  <a:lnTo>
                    <a:pt x="11" y="207"/>
                  </a:lnTo>
                  <a:lnTo>
                    <a:pt x="6" y="191"/>
                  </a:lnTo>
                  <a:lnTo>
                    <a:pt x="3" y="178"/>
                  </a:lnTo>
                  <a:lnTo>
                    <a:pt x="0" y="164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57" name="Freeform 13"/>
            <p:cNvSpPr/>
            <p:nvPr/>
          </p:nvSpPr>
          <p:spPr bwMode="auto">
            <a:xfrm>
              <a:off x="846360" y="2061234"/>
              <a:ext cx="55840" cy="50113"/>
            </a:xfrm>
            <a:custGeom>
              <a:avLst/>
              <a:gdLst>
                <a:gd name="T0" fmla="*/ 78 w 78"/>
                <a:gd name="T1" fmla="*/ 0 h 70"/>
                <a:gd name="T2" fmla="*/ 35 w 78"/>
                <a:gd name="T3" fmla="*/ 70 h 70"/>
                <a:gd name="T4" fmla="*/ 0 w 78"/>
                <a:gd name="T5" fmla="*/ 0 h 70"/>
                <a:gd name="T6" fmla="*/ 78 w 78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0">
                  <a:moveTo>
                    <a:pt x="78" y="0"/>
                  </a:moveTo>
                  <a:lnTo>
                    <a:pt x="35" y="70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58" name="Freeform 14"/>
            <p:cNvSpPr/>
            <p:nvPr/>
          </p:nvSpPr>
          <p:spPr bwMode="auto">
            <a:xfrm>
              <a:off x="411808" y="2469298"/>
              <a:ext cx="194725" cy="257724"/>
            </a:xfrm>
            <a:custGeom>
              <a:avLst/>
              <a:gdLst>
                <a:gd name="T0" fmla="*/ 272 w 272"/>
                <a:gd name="T1" fmla="*/ 279 h 360"/>
                <a:gd name="T2" fmla="*/ 272 w 272"/>
                <a:gd name="T3" fmla="*/ 282 h 360"/>
                <a:gd name="T4" fmla="*/ 194 w 272"/>
                <a:gd name="T5" fmla="*/ 295 h 360"/>
                <a:gd name="T6" fmla="*/ 121 w 272"/>
                <a:gd name="T7" fmla="*/ 314 h 360"/>
                <a:gd name="T8" fmla="*/ 57 w 272"/>
                <a:gd name="T9" fmla="*/ 336 h 360"/>
                <a:gd name="T10" fmla="*/ 0 w 272"/>
                <a:gd name="T11" fmla="*/ 360 h 360"/>
                <a:gd name="T12" fmla="*/ 0 w 272"/>
                <a:gd name="T13" fmla="*/ 354 h 360"/>
                <a:gd name="T14" fmla="*/ 0 w 272"/>
                <a:gd name="T15" fmla="*/ 338 h 360"/>
                <a:gd name="T16" fmla="*/ 0 w 272"/>
                <a:gd name="T17" fmla="*/ 314 h 360"/>
                <a:gd name="T18" fmla="*/ 0 w 272"/>
                <a:gd name="T19" fmla="*/ 282 h 360"/>
                <a:gd name="T20" fmla="*/ 0 w 272"/>
                <a:gd name="T21" fmla="*/ 244 h 360"/>
                <a:gd name="T22" fmla="*/ 0 w 272"/>
                <a:gd name="T23" fmla="*/ 204 h 360"/>
                <a:gd name="T24" fmla="*/ 0 w 272"/>
                <a:gd name="T25" fmla="*/ 115 h 360"/>
                <a:gd name="T26" fmla="*/ 0 w 272"/>
                <a:gd name="T27" fmla="*/ 96 h 360"/>
                <a:gd name="T28" fmla="*/ 14 w 272"/>
                <a:gd name="T29" fmla="*/ 62 h 360"/>
                <a:gd name="T30" fmla="*/ 33 w 272"/>
                <a:gd name="T31" fmla="*/ 37 h 360"/>
                <a:gd name="T32" fmla="*/ 60 w 272"/>
                <a:gd name="T33" fmla="*/ 21 h 360"/>
                <a:gd name="T34" fmla="*/ 86 w 272"/>
                <a:gd name="T35" fmla="*/ 10 h 360"/>
                <a:gd name="T36" fmla="*/ 113 w 272"/>
                <a:gd name="T37" fmla="*/ 2 h 360"/>
                <a:gd name="T38" fmla="*/ 135 w 272"/>
                <a:gd name="T39" fmla="*/ 0 h 360"/>
                <a:gd name="T40" fmla="*/ 148 w 272"/>
                <a:gd name="T41" fmla="*/ 0 h 360"/>
                <a:gd name="T42" fmla="*/ 151 w 272"/>
                <a:gd name="T43" fmla="*/ 0 h 360"/>
                <a:gd name="T44" fmla="*/ 162 w 272"/>
                <a:gd name="T45" fmla="*/ 2 h 360"/>
                <a:gd name="T46" fmla="*/ 178 w 272"/>
                <a:gd name="T47" fmla="*/ 8 h 360"/>
                <a:gd name="T48" fmla="*/ 202 w 272"/>
                <a:gd name="T49" fmla="*/ 19 h 360"/>
                <a:gd name="T50" fmla="*/ 210 w 272"/>
                <a:gd name="T51" fmla="*/ 40 h 360"/>
                <a:gd name="T52" fmla="*/ 199 w 272"/>
                <a:gd name="T53" fmla="*/ 75 h 360"/>
                <a:gd name="T54" fmla="*/ 191 w 272"/>
                <a:gd name="T55" fmla="*/ 115 h 360"/>
                <a:gd name="T56" fmla="*/ 183 w 272"/>
                <a:gd name="T57" fmla="*/ 142 h 360"/>
                <a:gd name="T58" fmla="*/ 178 w 272"/>
                <a:gd name="T59" fmla="*/ 161 h 360"/>
                <a:gd name="T60" fmla="*/ 175 w 272"/>
                <a:gd name="T61" fmla="*/ 172 h 360"/>
                <a:gd name="T62" fmla="*/ 175 w 272"/>
                <a:gd name="T63" fmla="*/ 177 h 360"/>
                <a:gd name="T64" fmla="*/ 172 w 272"/>
                <a:gd name="T65" fmla="*/ 180 h 360"/>
                <a:gd name="T66" fmla="*/ 180 w 272"/>
                <a:gd name="T67" fmla="*/ 193 h 360"/>
                <a:gd name="T68" fmla="*/ 191 w 272"/>
                <a:gd name="T69" fmla="*/ 217 h 360"/>
                <a:gd name="T70" fmla="*/ 199 w 272"/>
                <a:gd name="T71" fmla="*/ 234 h 360"/>
                <a:gd name="T72" fmla="*/ 207 w 272"/>
                <a:gd name="T73" fmla="*/ 244 h 360"/>
                <a:gd name="T74" fmla="*/ 210 w 272"/>
                <a:gd name="T75" fmla="*/ 252 h 360"/>
                <a:gd name="T76" fmla="*/ 213 w 272"/>
                <a:gd name="T77" fmla="*/ 258 h 360"/>
                <a:gd name="T78" fmla="*/ 213 w 272"/>
                <a:gd name="T79" fmla="*/ 260 h 360"/>
                <a:gd name="T80" fmla="*/ 226 w 272"/>
                <a:gd name="T81" fmla="*/ 234 h 360"/>
                <a:gd name="T82" fmla="*/ 234 w 272"/>
                <a:gd name="T83" fmla="*/ 212 h 360"/>
                <a:gd name="T84" fmla="*/ 242 w 272"/>
                <a:gd name="T85" fmla="*/ 199 h 360"/>
                <a:gd name="T86" fmla="*/ 245 w 272"/>
                <a:gd name="T87" fmla="*/ 188 h 360"/>
                <a:gd name="T88" fmla="*/ 247 w 272"/>
                <a:gd name="T89" fmla="*/ 182 h 360"/>
                <a:gd name="T90" fmla="*/ 250 w 272"/>
                <a:gd name="T91" fmla="*/ 180 h 360"/>
                <a:gd name="T92" fmla="*/ 247 w 272"/>
                <a:gd name="T93" fmla="*/ 164 h 360"/>
                <a:gd name="T94" fmla="*/ 237 w 272"/>
                <a:gd name="T95" fmla="*/ 129 h 360"/>
                <a:gd name="T96" fmla="*/ 229 w 272"/>
                <a:gd name="T97" fmla="*/ 91 h 360"/>
                <a:gd name="T98" fmla="*/ 223 w 272"/>
                <a:gd name="T99" fmla="*/ 62 h 360"/>
                <a:gd name="T100" fmla="*/ 218 w 272"/>
                <a:gd name="T101" fmla="*/ 45 h 360"/>
                <a:gd name="T102" fmla="*/ 215 w 272"/>
                <a:gd name="T103" fmla="*/ 35 h 360"/>
                <a:gd name="T104" fmla="*/ 213 w 272"/>
                <a:gd name="T105" fmla="*/ 27 h 360"/>
                <a:gd name="T106" fmla="*/ 213 w 272"/>
                <a:gd name="T107" fmla="*/ 27 h 360"/>
                <a:gd name="T108" fmla="*/ 223 w 272"/>
                <a:gd name="T109" fmla="*/ 32 h 360"/>
                <a:gd name="T110" fmla="*/ 245 w 272"/>
                <a:gd name="T111" fmla="*/ 53 h 360"/>
                <a:gd name="T112" fmla="*/ 261 w 272"/>
                <a:gd name="T113" fmla="*/ 80 h 360"/>
                <a:gd name="T114" fmla="*/ 269 w 272"/>
                <a:gd name="T115" fmla="*/ 118 h 360"/>
                <a:gd name="T116" fmla="*/ 272 w 272"/>
                <a:gd name="T117" fmla="*/ 27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2" h="360">
                  <a:moveTo>
                    <a:pt x="272" y="277"/>
                  </a:moveTo>
                  <a:lnTo>
                    <a:pt x="272" y="279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31" y="290"/>
                  </a:lnTo>
                  <a:lnTo>
                    <a:pt x="194" y="295"/>
                  </a:lnTo>
                  <a:lnTo>
                    <a:pt x="156" y="306"/>
                  </a:lnTo>
                  <a:lnTo>
                    <a:pt x="121" y="314"/>
                  </a:lnTo>
                  <a:lnTo>
                    <a:pt x="89" y="325"/>
                  </a:lnTo>
                  <a:lnTo>
                    <a:pt x="57" y="336"/>
                  </a:lnTo>
                  <a:lnTo>
                    <a:pt x="27" y="346"/>
                  </a:lnTo>
                  <a:lnTo>
                    <a:pt x="0" y="360"/>
                  </a:lnTo>
                  <a:lnTo>
                    <a:pt x="0" y="357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38"/>
                  </a:lnTo>
                  <a:lnTo>
                    <a:pt x="0" y="328"/>
                  </a:lnTo>
                  <a:lnTo>
                    <a:pt x="0" y="314"/>
                  </a:lnTo>
                  <a:lnTo>
                    <a:pt x="0" y="298"/>
                  </a:lnTo>
                  <a:lnTo>
                    <a:pt x="0" y="282"/>
                  </a:lnTo>
                  <a:lnTo>
                    <a:pt x="0" y="263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0" y="204"/>
                  </a:lnTo>
                  <a:lnTo>
                    <a:pt x="0" y="161"/>
                  </a:lnTo>
                  <a:lnTo>
                    <a:pt x="0" y="115"/>
                  </a:lnTo>
                  <a:lnTo>
                    <a:pt x="0" y="107"/>
                  </a:lnTo>
                  <a:lnTo>
                    <a:pt x="0" y="96"/>
                  </a:lnTo>
                  <a:lnTo>
                    <a:pt x="6" y="78"/>
                  </a:lnTo>
                  <a:lnTo>
                    <a:pt x="14" y="62"/>
                  </a:lnTo>
                  <a:lnTo>
                    <a:pt x="22" y="48"/>
                  </a:lnTo>
                  <a:lnTo>
                    <a:pt x="33" y="37"/>
                  </a:lnTo>
                  <a:lnTo>
                    <a:pt x="46" y="29"/>
                  </a:lnTo>
                  <a:lnTo>
                    <a:pt x="60" y="21"/>
                  </a:lnTo>
                  <a:lnTo>
                    <a:pt x="73" y="16"/>
                  </a:lnTo>
                  <a:lnTo>
                    <a:pt x="86" y="10"/>
                  </a:lnTo>
                  <a:lnTo>
                    <a:pt x="100" y="5"/>
                  </a:lnTo>
                  <a:lnTo>
                    <a:pt x="113" y="2"/>
                  </a:lnTo>
                  <a:lnTo>
                    <a:pt x="124" y="2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2" y="2"/>
                  </a:lnTo>
                  <a:lnTo>
                    <a:pt x="170" y="5"/>
                  </a:lnTo>
                  <a:lnTo>
                    <a:pt x="178" y="8"/>
                  </a:lnTo>
                  <a:lnTo>
                    <a:pt x="188" y="13"/>
                  </a:lnTo>
                  <a:lnTo>
                    <a:pt x="202" y="19"/>
                  </a:lnTo>
                  <a:lnTo>
                    <a:pt x="213" y="24"/>
                  </a:lnTo>
                  <a:lnTo>
                    <a:pt x="210" y="40"/>
                  </a:lnTo>
                  <a:lnTo>
                    <a:pt x="207" y="53"/>
                  </a:lnTo>
                  <a:lnTo>
                    <a:pt x="199" y="75"/>
                  </a:lnTo>
                  <a:lnTo>
                    <a:pt x="194" y="96"/>
                  </a:lnTo>
                  <a:lnTo>
                    <a:pt x="191" y="115"/>
                  </a:lnTo>
                  <a:lnTo>
                    <a:pt x="186" y="129"/>
                  </a:lnTo>
                  <a:lnTo>
                    <a:pt x="183" y="142"/>
                  </a:lnTo>
                  <a:lnTo>
                    <a:pt x="180" y="153"/>
                  </a:lnTo>
                  <a:lnTo>
                    <a:pt x="178" y="161"/>
                  </a:lnTo>
                  <a:lnTo>
                    <a:pt x="178" y="166"/>
                  </a:lnTo>
                  <a:lnTo>
                    <a:pt x="175" y="172"/>
                  </a:lnTo>
                  <a:lnTo>
                    <a:pt x="175" y="174"/>
                  </a:lnTo>
                  <a:lnTo>
                    <a:pt x="175" y="17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80" y="193"/>
                  </a:lnTo>
                  <a:lnTo>
                    <a:pt x="186" y="207"/>
                  </a:lnTo>
                  <a:lnTo>
                    <a:pt x="191" y="217"/>
                  </a:lnTo>
                  <a:lnTo>
                    <a:pt x="196" y="225"/>
                  </a:lnTo>
                  <a:lnTo>
                    <a:pt x="199" y="234"/>
                  </a:lnTo>
                  <a:lnTo>
                    <a:pt x="205" y="239"/>
                  </a:lnTo>
                  <a:lnTo>
                    <a:pt x="207" y="244"/>
                  </a:lnTo>
                  <a:lnTo>
                    <a:pt x="207" y="250"/>
                  </a:lnTo>
                  <a:lnTo>
                    <a:pt x="210" y="252"/>
                  </a:lnTo>
                  <a:lnTo>
                    <a:pt x="210" y="255"/>
                  </a:lnTo>
                  <a:lnTo>
                    <a:pt x="213" y="258"/>
                  </a:lnTo>
                  <a:lnTo>
                    <a:pt x="213" y="260"/>
                  </a:lnTo>
                  <a:lnTo>
                    <a:pt x="213" y="260"/>
                  </a:lnTo>
                  <a:lnTo>
                    <a:pt x="221" y="244"/>
                  </a:lnTo>
                  <a:lnTo>
                    <a:pt x="226" y="234"/>
                  </a:lnTo>
                  <a:lnTo>
                    <a:pt x="231" y="223"/>
                  </a:lnTo>
                  <a:lnTo>
                    <a:pt x="234" y="212"/>
                  </a:lnTo>
                  <a:lnTo>
                    <a:pt x="237" y="204"/>
                  </a:lnTo>
                  <a:lnTo>
                    <a:pt x="242" y="199"/>
                  </a:lnTo>
                  <a:lnTo>
                    <a:pt x="242" y="193"/>
                  </a:lnTo>
                  <a:lnTo>
                    <a:pt x="245" y="188"/>
                  </a:lnTo>
                  <a:lnTo>
                    <a:pt x="247" y="185"/>
                  </a:lnTo>
                  <a:lnTo>
                    <a:pt x="247" y="182"/>
                  </a:lnTo>
                  <a:lnTo>
                    <a:pt x="250" y="180"/>
                  </a:lnTo>
                  <a:lnTo>
                    <a:pt x="250" y="180"/>
                  </a:lnTo>
                  <a:lnTo>
                    <a:pt x="250" y="180"/>
                  </a:lnTo>
                  <a:lnTo>
                    <a:pt x="247" y="164"/>
                  </a:lnTo>
                  <a:lnTo>
                    <a:pt x="242" y="150"/>
                  </a:lnTo>
                  <a:lnTo>
                    <a:pt x="237" y="129"/>
                  </a:lnTo>
                  <a:lnTo>
                    <a:pt x="234" y="107"/>
                  </a:lnTo>
                  <a:lnTo>
                    <a:pt x="229" y="91"/>
                  </a:lnTo>
                  <a:lnTo>
                    <a:pt x="226" y="75"/>
                  </a:lnTo>
                  <a:lnTo>
                    <a:pt x="223" y="62"/>
                  </a:lnTo>
                  <a:lnTo>
                    <a:pt x="221" y="53"/>
                  </a:lnTo>
                  <a:lnTo>
                    <a:pt x="218" y="45"/>
                  </a:lnTo>
                  <a:lnTo>
                    <a:pt x="215" y="37"/>
                  </a:lnTo>
                  <a:lnTo>
                    <a:pt x="215" y="35"/>
                  </a:lnTo>
                  <a:lnTo>
                    <a:pt x="215" y="29"/>
                  </a:lnTo>
                  <a:lnTo>
                    <a:pt x="213" y="27"/>
                  </a:lnTo>
                  <a:lnTo>
                    <a:pt x="213" y="27"/>
                  </a:lnTo>
                  <a:lnTo>
                    <a:pt x="213" y="27"/>
                  </a:lnTo>
                  <a:lnTo>
                    <a:pt x="213" y="24"/>
                  </a:lnTo>
                  <a:lnTo>
                    <a:pt x="223" y="32"/>
                  </a:lnTo>
                  <a:lnTo>
                    <a:pt x="234" y="43"/>
                  </a:lnTo>
                  <a:lnTo>
                    <a:pt x="245" y="53"/>
                  </a:lnTo>
                  <a:lnTo>
                    <a:pt x="253" y="67"/>
                  </a:lnTo>
                  <a:lnTo>
                    <a:pt x="261" y="80"/>
                  </a:lnTo>
                  <a:lnTo>
                    <a:pt x="266" y="99"/>
                  </a:lnTo>
                  <a:lnTo>
                    <a:pt x="269" y="118"/>
                  </a:lnTo>
                  <a:lnTo>
                    <a:pt x="272" y="139"/>
                  </a:lnTo>
                  <a:lnTo>
                    <a:pt x="272" y="277"/>
                  </a:lnTo>
                  <a:lnTo>
                    <a:pt x="272" y="277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59" name="Freeform 15"/>
            <p:cNvSpPr/>
            <p:nvPr/>
          </p:nvSpPr>
          <p:spPr bwMode="auto">
            <a:xfrm>
              <a:off x="411808" y="2242357"/>
              <a:ext cx="213339" cy="211191"/>
            </a:xfrm>
            <a:custGeom>
              <a:avLst/>
              <a:gdLst>
                <a:gd name="T0" fmla="*/ 0 w 298"/>
                <a:gd name="T1" fmla="*/ 131 h 295"/>
                <a:gd name="T2" fmla="*/ 6 w 298"/>
                <a:gd name="T3" fmla="*/ 104 h 295"/>
                <a:gd name="T4" fmla="*/ 17 w 298"/>
                <a:gd name="T5" fmla="*/ 78 h 295"/>
                <a:gd name="T6" fmla="*/ 33 w 298"/>
                <a:gd name="T7" fmla="*/ 53 h 295"/>
                <a:gd name="T8" fmla="*/ 54 w 298"/>
                <a:gd name="T9" fmla="*/ 32 h 295"/>
                <a:gd name="T10" fmla="*/ 78 w 298"/>
                <a:gd name="T11" fmla="*/ 16 h 295"/>
                <a:gd name="T12" fmla="*/ 105 w 298"/>
                <a:gd name="T13" fmla="*/ 5 h 295"/>
                <a:gd name="T14" fmla="*/ 135 w 298"/>
                <a:gd name="T15" fmla="*/ 0 h 295"/>
                <a:gd name="T16" fmla="*/ 164 w 298"/>
                <a:gd name="T17" fmla="*/ 0 h 295"/>
                <a:gd name="T18" fmla="*/ 194 w 298"/>
                <a:gd name="T19" fmla="*/ 5 h 295"/>
                <a:gd name="T20" fmla="*/ 221 w 298"/>
                <a:gd name="T21" fmla="*/ 16 h 295"/>
                <a:gd name="T22" fmla="*/ 245 w 298"/>
                <a:gd name="T23" fmla="*/ 32 h 295"/>
                <a:gd name="T24" fmla="*/ 264 w 298"/>
                <a:gd name="T25" fmla="*/ 53 h 295"/>
                <a:gd name="T26" fmla="*/ 280 w 298"/>
                <a:gd name="T27" fmla="*/ 78 h 295"/>
                <a:gd name="T28" fmla="*/ 293 w 298"/>
                <a:gd name="T29" fmla="*/ 104 h 295"/>
                <a:gd name="T30" fmla="*/ 298 w 298"/>
                <a:gd name="T31" fmla="*/ 131 h 295"/>
                <a:gd name="T32" fmla="*/ 298 w 298"/>
                <a:gd name="T33" fmla="*/ 164 h 295"/>
                <a:gd name="T34" fmla="*/ 293 w 298"/>
                <a:gd name="T35" fmla="*/ 193 h 295"/>
                <a:gd name="T36" fmla="*/ 280 w 298"/>
                <a:gd name="T37" fmla="*/ 217 h 295"/>
                <a:gd name="T38" fmla="*/ 264 w 298"/>
                <a:gd name="T39" fmla="*/ 241 h 295"/>
                <a:gd name="T40" fmla="*/ 245 w 298"/>
                <a:gd name="T41" fmla="*/ 263 h 295"/>
                <a:gd name="T42" fmla="*/ 221 w 298"/>
                <a:gd name="T43" fmla="*/ 279 h 295"/>
                <a:gd name="T44" fmla="*/ 194 w 298"/>
                <a:gd name="T45" fmla="*/ 290 h 295"/>
                <a:gd name="T46" fmla="*/ 164 w 298"/>
                <a:gd name="T47" fmla="*/ 295 h 295"/>
                <a:gd name="T48" fmla="*/ 135 w 298"/>
                <a:gd name="T49" fmla="*/ 295 h 295"/>
                <a:gd name="T50" fmla="*/ 105 w 298"/>
                <a:gd name="T51" fmla="*/ 290 h 295"/>
                <a:gd name="T52" fmla="*/ 78 w 298"/>
                <a:gd name="T53" fmla="*/ 279 h 295"/>
                <a:gd name="T54" fmla="*/ 54 w 298"/>
                <a:gd name="T55" fmla="*/ 263 h 295"/>
                <a:gd name="T56" fmla="*/ 33 w 298"/>
                <a:gd name="T57" fmla="*/ 241 h 295"/>
                <a:gd name="T58" fmla="*/ 17 w 298"/>
                <a:gd name="T59" fmla="*/ 217 h 295"/>
                <a:gd name="T60" fmla="*/ 6 w 298"/>
                <a:gd name="T61" fmla="*/ 193 h 295"/>
                <a:gd name="T62" fmla="*/ 0 w 298"/>
                <a:gd name="T63" fmla="*/ 16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8" h="295">
                  <a:moveTo>
                    <a:pt x="0" y="147"/>
                  </a:moveTo>
                  <a:lnTo>
                    <a:pt x="0" y="131"/>
                  </a:lnTo>
                  <a:lnTo>
                    <a:pt x="3" y="118"/>
                  </a:lnTo>
                  <a:lnTo>
                    <a:pt x="6" y="104"/>
                  </a:lnTo>
                  <a:lnTo>
                    <a:pt x="11" y="88"/>
                  </a:lnTo>
                  <a:lnTo>
                    <a:pt x="17" y="78"/>
                  </a:lnTo>
                  <a:lnTo>
                    <a:pt x="25" y="64"/>
                  </a:lnTo>
                  <a:lnTo>
                    <a:pt x="33" y="53"/>
                  </a:lnTo>
                  <a:lnTo>
                    <a:pt x="43" y="43"/>
                  </a:lnTo>
                  <a:lnTo>
                    <a:pt x="54" y="32"/>
                  </a:lnTo>
                  <a:lnTo>
                    <a:pt x="65" y="24"/>
                  </a:lnTo>
                  <a:lnTo>
                    <a:pt x="78" y="16"/>
                  </a:lnTo>
                  <a:lnTo>
                    <a:pt x="92" y="10"/>
                  </a:lnTo>
                  <a:lnTo>
                    <a:pt x="105" y="5"/>
                  </a:lnTo>
                  <a:lnTo>
                    <a:pt x="119" y="2"/>
                  </a:lnTo>
                  <a:lnTo>
                    <a:pt x="135" y="0"/>
                  </a:lnTo>
                  <a:lnTo>
                    <a:pt x="148" y="0"/>
                  </a:lnTo>
                  <a:lnTo>
                    <a:pt x="164" y="0"/>
                  </a:lnTo>
                  <a:lnTo>
                    <a:pt x="180" y="2"/>
                  </a:lnTo>
                  <a:lnTo>
                    <a:pt x="194" y="5"/>
                  </a:lnTo>
                  <a:lnTo>
                    <a:pt x="207" y="10"/>
                  </a:lnTo>
                  <a:lnTo>
                    <a:pt x="221" y="16"/>
                  </a:lnTo>
                  <a:lnTo>
                    <a:pt x="234" y="24"/>
                  </a:lnTo>
                  <a:lnTo>
                    <a:pt x="245" y="32"/>
                  </a:lnTo>
                  <a:lnTo>
                    <a:pt x="256" y="43"/>
                  </a:lnTo>
                  <a:lnTo>
                    <a:pt x="264" y="53"/>
                  </a:lnTo>
                  <a:lnTo>
                    <a:pt x="274" y="64"/>
                  </a:lnTo>
                  <a:lnTo>
                    <a:pt x="280" y="78"/>
                  </a:lnTo>
                  <a:lnTo>
                    <a:pt x="288" y="88"/>
                  </a:lnTo>
                  <a:lnTo>
                    <a:pt x="293" y="104"/>
                  </a:lnTo>
                  <a:lnTo>
                    <a:pt x="296" y="118"/>
                  </a:lnTo>
                  <a:lnTo>
                    <a:pt x="298" y="131"/>
                  </a:lnTo>
                  <a:lnTo>
                    <a:pt x="298" y="147"/>
                  </a:lnTo>
                  <a:lnTo>
                    <a:pt x="298" y="164"/>
                  </a:lnTo>
                  <a:lnTo>
                    <a:pt x="296" y="177"/>
                  </a:lnTo>
                  <a:lnTo>
                    <a:pt x="293" y="193"/>
                  </a:lnTo>
                  <a:lnTo>
                    <a:pt x="288" y="207"/>
                  </a:lnTo>
                  <a:lnTo>
                    <a:pt x="280" y="217"/>
                  </a:lnTo>
                  <a:lnTo>
                    <a:pt x="274" y="231"/>
                  </a:lnTo>
                  <a:lnTo>
                    <a:pt x="264" y="241"/>
                  </a:lnTo>
                  <a:lnTo>
                    <a:pt x="256" y="252"/>
                  </a:lnTo>
                  <a:lnTo>
                    <a:pt x="245" y="263"/>
                  </a:lnTo>
                  <a:lnTo>
                    <a:pt x="234" y="271"/>
                  </a:lnTo>
                  <a:lnTo>
                    <a:pt x="221" y="279"/>
                  </a:lnTo>
                  <a:lnTo>
                    <a:pt x="207" y="284"/>
                  </a:lnTo>
                  <a:lnTo>
                    <a:pt x="194" y="290"/>
                  </a:lnTo>
                  <a:lnTo>
                    <a:pt x="180" y="293"/>
                  </a:lnTo>
                  <a:lnTo>
                    <a:pt x="164" y="295"/>
                  </a:lnTo>
                  <a:lnTo>
                    <a:pt x="148" y="295"/>
                  </a:lnTo>
                  <a:lnTo>
                    <a:pt x="135" y="295"/>
                  </a:lnTo>
                  <a:lnTo>
                    <a:pt x="119" y="293"/>
                  </a:lnTo>
                  <a:lnTo>
                    <a:pt x="105" y="290"/>
                  </a:lnTo>
                  <a:lnTo>
                    <a:pt x="92" y="284"/>
                  </a:lnTo>
                  <a:lnTo>
                    <a:pt x="78" y="279"/>
                  </a:lnTo>
                  <a:lnTo>
                    <a:pt x="65" y="271"/>
                  </a:lnTo>
                  <a:lnTo>
                    <a:pt x="54" y="263"/>
                  </a:lnTo>
                  <a:lnTo>
                    <a:pt x="43" y="252"/>
                  </a:lnTo>
                  <a:lnTo>
                    <a:pt x="33" y="241"/>
                  </a:lnTo>
                  <a:lnTo>
                    <a:pt x="25" y="231"/>
                  </a:lnTo>
                  <a:lnTo>
                    <a:pt x="17" y="217"/>
                  </a:lnTo>
                  <a:lnTo>
                    <a:pt x="11" y="207"/>
                  </a:lnTo>
                  <a:lnTo>
                    <a:pt x="6" y="193"/>
                  </a:lnTo>
                  <a:lnTo>
                    <a:pt x="3" y="177"/>
                  </a:lnTo>
                  <a:lnTo>
                    <a:pt x="0" y="164"/>
                  </a:lnTo>
                  <a:lnTo>
                    <a:pt x="0" y="147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60" name="Freeform 16"/>
            <p:cNvSpPr/>
            <p:nvPr/>
          </p:nvSpPr>
          <p:spPr bwMode="auto">
            <a:xfrm>
              <a:off x="479103" y="2168620"/>
              <a:ext cx="73022" cy="54409"/>
            </a:xfrm>
            <a:custGeom>
              <a:avLst/>
              <a:gdLst>
                <a:gd name="T0" fmla="*/ 60 w 102"/>
                <a:gd name="T1" fmla="*/ 0 h 76"/>
                <a:gd name="T2" fmla="*/ 65 w 102"/>
                <a:gd name="T3" fmla="*/ 14 h 76"/>
                <a:gd name="T4" fmla="*/ 73 w 102"/>
                <a:gd name="T5" fmla="*/ 25 h 76"/>
                <a:gd name="T6" fmla="*/ 78 w 102"/>
                <a:gd name="T7" fmla="*/ 35 h 76"/>
                <a:gd name="T8" fmla="*/ 84 w 102"/>
                <a:gd name="T9" fmla="*/ 43 h 76"/>
                <a:gd name="T10" fmla="*/ 86 w 102"/>
                <a:gd name="T11" fmla="*/ 52 h 76"/>
                <a:gd name="T12" fmla="*/ 92 w 102"/>
                <a:gd name="T13" fmla="*/ 57 h 76"/>
                <a:gd name="T14" fmla="*/ 94 w 102"/>
                <a:gd name="T15" fmla="*/ 62 h 76"/>
                <a:gd name="T16" fmla="*/ 97 w 102"/>
                <a:gd name="T17" fmla="*/ 68 h 76"/>
                <a:gd name="T18" fmla="*/ 97 w 102"/>
                <a:gd name="T19" fmla="*/ 70 h 76"/>
                <a:gd name="T20" fmla="*/ 100 w 102"/>
                <a:gd name="T21" fmla="*/ 73 h 76"/>
                <a:gd name="T22" fmla="*/ 100 w 102"/>
                <a:gd name="T23" fmla="*/ 76 h 76"/>
                <a:gd name="T24" fmla="*/ 102 w 102"/>
                <a:gd name="T25" fmla="*/ 76 h 76"/>
                <a:gd name="T26" fmla="*/ 102 w 102"/>
                <a:gd name="T27" fmla="*/ 76 h 76"/>
                <a:gd name="T28" fmla="*/ 84 w 102"/>
                <a:gd name="T29" fmla="*/ 62 h 76"/>
                <a:gd name="T30" fmla="*/ 68 w 102"/>
                <a:gd name="T31" fmla="*/ 52 h 76"/>
                <a:gd name="T32" fmla="*/ 54 w 102"/>
                <a:gd name="T33" fmla="*/ 41 h 76"/>
                <a:gd name="T34" fmla="*/ 43 w 102"/>
                <a:gd name="T35" fmla="*/ 33 h 76"/>
                <a:gd name="T36" fmla="*/ 33 w 102"/>
                <a:gd name="T37" fmla="*/ 25 h 76"/>
                <a:gd name="T38" fmla="*/ 25 w 102"/>
                <a:gd name="T39" fmla="*/ 19 h 76"/>
                <a:gd name="T40" fmla="*/ 19 w 102"/>
                <a:gd name="T41" fmla="*/ 14 h 76"/>
                <a:gd name="T42" fmla="*/ 14 w 102"/>
                <a:gd name="T43" fmla="*/ 11 h 76"/>
                <a:gd name="T44" fmla="*/ 9 w 102"/>
                <a:gd name="T45" fmla="*/ 9 h 76"/>
                <a:gd name="T46" fmla="*/ 6 w 102"/>
                <a:gd name="T47" fmla="*/ 6 h 76"/>
                <a:gd name="T48" fmla="*/ 3 w 102"/>
                <a:gd name="T49" fmla="*/ 3 h 76"/>
                <a:gd name="T50" fmla="*/ 3 w 102"/>
                <a:gd name="T51" fmla="*/ 3 h 76"/>
                <a:gd name="T52" fmla="*/ 0 w 102"/>
                <a:gd name="T53" fmla="*/ 0 h 76"/>
                <a:gd name="T54" fmla="*/ 0 w 102"/>
                <a:gd name="T55" fmla="*/ 0 h 76"/>
                <a:gd name="T56" fmla="*/ 9 w 102"/>
                <a:gd name="T57" fmla="*/ 0 h 76"/>
                <a:gd name="T58" fmla="*/ 17 w 102"/>
                <a:gd name="T59" fmla="*/ 0 h 76"/>
                <a:gd name="T60" fmla="*/ 22 w 102"/>
                <a:gd name="T61" fmla="*/ 0 h 76"/>
                <a:gd name="T62" fmla="*/ 27 w 102"/>
                <a:gd name="T63" fmla="*/ 0 h 76"/>
                <a:gd name="T64" fmla="*/ 35 w 102"/>
                <a:gd name="T65" fmla="*/ 0 h 76"/>
                <a:gd name="T66" fmla="*/ 41 w 102"/>
                <a:gd name="T67" fmla="*/ 0 h 76"/>
                <a:gd name="T68" fmla="*/ 43 w 102"/>
                <a:gd name="T69" fmla="*/ 0 h 76"/>
                <a:gd name="T70" fmla="*/ 43 w 102"/>
                <a:gd name="T71" fmla="*/ 0 h 76"/>
                <a:gd name="T72" fmla="*/ 46 w 102"/>
                <a:gd name="T73" fmla="*/ 0 h 76"/>
                <a:gd name="T74" fmla="*/ 46 w 102"/>
                <a:gd name="T75" fmla="*/ 0 h 76"/>
                <a:gd name="T76" fmla="*/ 51 w 102"/>
                <a:gd name="T77" fmla="*/ 0 h 76"/>
                <a:gd name="T78" fmla="*/ 60 w 102"/>
                <a:gd name="T7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2" h="76">
                  <a:moveTo>
                    <a:pt x="60" y="0"/>
                  </a:moveTo>
                  <a:lnTo>
                    <a:pt x="65" y="14"/>
                  </a:lnTo>
                  <a:lnTo>
                    <a:pt x="73" y="25"/>
                  </a:lnTo>
                  <a:lnTo>
                    <a:pt x="78" y="35"/>
                  </a:lnTo>
                  <a:lnTo>
                    <a:pt x="84" y="43"/>
                  </a:lnTo>
                  <a:lnTo>
                    <a:pt x="86" y="52"/>
                  </a:lnTo>
                  <a:lnTo>
                    <a:pt x="92" y="57"/>
                  </a:lnTo>
                  <a:lnTo>
                    <a:pt x="94" y="62"/>
                  </a:lnTo>
                  <a:lnTo>
                    <a:pt x="97" y="68"/>
                  </a:lnTo>
                  <a:lnTo>
                    <a:pt x="97" y="70"/>
                  </a:lnTo>
                  <a:lnTo>
                    <a:pt x="100" y="73"/>
                  </a:lnTo>
                  <a:lnTo>
                    <a:pt x="100" y="76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84" y="62"/>
                  </a:lnTo>
                  <a:lnTo>
                    <a:pt x="68" y="52"/>
                  </a:lnTo>
                  <a:lnTo>
                    <a:pt x="54" y="41"/>
                  </a:lnTo>
                  <a:lnTo>
                    <a:pt x="43" y="33"/>
                  </a:lnTo>
                  <a:lnTo>
                    <a:pt x="33" y="25"/>
                  </a:lnTo>
                  <a:lnTo>
                    <a:pt x="25" y="19"/>
                  </a:lnTo>
                  <a:lnTo>
                    <a:pt x="19" y="14"/>
                  </a:lnTo>
                  <a:lnTo>
                    <a:pt x="14" y="11"/>
                  </a:lnTo>
                  <a:lnTo>
                    <a:pt x="9" y="9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sp>
          <p:nvSpPr>
            <p:cNvPr id="361" name="Freeform 17"/>
            <p:cNvSpPr/>
            <p:nvPr/>
          </p:nvSpPr>
          <p:spPr bwMode="auto">
            <a:xfrm>
              <a:off x="360263" y="2064814"/>
              <a:ext cx="204032" cy="103805"/>
            </a:xfrm>
            <a:custGeom>
              <a:avLst/>
              <a:gdLst>
                <a:gd name="T0" fmla="*/ 271 w 285"/>
                <a:gd name="T1" fmla="*/ 33 h 145"/>
                <a:gd name="T2" fmla="*/ 282 w 285"/>
                <a:gd name="T3" fmla="*/ 59 h 145"/>
                <a:gd name="T4" fmla="*/ 282 w 285"/>
                <a:gd name="T5" fmla="*/ 86 h 145"/>
                <a:gd name="T6" fmla="*/ 274 w 285"/>
                <a:gd name="T7" fmla="*/ 108 h 145"/>
                <a:gd name="T8" fmla="*/ 258 w 285"/>
                <a:gd name="T9" fmla="*/ 129 h 145"/>
                <a:gd name="T10" fmla="*/ 236 w 285"/>
                <a:gd name="T11" fmla="*/ 140 h 145"/>
                <a:gd name="T12" fmla="*/ 217 w 285"/>
                <a:gd name="T13" fmla="*/ 145 h 145"/>
                <a:gd name="T14" fmla="*/ 204 w 285"/>
                <a:gd name="T15" fmla="*/ 145 h 145"/>
                <a:gd name="T16" fmla="*/ 191 w 285"/>
                <a:gd name="T17" fmla="*/ 145 h 145"/>
                <a:gd name="T18" fmla="*/ 177 w 285"/>
                <a:gd name="T19" fmla="*/ 145 h 145"/>
                <a:gd name="T20" fmla="*/ 169 w 285"/>
                <a:gd name="T21" fmla="*/ 145 h 145"/>
                <a:gd name="T22" fmla="*/ 166 w 285"/>
                <a:gd name="T23" fmla="*/ 145 h 145"/>
                <a:gd name="T24" fmla="*/ 150 w 285"/>
                <a:gd name="T25" fmla="*/ 145 h 145"/>
                <a:gd name="T26" fmla="*/ 123 w 285"/>
                <a:gd name="T27" fmla="*/ 145 h 145"/>
                <a:gd name="T28" fmla="*/ 102 w 285"/>
                <a:gd name="T29" fmla="*/ 145 h 145"/>
                <a:gd name="T30" fmla="*/ 89 w 285"/>
                <a:gd name="T31" fmla="*/ 145 h 145"/>
                <a:gd name="T32" fmla="*/ 81 w 285"/>
                <a:gd name="T33" fmla="*/ 145 h 145"/>
                <a:gd name="T34" fmla="*/ 75 w 285"/>
                <a:gd name="T35" fmla="*/ 145 h 145"/>
                <a:gd name="T36" fmla="*/ 72 w 285"/>
                <a:gd name="T37" fmla="*/ 145 h 145"/>
                <a:gd name="T38" fmla="*/ 46 w 285"/>
                <a:gd name="T39" fmla="*/ 140 h 145"/>
                <a:gd name="T40" fmla="*/ 21 w 285"/>
                <a:gd name="T41" fmla="*/ 124 h 145"/>
                <a:gd name="T42" fmla="*/ 5 w 285"/>
                <a:gd name="T43" fmla="*/ 102 h 145"/>
                <a:gd name="T44" fmla="*/ 0 w 285"/>
                <a:gd name="T45" fmla="*/ 73 h 145"/>
                <a:gd name="T46" fmla="*/ 5 w 285"/>
                <a:gd name="T47" fmla="*/ 43 h 145"/>
                <a:gd name="T48" fmla="*/ 21 w 285"/>
                <a:gd name="T49" fmla="*/ 22 h 145"/>
                <a:gd name="T50" fmla="*/ 46 w 285"/>
                <a:gd name="T51" fmla="*/ 6 h 145"/>
                <a:gd name="T52" fmla="*/ 72 w 285"/>
                <a:gd name="T53" fmla="*/ 0 h 145"/>
                <a:gd name="T54" fmla="*/ 118 w 285"/>
                <a:gd name="T55" fmla="*/ 0 h 145"/>
                <a:gd name="T56" fmla="*/ 153 w 285"/>
                <a:gd name="T57" fmla="*/ 0 h 145"/>
                <a:gd name="T58" fmla="*/ 177 w 285"/>
                <a:gd name="T59" fmla="*/ 0 h 145"/>
                <a:gd name="T60" fmla="*/ 193 w 285"/>
                <a:gd name="T61" fmla="*/ 0 h 145"/>
                <a:gd name="T62" fmla="*/ 204 w 285"/>
                <a:gd name="T63" fmla="*/ 0 h 145"/>
                <a:gd name="T64" fmla="*/ 209 w 285"/>
                <a:gd name="T65" fmla="*/ 0 h 145"/>
                <a:gd name="T66" fmla="*/ 212 w 285"/>
                <a:gd name="T67" fmla="*/ 0 h 145"/>
                <a:gd name="T68" fmla="*/ 239 w 285"/>
                <a:gd name="T69" fmla="*/ 6 h 145"/>
                <a:gd name="T70" fmla="*/ 263 w 285"/>
                <a:gd name="T71" fmla="*/ 2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5" h="145">
                  <a:moveTo>
                    <a:pt x="263" y="22"/>
                  </a:moveTo>
                  <a:lnTo>
                    <a:pt x="271" y="33"/>
                  </a:lnTo>
                  <a:lnTo>
                    <a:pt x="279" y="46"/>
                  </a:lnTo>
                  <a:lnTo>
                    <a:pt x="282" y="59"/>
                  </a:lnTo>
                  <a:lnTo>
                    <a:pt x="285" y="73"/>
                  </a:lnTo>
                  <a:lnTo>
                    <a:pt x="282" y="86"/>
                  </a:lnTo>
                  <a:lnTo>
                    <a:pt x="279" y="97"/>
                  </a:lnTo>
                  <a:lnTo>
                    <a:pt x="274" y="108"/>
                  </a:lnTo>
                  <a:lnTo>
                    <a:pt x="266" y="119"/>
                  </a:lnTo>
                  <a:lnTo>
                    <a:pt x="258" y="129"/>
                  </a:lnTo>
                  <a:lnTo>
                    <a:pt x="247" y="135"/>
                  </a:lnTo>
                  <a:lnTo>
                    <a:pt x="236" y="140"/>
                  </a:lnTo>
                  <a:lnTo>
                    <a:pt x="226" y="145"/>
                  </a:lnTo>
                  <a:lnTo>
                    <a:pt x="217" y="145"/>
                  </a:lnTo>
                  <a:lnTo>
                    <a:pt x="212" y="145"/>
                  </a:lnTo>
                  <a:lnTo>
                    <a:pt x="204" y="145"/>
                  </a:lnTo>
                  <a:lnTo>
                    <a:pt x="196" y="145"/>
                  </a:lnTo>
                  <a:lnTo>
                    <a:pt x="191" y="145"/>
                  </a:lnTo>
                  <a:lnTo>
                    <a:pt x="185" y="145"/>
                  </a:lnTo>
                  <a:lnTo>
                    <a:pt x="177" y="145"/>
                  </a:lnTo>
                  <a:lnTo>
                    <a:pt x="172" y="145"/>
                  </a:lnTo>
                  <a:lnTo>
                    <a:pt x="169" y="145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50" y="145"/>
                  </a:lnTo>
                  <a:lnTo>
                    <a:pt x="137" y="145"/>
                  </a:lnTo>
                  <a:lnTo>
                    <a:pt x="123" y="145"/>
                  </a:lnTo>
                  <a:lnTo>
                    <a:pt x="113" y="145"/>
                  </a:lnTo>
                  <a:lnTo>
                    <a:pt x="102" y="145"/>
                  </a:lnTo>
                  <a:lnTo>
                    <a:pt x="97" y="145"/>
                  </a:lnTo>
                  <a:lnTo>
                    <a:pt x="89" y="145"/>
                  </a:lnTo>
                  <a:lnTo>
                    <a:pt x="83" y="145"/>
                  </a:lnTo>
                  <a:lnTo>
                    <a:pt x="81" y="145"/>
                  </a:lnTo>
                  <a:lnTo>
                    <a:pt x="78" y="145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59" y="145"/>
                  </a:lnTo>
                  <a:lnTo>
                    <a:pt x="46" y="140"/>
                  </a:lnTo>
                  <a:lnTo>
                    <a:pt x="32" y="135"/>
                  </a:lnTo>
                  <a:lnTo>
                    <a:pt x="21" y="124"/>
                  </a:lnTo>
                  <a:lnTo>
                    <a:pt x="13" y="113"/>
                  </a:lnTo>
                  <a:lnTo>
                    <a:pt x="5" y="102"/>
                  </a:lnTo>
                  <a:lnTo>
                    <a:pt x="3" y="89"/>
                  </a:lnTo>
                  <a:lnTo>
                    <a:pt x="0" y="73"/>
                  </a:lnTo>
                  <a:lnTo>
                    <a:pt x="3" y="59"/>
                  </a:lnTo>
                  <a:lnTo>
                    <a:pt x="5" y="43"/>
                  </a:lnTo>
                  <a:lnTo>
                    <a:pt x="13" y="33"/>
                  </a:lnTo>
                  <a:lnTo>
                    <a:pt x="21" y="22"/>
                  </a:lnTo>
                  <a:lnTo>
                    <a:pt x="32" y="14"/>
                  </a:lnTo>
                  <a:lnTo>
                    <a:pt x="46" y="6"/>
                  </a:lnTo>
                  <a:lnTo>
                    <a:pt x="59" y="3"/>
                  </a:lnTo>
                  <a:lnTo>
                    <a:pt x="72" y="0"/>
                  </a:lnTo>
                  <a:lnTo>
                    <a:pt x="97" y="0"/>
                  </a:lnTo>
                  <a:lnTo>
                    <a:pt x="118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6" y="0"/>
                  </a:lnTo>
                  <a:lnTo>
                    <a:pt x="177" y="0"/>
                  </a:lnTo>
                  <a:lnTo>
                    <a:pt x="188" y="0"/>
                  </a:lnTo>
                  <a:lnTo>
                    <a:pt x="193" y="0"/>
                  </a:lnTo>
                  <a:lnTo>
                    <a:pt x="199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26" y="3"/>
                  </a:lnTo>
                  <a:lnTo>
                    <a:pt x="239" y="6"/>
                  </a:lnTo>
                  <a:lnTo>
                    <a:pt x="252" y="11"/>
                  </a:lnTo>
                  <a:lnTo>
                    <a:pt x="263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 latinLnBrk="0"/>
              <a:endParaRPr lang="zh-CN" altLang="en-US" sz="1200" ker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362" name="形状"/>
          <p:cNvSpPr/>
          <p:nvPr/>
        </p:nvSpPr>
        <p:spPr>
          <a:xfrm>
            <a:off x="8429171" y="2825024"/>
            <a:ext cx="3132000" cy="1080000"/>
          </a:xfrm>
          <a:prstGeom prst="roundRect">
            <a:avLst>
              <a:gd name="adj" fmla="val 3397"/>
            </a:avLst>
          </a:prstGeom>
          <a:noFill/>
          <a:ln w="6350">
            <a:solidFill>
              <a:schemeClr val="bg1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25000"/>
              </a:lnSpc>
            </a:pPr>
            <a:endParaRPr sz="14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363" name="智慧企业"/>
          <p:cNvSpPr txBox="1"/>
          <p:nvPr/>
        </p:nvSpPr>
        <p:spPr>
          <a:xfrm>
            <a:off x="10504393" y="3538940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sz="1200" dirty="0" err="1">
                <a:latin typeface="等线" panose="02010600030101010101" charset="-122"/>
                <a:ea typeface="等线" panose="02010600030101010101" charset="-122"/>
              </a:rPr>
              <a:t>智慧</a:t>
            </a:r>
            <a:r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  <a:t>工厂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4" name="智能制造"/>
          <p:cNvSpPr txBox="1"/>
          <p:nvPr/>
        </p:nvSpPr>
        <p:spPr>
          <a:xfrm>
            <a:off x="9064422" y="3538940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sz="1200" dirty="0">
                <a:latin typeface="等线" panose="02010600030101010101" charset="-122"/>
                <a:ea typeface="等线" panose="02010600030101010101" charset="-122"/>
              </a:rPr>
              <a:t>智能制造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65" name="znzz.png" descr="znzz.png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11" y="3537012"/>
            <a:ext cx="179978" cy="180000"/>
          </a:xfrm>
          <a:prstGeom prst="rect">
            <a:avLst/>
          </a:prstGeom>
        </p:spPr>
      </p:pic>
      <p:sp>
        <p:nvSpPr>
          <p:cNvPr id="366" name="智慧政务"/>
          <p:cNvSpPr txBox="1"/>
          <p:nvPr/>
        </p:nvSpPr>
        <p:spPr>
          <a:xfrm>
            <a:off x="9064422" y="3241102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  <a:t>人工智能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67" name="图片 3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63" y="3248980"/>
            <a:ext cx="189438" cy="180000"/>
          </a:xfrm>
          <a:prstGeom prst="rect">
            <a:avLst/>
          </a:prstGeom>
        </p:spPr>
      </p:pic>
      <p:sp>
        <p:nvSpPr>
          <p:cNvPr id="368" name="形状"/>
          <p:cNvSpPr/>
          <p:nvPr/>
        </p:nvSpPr>
        <p:spPr>
          <a:xfrm>
            <a:off x="8644642" y="2600908"/>
            <a:ext cx="2700426" cy="468000"/>
          </a:xfrm>
          <a:prstGeom prst="roundRect">
            <a:avLst>
              <a:gd name="adj" fmla="val 50000"/>
            </a:avLst>
          </a:prstGeom>
          <a:solidFill>
            <a:srgbClr val="886D48"/>
          </a:solidFill>
          <a:ln w="6350">
            <a:solidFill>
              <a:srgbClr val="E5D4C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25000"/>
              </a:lnSpc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400" dirty="0">
              <a:solidFill>
                <a:schemeClr val="tx1">
                  <a:lumMod val="85000"/>
                  <a:lumOff val="1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69" name="工业互联网"/>
          <p:cNvSpPr txBox="1"/>
          <p:nvPr/>
        </p:nvSpPr>
        <p:spPr>
          <a:xfrm>
            <a:off x="9084491" y="2706197"/>
            <a:ext cx="2171700" cy="245745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sz="1600" b="1" dirty="0" err="1">
                <a:latin typeface="等线" panose="02010600030101010101" charset="-122"/>
                <a:ea typeface="等线" panose="02010600030101010101" charset="-122"/>
              </a:rPr>
              <a:t>工业互联网</a:t>
            </a:r>
            <a:r>
              <a:rPr lang="en-US" sz="1600" b="1" dirty="0">
                <a:latin typeface="等线" panose="02010600030101010101" charset="-122"/>
                <a:ea typeface="等线" panose="02010600030101010101" charset="-122"/>
              </a:rPr>
              <a:t> + </a:t>
            </a: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</a:rPr>
              <a:t>智能制造</a:t>
            </a:r>
            <a:endParaRPr sz="1600" b="1" dirty="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70" name="图片 3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41" y="2708948"/>
            <a:ext cx="282431" cy="252000"/>
          </a:xfrm>
          <a:prstGeom prst="rect">
            <a:avLst/>
          </a:prstGeom>
        </p:spPr>
      </p:pic>
      <p:sp>
        <p:nvSpPr>
          <p:cNvPr id="371" name="智慧政务"/>
          <p:cNvSpPr txBox="1"/>
          <p:nvPr/>
        </p:nvSpPr>
        <p:spPr>
          <a:xfrm>
            <a:off x="10504393" y="3241102"/>
            <a:ext cx="699770" cy="184150"/>
          </a:xfrm>
          <a:prstGeom prst="rect">
            <a:avLst/>
          </a:prstGeom>
          <a:ln w="12700">
            <a:miter lim="400000"/>
          </a:ln>
        </p:spPr>
        <p:txBody>
          <a:bodyPr wrap="none" lIns="45718" tIns="0" rIns="45718" bIns="0" anchor="ctr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  <a:t>边缘计算</a:t>
            </a:r>
            <a:endParaRPr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372" name="组合 371"/>
          <p:cNvGrpSpPr/>
          <p:nvPr/>
        </p:nvGrpSpPr>
        <p:grpSpPr>
          <a:xfrm>
            <a:off x="10174406" y="3242979"/>
            <a:ext cx="254534" cy="180000"/>
            <a:chOff x="7965669" y="1205013"/>
            <a:chExt cx="757003" cy="596506"/>
          </a:xfrm>
        </p:grpSpPr>
        <p:sp>
          <p:nvSpPr>
            <p:cNvPr id="373" name="Freeform 154"/>
            <p:cNvSpPr/>
            <p:nvPr/>
          </p:nvSpPr>
          <p:spPr bwMode="auto">
            <a:xfrm rot="10800000">
              <a:off x="8305656" y="1205013"/>
              <a:ext cx="67973" cy="132516"/>
            </a:xfrm>
            <a:custGeom>
              <a:avLst/>
              <a:gdLst>
                <a:gd name="T0" fmla="*/ 2 w 15"/>
                <a:gd name="T1" fmla="*/ 28 h 31"/>
                <a:gd name="T2" fmla="*/ 2 w 15"/>
                <a:gd name="T3" fmla="*/ 29 h 31"/>
                <a:gd name="T4" fmla="*/ 5 w 15"/>
                <a:gd name="T5" fmla="*/ 31 h 31"/>
                <a:gd name="T6" fmla="*/ 11 w 15"/>
                <a:gd name="T7" fmla="*/ 31 h 31"/>
                <a:gd name="T8" fmla="*/ 14 w 15"/>
                <a:gd name="T9" fmla="*/ 29 h 31"/>
                <a:gd name="T10" fmla="*/ 14 w 15"/>
                <a:gd name="T11" fmla="*/ 28 h 31"/>
                <a:gd name="T12" fmla="*/ 15 w 15"/>
                <a:gd name="T13" fmla="*/ 25 h 31"/>
                <a:gd name="T14" fmla="*/ 15 w 15"/>
                <a:gd name="T15" fmla="*/ 3 h 31"/>
                <a:gd name="T16" fmla="*/ 12 w 15"/>
                <a:gd name="T17" fmla="*/ 0 h 31"/>
                <a:gd name="T18" fmla="*/ 3 w 15"/>
                <a:gd name="T19" fmla="*/ 0 h 31"/>
                <a:gd name="T20" fmla="*/ 0 w 15"/>
                <a:gd name="T21" fmla="*/ 3 h 31"/>
                <a:gd name="T22" fmla="*/ 0 w 15"/>
                <a:gd name="T23" fmla="*/ 25 h 31"/>
                <a:gd name="T24" fmla="*/ 2 w 15"/>
                <a:gd name="T25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2" y="28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1"/>
                    <a:pt x="14" y="30"/>
                    <a:pt x="14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6"/>
                    <a:pt x="15" y="2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374" name="图片 373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669" y="1619383"/>
              <a:ext cx="757003" cy="182136"/>
            </a:xfrm>
            <a:prstGeom prst="rect">
              <a:avLst/>
            </a:prstGeom>
            <a:noFill/>
          </p:spPr>
        </p:pic>
        <p:pic>
          <p:nvPicPr>
            <p:cNvPr id="375" name="图片 374"/>
            <p:cNvPicPr>
              <a:picLocks noChangeAspect="1"/>
            </p:cNvPicPr>
            <p:nvPr/>
          </p:nvPicPr>
          <p:blipFill>
            <a:blip r:embed="rId1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223" y="1304764"/>
              <a:ext cx="723488" cy="265245"/>
            </a:xfrm>
            <a:prstGeom prst="rect">
              <a:avLst/>
            </a:prstGeom>
            <a:noFill/>
          </p:spPr>
        </p:pic>
        <p:grpSp>
          <p:nvGrpSpPr>
            <p:cNvPr id="376" name="组合 334"/>
            <p:cNvGrpSpPr/>
            <p:nvPr/>
          </p:nvGrpSpPr>
          <p:grpSpPr>
            <a:xfrm>
              <a:off x="8477212" y="1426394"/>
              <a:ext cx="178209" cy="155095"/>
              <a:chOff x="5259405" y="3898900"/>
              <a:chExt cx="479427" cy="352425"/>
            </a:xfrm>
            <a:solidFill>
              <a:sysClr val="window" lastClr="FFFFFF">
                <a:lumMod val="95000"/>
              </a:sysClr>
            </a:solidFill>
          </p:grpSpPr>
          <p:sp>
            <p:nvSpPr>
              <p:cNvPr id="377" name="Freeform 79"/>
              <p:cNvSpPr/>
              <p:nvPr/>
            </p:nvSpPr>
            <p:spPr bwMode="auto">
              <a:xfrm>
                <a:off x="5259405" y="3898900"/>
                <a:ext cx="479427" cy="147638"/>
              </a:xfrm>
              <a:custGeom>
                <a:avLst/>
                <a:gdLst>
                  <a:gd name="T0" fmla="*/ 63 w 130"/>
                  <a:gd name="T1" fmla="*/ 0 h 40"/>
                  <a:gd name="T2" fmla="*/ 3 w 130"/>
                  <a:gd name="T3" fmla="*/ 24 h 40"/>
                  <a:gd name="T4" fmla="*/ 3 w 130"/>
                  <a:gd name="T5" fmla="*/ 35 h 40"/>
                  <a:gd name="T6" fmla="*/ 14 w 130"/>
                  <a:gd name="T7" fmla="*/ 35 h 40"/>
                  <a:gd name="T8" fmla="*/ 14 w 130"/>
                  <a:gd name="T9" fmla="*/ 35 h 40"/>
                  <a:gd name="T10" fmla="*/ 63 w 130"/>
                  <a:gd name="T11" fmla="*/ 15 h 40"/>
                  <a:gd name="T12" fmla="*/ 116 w 130"/>
                  <a:gd name="T13" fmla="*/ 38 h 40"/>
                  <a:gd name="T14" fmla="*/ 121 w 130"/>
                  <a:gd name="T15" fmla="*/ 40 h 40"/>
                  <a:gd name="T16" fmla="*/ 126 w 130"/>
                  <a:gd name="T17" fmla="*/ 38 h 40"/>
                  <a:gd name="T18" fmla="*/ 127 w 130"/>
                  <a:gd name="T19" fmla="*/ 27 h 40"/>
                  <a:gd name="T20" fmla="*/ 63 w 130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0" h="40">
                    <a:moveTo>
                      <a:pt x="63" y="0"/>
                    </a:moveTo>
                    <a:cubicBezTo>
                      <a:pt x="42" y="0"/>
                      <a:pt x="20" y="8"/>
                      <a:pt x="3" y="24"/>
                    </a:cubicBezTo>
                    <a:cubicBezTo>
                      <a:pt x="0" y="27"/>
                      <a:pt x="0" y="32"/>
                      <a:pt x="3" y="35"/>
                    </a:cubicBezTo>
                    <a:cubicBezTo>
                      <a:pt x="6" y="38"/>
                      <a:pt x="11" y="38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28" y="22"/>
                      <a:pt x="46" y="15"/>
                      <a:pt x="63" y="15"/>
                    </a:cubicBezTo>
                    <a:cubicBezTo>
                      <a:pt x="82" y="15"/>
                      <a:pt x="101" y="23"/>
                      <a:pt x="116" y="38"/>
                    </a:cubicBezTo>
                    <a:cubicBezTo>
                      <a:pt x="117" y="39"/>
                      <a:pt x="119" y="40"/>
                      <a:pt x="121" y="40"/>
                    </a:cubicBezTo>
                    <a:cubicBezTo>
                      <a:pt x="123" y="40"/>
                      <a:pt x="125" y="40"/>
                      <a:pt x="126" y="38"/>
                    </a:cubicBezTo>
                    <a:cubicBezTo>
                      <a:pt x="129" y="35"/>
                      <a:pt x="130" y="30"/>
                      <a:pt x="127" y="27"/>
                    </a:cubicBezTo>
                    <a:cubicBezTo>
                      <a:pt x="110" y="9"/>
                      <a:pt x="86" y="0"/>
                      <a:pt x="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ctr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78" name="Freeform 80"/>
              <p:cNvSpPr/>
              <p:nvPr/>
            </p:nvSpPr>
            <p:spPr bwMode="auto">
              <a:xfrm>
                <a:off x="5334000" y="4002088"/>
                <a:ext cx="327025" cy="114300"/>
              </a:xfrm>
              <a:custGeom>
                <a:avLst/>
                <a:gdLst>
                  <a:gd name="T0" fmla="*/ 43 w 89"/>
                  <a:gd name="T1" fmla="*/ 0 h 31"/>
                  <a:gd name="T2" fmla="*/ 3 w 89"/>
                  <a:gd name="T3" fmla="*/ 16 h 31"/>
                  <a:gd name="T4" fmla="*/ 2 w 89"/>
                  <a:gd name="T5" fmla="*/ 27 h 31"/>
                  <a:gd name="T6" fmla="*/ 13 w 89"/>
                  <a:gd name="T7" fmla="*/ 27 h 31"/>
                  <a:gd name="T8" fmla="*/ 13 w 89"/>
                  <a:gd name="T9" fmla="*/ 27 h 31"/>
                  <a:gd name="T10" fmla="*/ 43 w 89"/>
                  <a:gd name="T11" fmla="*/ 15 h 31"/>
                  <a:gd name="T12" fmla="*/ 75 w 89"/>
                  <a:gd name="T13" fmla="*/ 29 h 31"/>
                  <a:gd name="T14" fmla="*/ 81 w 89"/>
                  <a:gd name="T15" fmla="*/ 31 h 31"/>
                  <a:gd name="T16" fmla="*/ 86 w 89"/>
                  <a:gd name="T17" fmla="*/ 29 h 31"/>
                  <a:gd name="T18" fmla="*/ 86 w 89"/>
                  <a:gd name="T19" fmla="*/ 19 h 31"/>
                  <a:gd name="T20" fmla="*/ 43 w 89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31">
                    <a:moveTo>
                      <a:pt x="43" y="0"/>
                    </a:moveTo>
                    <a:cubicBezTo>
                      <a:pt x="29" y="0"/>
                      <a:pt x="14" y="6"/>
                      <a:pt x="3" y="16"/>
                    </a:cubicBezTo>
                    <a:cubicBezTo>
                      <a:pt x="0" y="19"/>
                      <a:pt x="0" y="24"/>
                      <a:pt x="2" y="27"/>
                    </a:cubicBezTo>
                    <a:cubicBezTo>
                      <a:pt x="5" y="30"/>
                      <a:pt x="10" y="30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2" y="19"/>
                      <a:pt x="32" y="15"/>
                      <a:pt x="43" y="15"/>
                    </a:cubicBezTo>
                    <a:cubicBezTo>
                      <a:pt x="55" y="15"/>
                      <a:pt x="67" y="20"/>
                      <a:pt x="75" y="29"/>
                    </a:cubicBezTo>
                    <a:cubicBezTo>
                      <a:pt x="77" y="31"/>
                      <a:pt x="79" y="31"/>
                      <a:pt x="81" y="31"/>
                    </a:cubicBezTo>
                    <a:cubicBezTo>
                      <a:pt x="83" y="31"/>
                      <a:pt x="84" y="31"/>
                      <a:pt x="86" y="29"/>
                    </a:cubicBezTo>
                    <a:cubicBezTo>
                      <a:pt x="89" y="27"/>
                      <a:pt x="89" y="22"/>
                      <a:pt x="86" y="19"/>
                    </a:cubicBezTo>
                    <a:cubicBezTo>
                      <a:pt x="75" y="6"/>
                      <a:pt x="5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ctr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79" name="Freeform 81"/>
              <p:cNvSpPr/>
              <p:nvPr/>
            </p:nvSpPr>
            <p:spPr bwMode="auto">
              <a:xfrm>
                <a:off x="5422900" y="4108450"/>
                <a:ext cx="141288" cy="142875"/>
              </a:xfrm>
              <a:custGeom>
                <a:avLst/>
                <a:gdLst>
                  <a:gd name="T0" fmla="*/ 7 w 39"/>
                  <a:gd name="T1" fmla="*/ 6 h 39"/>
                  <a:gd name="T2" fmla="*/ 7 w 39"/>
                  <a:gd name="T3" fmla="*/ 31 h 39"/>
                  <a:gd name="T4" fmla="*/ 32 w 39"/>
                  <a:gd name="T5" fmla="*/ 32 h 39"/>
                  <a:gd name="T6" fmla="*/ 32 w 39"/>
                  <a:gd name="T7" fmla="*/ 7 h 39"/>
                  <a:gd name="T8" fmla="*/ 7 w 39"/>
                  <a:gd name="T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9">
                    <a:moveTo>
                      <a:pt x="7" y="6"/>
                    </a:moveTo>
                    <a:cubicBezTo>
                      <a:pt x="0" y="13"/>
                      <a:pt x="0" y="24"/>
                      <a:pt x="7" y="31"/>
                    </a:cubicBezTo>
                    <a:cubicBezTo>
                      <a:pt x="13" y="38"/>
                      <a:pt x="25" y="39"/>
                      <a:pt x="32" y="32"/>
                    </a:cubicBezTo>
                    <a:cubicBezTo>
                      <a:pt x="39" y="25"/>
                      <a:pt x="39" y="14"/>
                      <a:pt x="32" y="7"/>
                    </a:cubicBezTo>
                    <a:cubicBezTo>
                      <a:pt x="26" y="0"/>
                      <a:pt x="15" y="0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ctr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</p:grpSp>
      </p:grpSp>
      <p:sp>
        <p:nvSpPr>
          <p:cNvPr id="380" name="factory_93484"/>
          <p:cNvSpPr>
            <a:spLocks noChangeAspect="1" noChangeArrowheads="1"/>
          </p:cNvSpPr>
          <p:nvPr/>
        </p:nvSpPr>
        <p:spPr bwMode="auto">
          <a:xfrm>
            <a:off x="10209878" y="3537032"/>
            <a:ext cx="202379" cy="180000"/>
          </a:xfrm>
          <a:custGeom>
            <a:avLst/>
            <a:gdLst>
              <a:gd name="T0" fmla="*/ 575740 w 606016"/>
              <a:gd name="T1" fmla="*/ 446663 h 489936"/>
              <a:gd name="T2" fmla="*/ 532467 w 606016"/>
              <a:gd name="T3" fmla="*/ 473063 h 489936"/>
              <a:gd name="T4" fmla="*/ 487711 w 606016"/>
              <a:gd name="T5" fmla="*/ 446663 h 489936"/>
              <a:gd name="T6" fmla="*/ 444583 w 606016"/>
              <a:gd name="T7" fmla="*/ 473063 h 489936"/>
              <a:gd name="T8" fmla="*/ 399754 w 606016"/>
              <a:gd name="T9" fmla="*/ 446663 h 489936"/>
              <a:gd name="T10" fmla="*/ 356629 w 606016"/>
              <a:gd name="T11" fmla="*/ 473063 h 489936"/>
              <a:gd name="T12" fmla="*/ 311727 w 606016"/>
              <a:gd name="T13" fmla="*/ 446663 h 489936"/>
              <a:gd name="T14" fmla="*/ 268598 w 606016"/>
              <a:gd name="T15" fmla="*/ 473063 h 489936"/>
              <a:gd name="T16" fmla="*/ 223845 w 606016"/>
              <a:gd name="T17" fmla="*/ 446663 h 489936"/>
              <a:gd name="T18" fmla="*/ 591200 w 606016"/>
              <a:gd name="T19" fmla="*/ 431453 h 489936"/>
              <a:gd name="T20" fmla="*/ 546371 w 606016"/>
              <a:gd name="T21" fmla="*/ 404980 h 489936"/>
              <a:gd name="T22" fmla="*/ 503246 w 606016"/>
              <a:gd name="T23" fmla="*/ 431453 h 489936"/>
              <a:gd name="T24" fmla="*/ 458491 w 606016"/>
              <a:gd name="T25" fmla="*/ 404980 h 489936"/>
              <a:gd name="T26" fmla="*/ 415215 w 606016"/>
              <a:gd name="T27" fmla="*/ 431453 h 489936"/>
              <a:gd name="T28" fmla="*/ 370462 w 606016"/>
              <a:gd name="T29" fmla="*/ 404980 h 489936"/>
              <a:gd name="T30" fmla="*/ 327260 w 606016"/>
              <a:gd name="T31" fmla="*/ 431453 h 489936"/>
              <a:gd name="T32" fmla="*/ 282506 w 606016"/>
              <a:gd name="T33" fmla="*/ 404980 h 489936"/>
              <a:gd name="T34" fmla="*/ 239234 w 606016"/>
              <a:gd name="T35" fmla="*/ 431453 h 489936"/>
              <a:gd name="T36" fmla="*/ 193569 w 606016"/>
              <a:gd name="T37" fmla="*/ 494026 h 489936"/>
              <a:gd name="T38" fmla="*/ 33178 w 606016"/>
              <a:gd name="T39" fmla="*/ 482423 h 489936"/>
              <a:gd name="T40" fmla="*/ 510405 w 606016"/>
              <a:gd name="T41" fmla="*/ 370292 h 489936"/>
              <a:gd name="T42" fmla="*/ 13876 w 606016"/>
              <a:gd name="T43" fmla="*/ 327144 h 489936"/>
              <a:gd name="T44" fmla="*/ 510405 w 606016"/>
              <a:gd name="T45" fmla="*/ 322578 h 489936"/>
              <a:gd name="T46" fmla="*/ 367944 w 606016"/>
              <a:gd name="T47" fmla="*/ 273382 h 489936"/>
              <a:gd name="T48" fmla="*/ 367944 w 606016"/>
              <a:gd name="T49" fmla="*/ 322578 h 489936"/>
              <a:gd name="T50" fmla="*/ 407146 w 606016"/>
              <a:gd name="T51" fmla="*/ 370292 h 489936"/>
              <a:gd name="T52" fmla="*/ 407146 w 606016"/>
              <a:gd name="T53" fmla="*/ 315501 h 489936"/>
              <a:gd name="T54" fmla="*/ 83718 w 606016"/>
              <a:gd name="T55" fmla="*/ 263222 h 489936"/>
              <a:gd name="T56" fmla="*/ 407146 w 606016"/>
              <a:gd name="T57" fmla="*/ 259686 h 489936"/>
              <a:gd name="T58" fmla="*/ 524280 w 606016"/>
              <a:gd name="T59" fmla="*/ 232859 h 489936"/>
              <a:gd name="T60" fmla="*/ 524280 w 606016"/>
              <a:gd name="T61" fmla="*/ 322578 h 489936"/>
              <a:gd name="T62" fmla="*/ 569956 w 606016"/>
              <a:gd name="T63" fmla="*/ 370292 h 489936"/>
              <a:gd name="T64" fmla="*/ 485226 w 606016"/>
              <a:gd name="T65" fmla="*/ 251359 h 489936"/>
              <a:gd name="T66" fmla="*/ 309322 w 606016"/>
              <a:gd name="T67" fmla="*/ 232062 h 489936"/>
              <a:gd name="T68" fmla="*/ 309322 w 606016"/>
              <a:gd name="T69" fmla="*/ 218358 h 489936"/>
              <a:gd name="T70" fmla="*/ 88112 w 606016"/>
              <a:gd name="T71" fmla="*/ 249525 h 489936"/>
              <a:gd name="T72" fmla="*/ 510405 w 606016"/>
              <a:gd name="T73" fmla="*/ 180581 h 489936"/>
              <a:gd name="T74" fmla="*/ 421019 w 606016"/>
              <a:gd name="T75" fmla="*/ 166881 h 489936"/>
              <a:gd name="T76" fmla="*/ 354067 w 606016"/>
              <a:gd name="T77" fmla="*/ 159691 h 489936"/>
              <a:gd name="T78" fmla="*/ 121183 w 606016"/>
              <a:gd name="T79" fmla="*/ 124305 h 489936"/>
              <a:gd name="T80" fmla="*/ 510405 w 606016"/>
              <a:gd name="T81" fmla="*/ 145992 h 489936"/>
              <a:gd name="T82" fmla="*/ 354067 w 606016"/>
              <a:gd name="T83" fmla="*/ 145992 h 489936"/>
              <a:gd name="T84" fmla="*/ 367944 w 606016"/>
              <a:gd name="T85" fmla="*/ 103189 h 489936"/>
              <a:gd name="T86" fmla="*/ 367944 w 606016"/>
              <a:gd name="T87" fmla="*/ 166881 h 489936"/>
              <a:gd name="T88" fmla="*/ 407146 w 606016"/>
              <a:gd name="T89" fmla="*/ 228750 h 489936"/>
              <a:gd name="T90" fmla="*/ 407146 w 606016"/>
              <a:gd name="T91" fmla="*/ 159691 h 489936"/>
              <a:gd name="T92" fmla="*/ 458717 w 606016"/>
              <a:gd name="T93" fmla="*/ 45773 h 489936"/>
              <a:gd name="T94" fmla="*/ 472594 w 606016"/>
              <a:gd name="T95" fmla="*/ 45773 h 489936"/>
              <a:gd name="T96" fmla="*/ 524280 w 606016"/>
              <a:gd name="T97" fmla="*/ 159691 h 489936"/>
              <a:gd name="T98" fmla="*/ 524280 w 606016"/>
              <a:gd name="T99" fmla="*/ 219162 h 489936"/>
              <a:gd name="T100" fmla="*/ 0 w 606016"/>
              <a:gd name="T101" fmla="*/ 507723 h 489936"/>
              <a:gd name="T102" fmla="*/ 70652 w 606016"/>
              <a:gd name="T103" fmla="*/ 198615 h 489936"/>
              <a:gd name="T104" fmla="*/ 193569 w 606016"/>
              <a:gd name="T105" fmla="*/ 317214 h 489936"/>
              <a:gd name="T106" fmla="*/ 250114 w 606016"/>
              <a:gd name="T107" fmla="*/ 322578 h 489936"/>
              <a:gd name="T108" fmla="*/ 250693 w 606016"/>
              <a:gd name="T109" fmla="*/ 301804 h 489936"/>
              <a:gd name="T110" fmla="*/ 220512 w 606016"/>
              <a:gd name="T111" fmla="*/ 225211 h 489936"/>
              <a:gd name="T112" fmla="*/ 250114 w 606016"/>
              <a:gd name="T113" fmla="*/ 180581 h 489936"/>
              <a:gd name="T114" fmla="*/ 243176 w 606016"/>
              <a:gd name="T115" fmla="*/ 152843 h 489936"/>
              <a:gd name="T116" fmla="*/ 119449 w 606016"/>
              <a:gd name="T117" fmla="*/ 178641 h 489936"/>
              <a:gd name="T118" fmla="*/ 70652 w 606016"/>
              <a:gd name="T119" fmla="*/ 178641 h 489936"/>
              <a:gd name="T120" fmla="*/ 302380 w 606016"/>
              <a:gd name="T121" fmla="*/ 26596 h 4899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06016" h="489936">
                <a:moveTo>
                  <a:pt x="563959" y="431014"/>
                </a:moveTo>
                <a:lnTo>
                  <a:pt x="577225" y="431014"/>
                </a:lnTo>
                <a:lnTo>
                  <a:pt x="577225" y="456488"/>
                </a:lnTo>
                <a:lnTo>
                  <a:pt x="563959" y="456488"/>
                </a:lnTo>
                <a:lnTo>
                  <a:pt x="563959" y="431014"/>
                </a:lnTo>
                <a:close/>
                <a:moveTo>
                  <a:pt x="535945" y="431014"/>
                </a:moveTo>
                <a:lnTo>
                  <a:pt x="549211" y="431014"/>
                </a:lnTo>
                <a:lnTo>
                  <a:pt x="549211" y="456488"/>
                </a:lnTo>
                <a:lnTo>
                  <a:pt x="535945" y="456488"/>
                </a:lnTo>
                <a:lnTo>
                  <a:pt x="535945" y="431014"/>
                </a:lnTo>
                <a:close/>
                <a:moveTo>
                  <a:pt x="507930" y="431014"/>
                </a:moveTo>
                <a:lnTo>
                  <a:pt x="521196" y="431014"/>
                </a:lnTo>
                <a:lnTo>
                  <a:pt x="521196" y="456488"/>
                </a:lnTo>
                <a:lnTo>
                  <a:pt x="507930" y="456488"/>
                </a:lnTo>
                <a:lnTo>
                  <a:pt x="507930" y="431014"/>
                </a:lnTo>
                <a:close/>
                <a:moveTo>
                  <a:pt x="480057" y="431014"/>
                </a:moveTo>
                <a:lnTo>
                  <a:pt x="493253" y="431014"/>
                </a:lnTo>
                <a:lnTo>
                  <a:pt x="493253" y="456488"/>
                </a:lnTo>
                <a:lnTo>
                  <a:pt x="480057" y="456488"/>
                </a:lnTo>
                <a:lnTo>
                  <a:pt x="480057" y="431014"/>
                </a:lnTo>
                <a:close/>
                <a:moveTo>
                  <a:pt x="452042" y="431014"/>
                </a:moveTo>
                <a:lnTo>
                  <a:pt x="465238" y="431014"/>
                </a:lnTo>
                <a:lnTo>
                  <a:pt x="465238" y="456488"/>
                </a:lnTo>
                <a:lnTo>
                  <a:pt x="452042" y="456488"/>
                </a:lnTo>
                <a:lnTo>
                  <a:pt x="452042" y="431014"/>
                </a:lnTo>
                <a:close/>
                <a:moveTo>
                  <a:pt x="424098" y="431014"/>
                </a:moveTo>
                <a:lnTo>
                  <a:pt x="437364" y="431014"/>
                </a:lnTo>
                <a:lnTo>
                  <a:pt x="437364" y="456488"/>
                </a:lnTo>
                <a:lnTo>
                  <a:pt x="424098" y="456488"/>
                </a:lnTo>
                <a:lnTo>
                  <a:pt x="424098" y="431014"/>
                </a:lnTo>
                <a:close/>
                <a:moveTo>
                  <a:pt x="396084" y="431014"/>
                </a:moveTo>
                <a:lnTo>
                  <a:pt x="409350" y="431014"/>
                </a:lnTo>
                <a:lnTo>
                  <a:pt x="409350" y="456488"/>
                </a:lnTo>
                <a:lnTo>
                  <a:pt x="396084" y="456488"/>
                </a:lnTo>
                <a:lnTo>
                  <a:pt x="396084" y="431014"/>
                </a:lnTo>
                <a:close/>
                <a:moveTo>
                  <a:pt x="368069" y="431014"/>
                </a:moveTo>
                <a:lnTo>
                  <a:pt x="381335" y="431014"/>
                </a:lnTo>
                <a:lnTo>
                  <a:pt x="381335" y="456488"/>
                </a:lnTo>
                <a:lnTo>
                  <a:pt x="368069" y="456488"/>
                </a:lnTo>
                <a:lnTo>
                  <a:pt x="368069" y="431014"/>
                </a:lnTo>
                <a:close/>
                <a:moveTo>
                  <a:pt x="340196" y="431014"/>
                </a:moveTo>
                <a:lnTo>
                  <a:pt x="353392" y="431014"/>
                </a:lnTo>
                <a:lnTo>
                  <a:pt x="353392" y="456488"/>
                </a:lnTo>
                <a:lnTo>
                  <a:pt x="340196" y="456488"/>
                </a:lnTo>
                <a:lnTo>
                  <a:pt x="340196" y="431014"/>
                </a:lnTo>
                <a:close/>
                <a:moveTo>
                  <a:pt x="312182" y="431014"/>
                </a:moveTo>
                <a:lnTo>
                  <a:pt x="325378" y="431014"/>
                </a:lnTo>
                <a:lnTo>
                  <a:pt x="325378" y="456488"/>
                </a:lnTo>
                <a:lnTo>
                  <a:pt x="312182" y="456488"/>
                </a:lnTo>
                <a:lnTo>
                  <a:pt x="312182" y="431014"/>
                </a:lnTo>
                <a:close/>
                <a:moveTo>
                  <a:pt x="284167" y="431014"/>
                </a:moveTo>
                <a:lnTo>
                  <a:pt x="297363" y="431014"/>
                </a:lnTo>
                <a:lnTo>
                  <a:pt x="297363" y="456488"/>
                </a:lnTo>
                <a:lnTo>
                  <a:pt x="284167" y="456488"/>
                </a:lnTo>
                <a:lnTo>
                  <a:pt x="284167" y="431014"/>
                </a:lnTo>
                <a:close/>
                <a:moveTo>
                  <a:pt x="256223" y="431014"/>
                </a:moveTo>
                <a:lnTo>
                  <a:pt x="269489" y="431014"/>
                </a:lnTo>
                <a:lnTo>
                  <a:pt x="269489" y="456488"/>
                </a:lnTo>
                <a:lnTo>
                  <a:pt x="256223" y="456488"/>
                </a:lnTo>
                <a:lnTo>
                  <a:pt x="256223" y="431014"/>
                </a:lnTo>
                <a:close/>
                <a:moveTo>
                  <a:pt x="228209" y="431014"/>
                </a:moveTo>
                <a:lnTo>
                  <a:pt x="241475" y="431014"/>
                </a:lnTo>
                <a:lnTo>
                  <a:pt x="241475" y="456488"/>
                </a:lnTo>
                <a:lnTo>
                  <a:pt x="228209" y="456488"/>
                </a:lnTo>
                <a:lnTo>
                  <a:pt x="228209" y="431014"/>
                </a:lnTo>
                <a:close/>
                <a:moveTo>
                  <a:pt x="200335" y="431014"/>
                </a:moveTo>
                <a:lnTo>
                  <a:pt x="213531" y="431014"/>
                </a:lnTo>
                <a:lnTo>
                  <a:pt x="213531" y="456488"/>
                </a:lnTo>
                <a:lnTo>
                  <a:pt x="200335" y="456488"/>
                </a:lnTo>
                <a:lnTo>
                  <a:pt x="200335" y="431014"/>
                </a:lnTo>
                <a:close/>
                <a:moveTo>
                  <a:pt x="563959" y="390792"/>
                </a:moveTo>
                <a:lnTo>
                  <a:pt x="577225" y="390792"/>
                </a:lnTo>
                <a:lnTo>
                  <a:pt x="577225" y="416337"/>
                </a:lnTo>
                <a:lnTo>
                  <a:pt x="563959" y="416337"/>
                </a:lnTo>
                <a:lnTo>
                  <a:pt x="563959" y="390792"/>
                </a:lnTo>
                <a:close/>
                <a:moveTo>
                  <a:pt x="535945" y="390792"/>
                </a:moveTo>
                <a:lnTo>
                  <a:pt x="549211" y="390792"/>
                </a:lnTo>
                <a:lnTo>
                  <a:pt x="549211" y="416337"/>
                </a:lnTo>
                <a:lnTo>
                  <a:pt x="535945" y="416337"/>
                </a:lnTo>
                <a:lnTo>
                  <a:pt x="535945" y="390792"/>
                </a:lnTo>
                <a:close/>
                <a:moveTo>
                  <a:pt x="507930" y="390792"/>
                </a:moveTo>
                <a:lnTo>
                  <a:pt x="521196" y="390792"/>
                </a:lnTo>
                <a:lnTo>
                  <a:pt x="521196" y="416337"/>
                </a:lnTo>
                <a:lnTo>
                  <a:pt x="507930" y="416337"/>
                </a:lnTo>
                <a:lnTo>
                  <a:pt x="507930" y="390792"/>
                </a:lnTo>
                <a:close/>
                <a:moveTo>
                  <a:pt x="480057" y="390792"/>
                </a:moveTo>
                <a:lnTo>
                  <a:pt x="493253" y="390792"/>
                </a:lnTo>
                <a:lnTo>
                  <a:pt x="493253" y="416337"/>
                </a:lnTo>
                <a:lnTo>
                  <a:pt x="480057" y="416337"/>
                </a:lnTo>
                <a:lnTo>
                  <a:pt x="480057" y="390792"/>
                </a:lnTo>
                <a:close/>
                <a:moveTo>
                  <a:pt x="452042" y="390792"/>
                </a:moveTo>
                <a:lnTo>
                  <a:pt x="465238" y="390792"/>
                </a:lnTo>
                <a:lnTo>
                  <a:pt x="465238" y="416337"/>
                </a:lnTo>
                <a:lnTo>
                  <a:pt x="452042" y="416337"/>
                </a:lnTo>
                <a:lnTo>
                  <a:pt x="452042" y="390792"/>
                </a:lnTo>
                <a:close/>
                <a:moveTo>
                  <a:pt x="424098" y="390792"/>
                </a:moveTo>
                <a:lnTo>
                  <a:pt x="437364" y="390792"/>
                </a:lnTo>
                <a:lnTo>
                  <a:pt x="437364" y="416337"/>
                </a:lnTo>
                <a:lnTo>
                  <a:pt x="424098" y="416337"/>
                </a:lnTo>
                <a:lnTo>
                  <a:pt x="424098" y="390792"/>
                </a:lnTo>
                <a:close/>
                <a:moveTo>
                  <a:pt x="396084" y="390792"/>
                </a:moveTo>
                <a:lnTo>
                  <a:pt x="409350" y="390792"/>
                </a:lnTo>
                <a:lnTo>
                  <a:pt x="409350" y="416337"/>
                </a:lnTo>
                <a:lnTo>
                  <a:pt x="396084" y="416337"/>
                </a:lnTo>
                <a:lnTo>
                  <a:pt x="396084" y="390792"/>
                </a:lnTo>
                <a:close/>
                <a:moveTo>
                  <a:pt x="368069" y="390792"/>
                </a:moveTo>
                <a:lnTo>
                  <a:pt x="381335" y="390792"/>
                </a:lnTo>
                <a:lnTo>
                  <a:pt x="381335" y="416337"/>
                </a:lnTo>
                <a:lnTo>
                  <a:pt x="368069" y="416337"/>
                </a:lnTo>
                <a:lnTo>
                  <a:pt x="368069" y="390792"/>
                </a:lnTo>
                <a:close/>
                <a:moveTo>
                  <a:pt x="340196" y="390792"/>
                </a:moveTo>
                <a:lnTo>
                  <a:pt x="353392" y="390792"/>
                </a:lnTo>
                <a:lnTo>
                  <a:pt x="353392" y="416337"/>
                </a:lnTo>
                <a:lnTo>
                  <a:pt x="340196" y="416337"/>
                </a:lnTo>
                <a:lnTo>
                  <a:pt x="340196" y="390792"/>
                </a:lnTo>
                <a:close/>
                <a:moveTo>
                  <a:pt x="312182" y="390792"/>
                </a:moveTo>
                <a:lnTo>
                  <a:pt x="325378" y="390792"/>
                </a:lnTo>
                <a:lnTo>
                  <a:pt x="325378" y="416337"/>
                </a:lnTo>
                <a:lnTo>
                  <a:pt x="312182" y="416337"/>
                </a:lnTo>
                <a:lnTo>
                  <a:pt x="312182" y="390792"/>
                </a:lnTo>
                <a:close/>
                <a:moveTo>
                  <a:pt x="284167" y="390792"/>
                </a:moveTo>
                <a:lnTo>
                  <a:pt x="297363" y="390792"/>
                </a:lnTo>
                <a:lnTo>
                  <a:pt x="297363" y="416337"/>
                </a:lnTo>
                <a:lnTo>
                  <a:pt x="284167" y="416337"/>
                </a:lnTo>
                <a:lnTo>
                  <a:pt x="284167" y="390792"/>
                </a:lnTo>
                <a:close/>
                <a:moveTo>
                  <a:pt x="256223" y="390792"/>
                </a:moveTo>
                <a:lnTo>
                  <a:pt x="269489" y="390792"/>
                </a:lnTo>
                <a:lnTo>
                  <a:pt x="269489" y="416337"/>
                </a:lnTo>
                <a:lnTo>
                  <a:pt x="256223" y="416337"/>
                </a:lnTo>
                <a:lnTo>
                  <a:pt x="256223" y="390792"/>
                </a:lnTo>
                <a:close/>
                <a:moveTo>
                  <a:pt x="228209" y="390792"/>
                </a:moveTo>
                <a:lnTo>
                  <a:pt x="241475" y="390792"/>
                </a:lnTo>
                <a:lnTo>
                  <a:pt x="241475" y="416337"/>
                </a:lnTo>
                <a:lnTo>
                  <a:pt x="228209" y="416337"/>
                </a:lnTo>
                <a:lnTo>
                  <a:pt x="228209" y="390792"/>
                </a:lnTo>
                <a:close/>
                <a:moveTo>
                  <a:pt x="200335" y="390792"/>
                </a:moveTo>
                <a:lnTo>
                  <a:pt x="213531" y="390792"/>
                </a:lnTo>
                <a:lnTo>
                  <a:pt x="213531" y="416337"/>
                </a:lnTo>
                <a:lnTo>
                  <a:pt x="200335" y="416337"/>
                </a:lnTo>
                <a:lnTo>
                  <a:pt x="200335" y="390792"/>
                </a:lnTo>
                <a:close/>
                <a:moveTo>
                  <a:pt x="184650" y="370536"/>
                </a:moveTo>
                <a:lnTo>
                  <a:pt x="184650" y="476718"/>
                </a:lnTo>
                <a:lnTo>
                  <a:pt x="592780" y="476718"/>
                </a:lnTo>
                <a:lnTo>
                  <a:pt x="592780" y="370536"/>
                </a:lnTo>
                <a:lnTo>
                  <a:pt x="184650" y="370536"/>
                </a:lnTo>
                <a:close/>
                <a:moveTo>
                  <a:pt x="31649" y="325025"/>
                </a:moveTo>
                <a:cubicBezTo>
                  <a:pt x="35278" y="325025"/>
                  <a:pt x="38247" y="328000"/>
                  <a:pt x="38247" y="331637"/>
                </a:cubicBezTo>
                <a:lnTo>
                  <a:pt x="38247" y="458910"/>
                </a:lnTo>
                <a:cubicBezTo>
                  <a:pt x="38247" y="462546"/>
                  <a:pt x="35278" y="465521"/>
                  <a:pt x="31649" y="465521"/>
                </a:cubicBezTo>
                <a:cubicBezTo>
                  <a:pt x="28020" y="465521"/>
                  <a:pt x="25051" y="462546"/>
                  <a:pt x="25051" y="458910"/>
                </a:cubicBezTo>
                <a:lnTo>
                  <a:pt x="25051" y="331637"/>
                </a:lnTo>
                <a:cubicBezTo>
                  <a:pt x="25051" y="328000"/>
                  <a:pt x="28020" y="325025"/>
                  <a:pt x="31649" y="325025"/>
                </a:cubicBezTo>
                <a:close/>
                <a:moveTo>
                  <a:pt x="401620" y="324495"/>
                </a:moveTo>
                <a:lnTo>
                  <a:pt x="401620" y="357319"/>
                </a:lnTo>
                <a:lnTo>
                  <a:pt x="486887" y="357319"/>
                </a:lnTo>
                <a:lnTo>
                  <a:pt x="486887" y="324495"/>
                </a:lnTo>
                <a:lnTo>
                  <a:pt x="401620" y="324495"/>
                </a:lnTo>
                <a:close/>
                <a:moveTo>
                  <a:pt x="252378" y="324495"/>
                </a:moveTo>
                <a:lnTo>
                  <a:pt x="252378" y="357319"/>
                </a:lnTo>
                <a:lnTo>
                  <a:pt x="337754" y="357319"/>
                </a:lnTo>
                <a:lnTo>
                  <a:pt x="337754" y="324495"/>
                </a:lnTo>
                <a:lnTo>
                  <a:pt x="252378" y="324495"/>
                </a:lnTo>
                <a:close/>
                <a:moveTo>
                  <a:pt x="13236" y="315683"/>
                </a:moveTo>
                <a:lnTo>
                  <a:pt x="13236" y="476718"/>
                </a:lnTo>
                <a:lnTo>
                  <a:pt x="171414" y="476718"/>
                </a:lnTo>
                <a:lnTo>
                  <a:pt x="171414" y="315683"/>
                </a:lnTo>
                <a:lnTo>
                  <a:pt x="13236" y="315683"/>
                </a:lnTo>
                <a:close/>
                <a:moveTo>
                  <a:pt x="401620" y="304448"/>
                </a:moveTo>
                <a:lnTo>
                  <a:pt x="401620" y="311277"/>
                </a:lnTo>
                <a:lnTo>
                  <a:pt x="486887" y="311277"/>
                </a:lnTo>
                <a:lnTo>
                  <a:pt x="486887" y="304448"/>
                </a:lnTo>
                <a:lnTo>
                  <a:pt x="401620" y="304448"/>
                </a:lnTo>
                <a:close/>
                <a:moveTo>
                  <a:pt x="252378" y="304448"/>
                </a:moveTo>
                <a:lnTo>
                  <a:pt x="252378" y="311277"/>
                </a:lnTo>
                <a:lnTo>
                  <a:pt x="337754" y="311277"/>
                </a:lnTo>
                <a:lnTo>
                  <a:pt x="337754" y="304448"/>
                </a:lnTo>
                <a:lnTo>
                  <a:pt x="252378" y="304448"/>
                </a:lnTo>
                <a:close/>
                <a:moveTo>
                  <a:pt x="350990" y="263803"/>
                </a:moveTo>
                <a:lnTo>
                  <a:pt x="350990" y="291230"/>
                </a:lnTo>
                <a:lnTo>
                  <a:pt x="351542" y="291230"/>
                </a:lnTo>
                <a:cubicBezTo>
                  <a:pt x="355182" y="291230"/>
                  <a:pt x="358160" y="294094"/>
                  <a:pt x="358160" y="297839"/>
                </a:cubicBezTo>
                <a:cubicBezTo>
                  <a:pt x="358160" y="301474"/>
                  <a:pt x="355182" y="304448"/>
                  <a:pt x="351542" y="304448"/>
                </a:cubicBezTo>
                <a:lnTo>
                  <a:pt x="350990" y="304448"/>
                </a:lnTo>
                <a:lnTo>
                  <a:pt x="350990" y="311277"/>
                </a:lnTo>
                <a:lnTo>
                  <a:pt x="351542" y="311277"/>
                </a:lnTo>
                <a:cubicBezTo>
                  <a:pt x="355182" y="311277"/>
                  <a:pt x="358160" y="314251"/>
                  <a:pt x="358160" y="317886"/>
                </a:cubicBezTo>
                <a:cubicBezTo>
                  <a:pt x="358160" y="321521"/>
                  <a:pt x="355182" y="324495"/>
                  <a:pt x="351542" y="324495"/>
                </a:cubicBezTo>
                <a:lnTo>
                  <a:pt x="350990" y="324495"/>
                </a:lnTo>
                <a:lnTo>
                  <a:pt x="350990" y="357319"/>
                </a:lnTo>
                <a:lnTo>
                  <a:pt x="388384" y="357319"/>
                </a:lnTo>
                <a:lnTo>
                  <a:pt x="388384" y="324495"/>
                </a:lnTo>
                <a:lnTo>
                  <a:pt x="387722" y="324495"/>
                </a:lnTo>
                <a:cubicBezTo>
                  <a:pt x="384082" y="324495"/>
                  <a:pt x="381104" y="321521"/>
                  <a:pt x="381104" y="317886"/>
                </a:cubicBezTo>
                <a:cubicBezTo>
                  <a:pt x="381104" y="314251"/>
                  <a:pt x="384082" y="311277"/>
                  <a:pt x="387722" y="311277"/>
                </a:cubicBezTo>
                <a:lnTo>
                  <a:pt x="388384" y="311277"/>
                </a:lnTo>
                <a:lnTo>
                  <a:pt x="388384" y="304448"/>
                </a:lnTo>
                <a:lnTo>
                  <a:pt x="387722" y="304448"/>
                </a:lnTo>
                <a:cubicBezTo>
                  <a:pt x="384082" y="304448"/>
                  <a:pt x="381104" y="301474"/>
                  <a:pt x="381104" y="297839"/>
                </a:cubicBezTo>
                <a:cubicBezTo>
                  <a:pt x="381104" y="294094"/>
                  <a:pt x="384082" y="291230"/>
                  <a:pt x="387722" y="291230"/>
                </a:cubicBezTo>
                <a:lnTo>
                  <a:pt x="388384" y="291230"/>
                </a:lnTo>
                <a:lnTo>
                  <a:pt x="388384" y="263803"/>
                </a:lnTo>
                <a:lnTo>
                  <a:pt x="350990" y="263803"/>
                </a:lnTo>
                <a:close/>
                <a:moveTo>
                  <a:pt x="79861" y="254000"/>
                </a:moveTo>
                <a:lnTo>
                  <a:pt x="24267" y="302465"/>
                </a:lnTo>
                <a:lnTo>
                  <a:pt x="160383" y="302465"/>
                </a:lnTo>
                <a:lnTo>
                  <a:pt x="104790" y="254000"/>
                </a:lnTo>
                <a:lnTo>
                  <a:pt x="79861" y="254000"/>
                </a:lnTo>
                <a:close/>
                <a:moveTo>
                  <a:pt x="350990" y="233953"/>
                </a:moveTo>
                <a:lnTo>
                  <a:pt x="350990" y="250586"/>
                </a:lnTo>
                <a:lnTo>
                  <a:pt x="388384" y="250586"/>
                </a:lnTo>
                <a:lnTo>
                  <a:pt x="388384" y="233953"/>
                </a:lnTo>
                <a:lnTo>
                  <a:pt x="350990" y="233953"/>
                </a:lnTo>
                <a:close/>
                <a:moveTo>
                  <a:pt x="223588" y="233953"/>
                </a:moveTo>
                <a:lnTo>
                  <a:pt x="223588" y="250586"/>
                </a:lnTo>
                <a:lnTo>
                  <a:pt x="239141" y="250586"/>
                </a:lnTo>
                <a:lnTo>
                  <a:pt x="239141" y="233953"/>
                </a:lnTo>
                <a:lnTo>
                  <a:pt x="223588" y="233953"/>
                </a:lnTo>
                <a:close/>
                <a:moveTo>
                  <a:pt x="500123" y="224701"/>
                </a:moveTo>
                <a:lnTo>
                  <a:pt x="500123" y="291230"/>
                </a:lnTo>
                <a:lnTo>
                  <a:pt x="500675" y="291230"/>
                </a:lnTo>
                <a:cubicBezTo>
                  <a:pt x="504425" y="291230"/>
                  <a:pt x="507293" y="294094"/>
                  <a:pt x="507293" y="297839"/>
                </a:cubicBezTo>
                <a:cubicBezTo>
                  <a:pt x="507293" y="301474"/>
                  <a:pt x="504425" y="304448"/>
                  <a:pt x="500675" y="304448"/>
                </a:cubicBezTo>
                <a:lnTo>
                  <a:pt x="500123" y="304448"/>
                </a:lnTo>
                <a:lnTo>
                  <a:pt x="500123" y="311277"/>
                </a:lnTo>
                <a:lnTo>
                  <a:pt x="500675" y="311277"/>
                </a:lnTo>
                <a:cubicBezTo>
                  <a:pt x="504425" y="311277"/>
                  <a:pt x="507293" y="314251"/>
                  <a:pt x="507293" y="317886"/>
                </a:cubicBezTo>
                <a:cubicBezTo>
                  <a:pt x="507293" y="321521"/>
                  <a:pt x="504425" y="324495"/>
                  <a:pt x="500675" y="324495"/>
                </a:cubicBezTo>
                <a:lnTo>
                  <a:pt x="500123" y="324495"/>
                </a:lnTo>
                <a:lnTo>
                  <a:pt x="500123" y="357319"/>
                </a:lnTo>
                <a:lnTo>
                  <a:pt x="543694" y="357319"/>
                </a:lnTo>
                <a:lnTo>
                  <a:pt x="543694" y="238469"/>
                </a:lnTo>
                <a:cubicBezTo>
                  <a:pt x="543694" y="230869"/>
                  <a:pt x="537517" y="224701"/>
                  <a:pt x="529906" y="224701"/>
                </a:cubicBezTo>
                <a:lnTo>
                  <a:pt x="500123" y="224701"/>
                </a:lnTo>
                <a:close/>
                <a:moveTo>
                  <a:pt x="444225" y="223931"/>
                </a:moveTo>
                <a:cubicBezTo>
                  <a:pt x="433966" y="223931"/>
                  <a:pt x="425693" y="232305"/>
                  <a:pt x="425693" y="242553"/>
                </a:cubicBezTo>
                <a:cubicBezTo>
                  <a:pt x="425693" y="252800"/>
                  <a:pt x="433966" y="261064"/>
                  <a:pt x="444225" y="261064"/>
                </a:cubicBezTo>
                <a:cubicBezTo>
                  <a:pt x="454484" y="261064"/>
                  <a:pt x="462868" y="252800"/>
                  <a:pt x="462868" y="242553"/>
                </a:cubicBezTo>
                <a:cubicBezTo>
                  <a:pt x="462868" y="232305"/>
                  <a:pt x="454484" y="223931"/>
                  <a:pt x="444225" y="223931"/>
                </a:cubicBezTo>
                <a:close/>
                <a:moveTo>
                  <a:pt x="295069" y="223931"/>
                </a:moveTo>
                <a:cubicBezTo>
                  <a:pt x="284817" y="223931"/>
                  <a:pt x="276438" y="232305"/>
                  <a:pt x="276438" y="242553"/>
                </a:cubicBezTo>
                <a:cubicBezTo>
                  <a:pt x="276438" y="252800"/>
                  <a:pt x="284817" y="261064"/>
                  <a:pt x="295069" y="261064"/>
                </a:cubicBezTo>
                <a:cubicBezTo>
                  <a:pt x="305322" y="261064"/>
                  <a:pt x="313700" y="252800"/>
                  <a:pt x="313700" y="242553"/>
                </a:cubicBezTo>
                <a:cubicBezTo>
                  <a:pt x="313700" y="232305"/>
                  <a:pt x="305322" y="223931"/>
                  <a:pt x="295069" y="223931"/>
                </a:cubicBezTo>
                <a:close/>
                <a:moveTo>
                  <a:pt x="444225" y="210708"/>
                </a:moveTo>
                <a:cubicBezTo>
                  <a:pt x="461765" y="210708"/>
                  <a:pt x="476105" y="225033"/>
                  <a:pt x="476105" y="242553"/>
                </a:cubicBezTo>
                <a:cubicBezTo>
                  <a:pt x="476105" y="260073"/>
                  <a:pt x="461765" y="274287"/>
                  <a:pt x="444225" y="274287"/>
                </a:cubicBezTo>
                <a:cubicBezTo>
                  <a:pt x="426685" y="274287"/>
                  <a:pt x="412455" y="260073"/>
                  <a:pt x="412455" y="242553"/>
                </a:cubicBezTo>
                <a:cubicBezTo>
                  <a:pt x="412455" y="225033"/>
                  <a:pt x="426685" y="210708"/>
                  <a:pt x="444225" y="210708"/>
                </a:cubicBezTo>
                <a:close/>
                <a:moveTo>
                  <a:pt x="295069" y="210708"/>
                </a:moveTo>
                <a:cubicBezTo>
                  <a:pt x="312598" y="210708"/>
                  <a:pt x="326930" y="225033"/>
                  <a:pt x="326930" y="242553"/>
                </a:cubicBezTo>
                <a:cubicBezTo>
                  <a:pt x="326930" y="260073"/>
                  <a:pt x="312598" y="274287"/>
                  <a:pt x="295069" y="274287"/>
                </a:cubicBezTo>
                <a:cubicBezTo>
                  <a:pt x="277540" y="274287"/>
                  <a:pt x="263209" y="260073"/>
                  <a:pt x="263209" y="242553"/>
                </a:cubicBezTo>
                <a:cubicBezTo>
                  <a:pt x="263209" y="225033"/>
                  <a:pt x="277540" y="210708"/>
                  <a:pt x="295069" y="210708"/>
                </a:cubicBezTo>
                <a:close/>
                <a:moveTo>
                  <a:pt x="84052" y="204874"/>
                </a:moveTo>
                <a:lnTo>
                  <a:pt x="84052" y="240783"/>
                </a:lnTo>
                <a:lnTo>
                  <a:pt x="100708" y="240783"/>
                </a:lnTo>
                <a:lnTo>
                  <a:pt x="100708" y="204874"/>
                </a:lnTo>
                <a:lnTo>
                  <a:pt x="84052" y="204874"/>
                </a:lnTo>
                <a:close/>
                <a:moveTo>
                  <a:pt x="401620" y="174253"/>
                </a:moveTo>
                <a:lnTo>
                  <a:pt x="401620" y="291230"/>
                </a:lnTo>
                <a:lnTo>
                  <a:pt x="486887" y="291230"/>
                </a:lnTo>
                <a:lnTo>
                  <a:pt x="486887" y="174253"/>
                </a:lnTo>
                <a:lnTo>
                  <a:pt x="401620" y="174253"/>
                </a:lnTo>
                <a:close/>
                <a:moveTo>
                  <a:pt x="252378" y="174253"/>
                </a:moveTo>
                <a:lnTo>
                  <a:pt x="252378" y="291230"/>
                </a:lnTo>
                <a:lnTo>
                  <a:pt x="337754" y="291230"/>
                </a:lnTo>
                <a:lnTo>
                  <a:pt x="337754" y="174253"/>
                </a:lnTo>
                <a:lnTo>
                  <a:pt x="252378" y="174253"/>
                </a:lnTo>
                <a:close/>
                <a:moveTo>
                  <a:pt x="401620" y="154096"/>
                </a:moveTo>
                <a:lnTo>
                  <a:pt x="401620" y="161035"/>
                </a:lnTo>
                <a:lnTo>
                  <a:pt x="486887" y="161035"/>
                </a:lnTo>
                <a:lnTo>
                  <a:pt x="486887" y="154096"/>
                </a:lnTo>
                <a:lnTo>
                  <a:pt x="401620" y="154096"/>
                </a:lnTo>
                <a:close/>
                <a:moveTo>
                  <a:pt x="252378" y="154096"/>
                </a:moveTo>
                <a:lnTo>
                  <a:pt x="252378" y="161035"/>
                </a:lnTo>
                <a:lnTo>
                  <a:pt x="337754" y="161035"/>
                </a:lnTo>
                <a:lnTo>
                  <a:pt x="337754" y="154096"/>
                </a:lnTo>
                <a:lnTo>
                  <a:pt x="252378" y="154096"/>
                </a:lnTo>
                <a:close/>
                <a:moveTo>
                  <a:pt x="106554" y="103208"/>
                </a:moveTo>
                <a:cubicBezTo>
                  <a:pt x="94090" y="103208"/>
                  <a:pt x="84052" y="113342"/>
                  <a:pt x="84052" y="125788"/>
                </a:cubicBezTo>
                <a:lnTo>
                  <a:pt x="84052" y="172381"/>
                </a:lnTo>
                <a:lnTo>
                  <a:pt x="100708" y="172381"/>
                </a:lnTo>
                <a:lnTo>
                  <a:pt x="100708" y="134710"/>
                </a:lnTo>
                <a:cubicBezTo>
                  <a:pt x="100708" y="126559"/>
                  <a:pt x="107327" y="119950"/>
                  <a:pt x="115599" y="119950"/>
                </a:cubicBezTo>
                <a:lnTo>
                  <a:pt x="239141" y="119950"/>
                </a:lnTo>
                <a:lnTo>
                  <a:pt x="239141" y="103208"/>
                </a:lnTo>
                <a:lnTo>
                  <a:pt x="106554" y="103208"/>
                </a:lnTo>
                <a:close/>
                <a:moveTo>
                  <a:pt x="444199" y="57056"/>
                </a:moveTo>
                <a:cubicBezTo>
                  <a:pt x="420704" y="57056"/>
                  <a:pt x="401620" y="76112"/>
                  <a:pt x="401620" y="99573"/>
                </a:cubicBezTo>
                <a:lnTo>
                  <a:pt x="401620" y="140878"/>
                </a:lnTo>
                <a:lnTo>
                  <a:pt x="486887" y="140878"/>
                </a:lnTo>
                <a:lnTo>
                  <a:pt x="486887" y="99573"/>
                </a:lnTo>
                <a:cubicBezTo>
                  <a:pt x="486887" y="76112"/>
                  <a:pt x="467694" y="57056"/>
                  <a:pt x="444199" y="57056"/>
                </a:cubicBezTo>
                <a:close/>
                <a:moveTo>
                  <a:pt x="295066" y="57056"/>
                </a:moveTo>
                <a:cubicBezTo>
                  <a:pt x="271571" y="57056"/>
                  <a:pt x="252378" y="76112"/>
                  <a:pt x="252378" y="99573"/>
                </a:cubicBezTo>
                <a:lnTo>
                  <a:pt x="252378" y="140878"/>
                </a:lnTo>
                <a:lnTo>
                  <a:pt x="337754" y="140878"/>
                </a:lnTo>
                <a:lnTo>
                  <a:pt x="337754" y="99573"/>
                </a:lnTo>
                <a:cubicBezTo>
                  <a:pt x="337754" y="76112"/>
                  <a:pt x="318561" y="57056"/>
                  <a:pt x="295066" y="57056"/>
                </a:cubicBezTo>
                <a:close/>
                <a:moveTo>
                  <a:pt x="314149" y="13218"/>
                </a:moveTo>
                <a:cubicBezTo>
                  <a:pt x="307310" y="13218"/>
                  <a:pt x="301684" y="18725"/>
                  <a:pt x="301684" y="25664"/>
                </a:cubicBezTo>
                <a:lnTo>
                  <a:pt x="301684" y="44169"/>
                </a:lnTo>
                <a:cubicBezTo>
                  <a:pt x="329371" y="47473"/>
                  <a:pt x="350990" y="71045"/>
                  <a:pt x="350990" y="99573"/>
                </a:cubicBezTo>
                <a:lnTo>
                  <a:pt x="350990" y="140878"/>
                </a:lnTo>
                <a:lnTo>
                  <a:pt x="351542" y="140878"/>
                </a:lnTo>
                <a:cubicBezTo>
                  <a:pt x="355182" y="140878"/>
                  <a:pt x="358160" y="143852"/>
                  <a:pt x="358160" y="147487"/>
                </a:cubicBezTo>
                <a:cubicBezTo>
                  <a:pt x="358160" y="151122"/>
                  <a:pt x="355182" y="154096"/>
                  <a:pt x="351542" y="154096"/>
                </a:cubicBezTo>
                <a:lnTo>
                  <a:pt x="350990" y="154096"/>
                </a:lnTo>
                <a:lnTo>
                  <a:pt x="350990" y="161035"/>
                </a:lnTo>
                <a:lnTo>
                  <a:pt x="351542" y="161035"/>
                </a:lnTo>
                <a:cubicBezTo>
                  <a:pt x="355182" y="161035"/>
                  <a:pt x="358160" y="164009"/>
                  <a:pt x="358160" y="167644"/>
                </a:cubicBezTo>
                <a:cubicBezTo>
                  <a:pt x="358160" y="171279"/>
                  <a:pt x="355182" y="174253"/>
                  <a:pt x="351542" y="174253"/>
                </a:cubicBezTo>
                <a:lnTo>
                  <a:pt x="350990" y="174253"/>
                </a:lnTo>
                <a:lnTo>
                  <a:pt x="350990" y="220736"/>
                </a:lnTo>
                <a:lnTo>
                  <a:pt x="388384" y="220736"/>
                </a:lnTo>
                <a:lnTo>
                  <a:pt x="388384" y="174253"/>
                </a:lnTo>
                <a:lnTo>
                  <a:pt x="387722" y="174253"/>
                </a:lnTo>
                <a:cubicBezTo>
                  <a:pt x="384082" y="174253"/>
                  <a:pt x="381104" y="171279"/>
                  <a:pt x="381104" y="167644"/>
                </a:cubicBezTo>
                <a:cubicBezTo>
                  <a:pt x="381104" y="164009"/>
                  <a:pt x="384082" y="161035"/>
                  <a:pt x="387722" y="161035"/>
                </a:cubicBezTo>
                <a:lnTo>
                  <a:pt x="388384" y="161035"/>
                </a:lnTo>
                <a:lnTo>
                  <a:pt x="388384" y="154096"/>
                </a:lnTo>
                <a:lnTo>
                  <a:pt x="387722" y="154096"/>
                </a:lnTo>
                <a:cubicBezTo>
                  <a:pt x="384082" y="154096"/>
                  <a:pt x="381104" y="151122"/>
                  <a:pt x="381104" y="147487"/>
                </a:cubicBezTo>
                <a:cubicBezTo>
                  <a:pt x="381104" y="143852"/>
                  <a:pt x="384082" y="140878"/>
                  <a:pt x="387722" y="140878"/>
                </a:cubicBezTo>
                <a:lnTo>
                  <a:pt x="388384" y="140878"/>
                </a:lnTo>
                <a:lnTo>
                  <a:pt x="388384" y="99573"/>
                </a:lnTo>
                <a:cubicBezTo>
                  <a:pt x="388384" y="71045"/>
                  <a:pt x="409893" y="47473"/>
                  <a:pt x="437580" y="44169"/>
                </a:cubicBezTo>
                <a:lnTo>
                  <a:pt x="437580" y="25664"/>
                </a:lnTo>
                <a:cubicBezTo>
                  <a:pt x="437580" y="18725"/>
                  <a:pt x="431955" y="13218"/>
                  <a:pt x="425116" y="13218"/>
                </a:cubicBezTo>
                <a:lnTo>
                  <a:pt x="314149" y="13218"/>
                </a:lnTo>
                <a:close/>
                <a:moveTo>
                  <a:pt x="314149" y="0"/>
                </a:moveTo>
                <a:lnTo>
                  <a:pt x="425116" y="0"/>
                </a:lnTo>
                <a:cubicBezTo>
                  <a:pt x="439345" y="0"/>
                  <a:pt x="450817" y="11455"/>
                  <a:pt x="450817" y="25664"/>
                </a:cubicBezTo>
                <a:lnTo>
                  <a:pt x="450817" y="44169"/>
                </a:lnTo>
                <a:cubicBezTo>
                  <a:pt x="478504" y="47473"/>
                  <a:pt x="500123" y="71045"/>
                  <a:pt x="500123" y="99573"/>
                </a:cubicBezTo>
                <a:lnTo>
                  <a:pt x="500123" y="140878"/>
                </a:lnTo>
                <a:lnTo>
                  <a:pt x="500675" y="140878"/>
                </a:lnTo>
                <a:cubicBezTo>
                  <a:pt x="504425" y="140878"/>
                  <a:pt x="507293" y="143852"/>
                  <a:pt x="507293" y="147487"/>
                </a:cubicBezTo>
                <a:cubicBezTo>
                  <a:pt x="507293" y="151122"/>
                  <a:pt x="504425" y="154096"/>
                  <a:pt x="500675" y="154096"/>
                </a:cubicBezTo>
                <a:lnTo>
                  <a:pt x="500123" y="154096"/>
                </a:lnTo>
                <a:lnTo>
                  <a:pt x="500123" y="161035"/>
                </a:lnTo>
                <a:lnTo>
                  <a:pt x="500675" y="161035"/>
                </a:lnTo>
                <a:cubicBezTo>
                  <a:pt x="504425" y="161035"/>
                  <a:pt x="507293" y="164009"/>
                  <a:pt x="507293" y="167644"/>
                </a:cubicBezTo>
                <a:cubicBezTo>
                  <a:pt x="507293" y="171279"/>
                  <a:pt x="504425" y="174253"/>
                  <a:pt x="500675" y="174253"/>
                </a:cubicBezTo>
                <a:lnTo>
                  <a:pt x="500123" y="174253"/>
                </a:lnTo>
                <a:lnTo>
                  <a:pt x="500123" y="211483"/>
                </a:lnTo>
                <a:lnTo>
                  <a:pt x="529906" y="211483"/>
                </a:lnTo>
                <a:cubicBezTo>
                  <a:pt x="544907" y="211483"/>
                  <a:pt x="556930" y="223489"/>
                  <a:pt x="556930" y="238469"/>
                </a:cubicBezTo>
                <a:lnTo>
                  <a:pt x="556930" y="357319"/>
                </a:lnTo>
                <a:lnTo>
                  <a:pt x="606016" y="357319"/>
                </a:lnTo>
                <a:lnTo>
                  <a:pt x="606016" y="489936"/>
                </a:lnTo>
                <a:lnTo>
                  <a:pt x="0" y="489936"/>
                </a:lnTo>
                <a:lnTo>
                  <a:pt x="0" y="306100"/>
                </a:lnTo>
                <a:lnTo>
                  <a:pt x="70816" y="244417"/>
                </a:lnTo>
                <a:lnTo>
                  <a:pt x="70816" y="204874"/>
                </a:lnTo>
                <a:lnTo>
                  <a:pt x="67396" y="204874"/>
                </a:lnTo>
                <a:cubicBezTo>
                  <a:pt x="63756" y="204874"/>
                  <a:pt x="60778" y="201900"/>
                  <a:pt x="60778" y="198265"/>
                </a:cubicBezTo>
                <a:cubicBezTo>
                  <a:pt x="60778" y="194520"/>
                  <a:pt x="63756" y="191656"/>
                  <a:pt x="67396" y="191656"/>
                </a:cubicBezTo>
                <a:lnTo>
                  <a:pt x="117364" y="191656"/>
                </a:lnTo>
                <a:cubicBezTo>
                  <a:pt x="121004" y="191656"/>
                  <a:pt x="123983" y="194520"/>
                  <a:pt x="123983" y="198265"/>
                </a:cubicBezTo>
                <a:cubicBezTo>
                  <a:pt x="123983" y="201900"/>
                  <a:pt x="121004" y="204874"/>
                  <a:pt x="117364" y="204874"/>
                </a:cubicBezTo>
                <a:lnTo>
                  <a:pt x="113945" y="204874"/>
                </a:lnTo>
                <a:lnTo>
                  <a:pt x="113945" y="244417"/>
                </a:lnTo>
                <a:lnTo>
                  <a:pt x="184650" y="306100"/>
                </a:lnTo>
                <a:lnTo>
                  <a:pt x="184650" y="357319"/>
                </a:lnTo>
                <a:lnTo>
                  <a:pt x="239141" y="357319"/>
                </a:lnTo>
                <a:lnTo>
                  <a:pt x="239141" y="324495"/>
                </a:lnTo>
                <a:lnTo>
                  <a:pt x="238590" y="324495"/>
                </a:lnTo>
                <a:cubicBezTo>
                  <a:pt x="234950" y="324495"/>
                  <a:pt x="231971" y="321521"/>
                  <a:pt x="231971" y="317886"/>
                </a:cubicBezTo>
                <a:cubicBezTo>
                  <a:pt x="231971" y="314251"/>
                  <a:pt x="234950" y="311277"/>
                  <a:pt x="238590" y="311277"/>
                </a:cubicBezTo>
                <a:lnTo>
                  <a:pt x="239141" y="311277"/>
                </a:lnTo>
                <a:lnTo>
                  <a:pt x="239141" y="304448"/>
                </a:lnTo>
                <a:lnTo>
                  <a:pt x="238590" y="304448"/>
                </a:lnTo>
                <a:cubicBezTo>
                  <a:pt x="234950" y="304448"/>
                  <a:pt x="231971" y="301474"/>
                  <a:pt x="231971" y="297839"/>
                </a:cubicBezTo>
                <a:cubicBezTo>
                  <a:pt x="231971" y="294094"/>
                  <a:pt x="234950" y="291230"/>
                  <a:pt x="238590" y="291230"/>
                </a:cubicBezTo>
                <a:lnTo>
                  <a:pt x="239141" y="291230"/>
                </a:lnTo>
                <a:lnTo>
                  <a:pt x="239141" y="263803"/>
                </a:lnTo>
                <a:lnTo>
                  <a:pt x="223588" y="263803"/>
                </a:lnTo>
                <a:lnTo>
                  <a:pt x="223588" y="267218"/>
                </a:lnTo>
                <a:cubicBezTo>
                  <a:pt x="223588" y="270853"/>
                  <a:pt x="220610" y="273827"/>
                  <a:pt x="216970" y="273827"/>
                </a:cubicBezTo>
                <a:cubicBezTo>
                  <a:pt x="213330" y="273827"/>
                  <a:pt x="210352" y="270853"/>
                  <a:pt x="210352" y="267218"/>
                </a:cubicBezTo>
                <a:lnTo>
                  <a:pt x="210352" y="217321"/>
                </a:lnTo>
                <a:cubicBezTo>
                  <a:pt x="210352" y="213686"/>
                  <a:pt x="213330" y="210712"/>
                  <a:pt x="216970" y="210712"/>
                </a:cubicBezTo>
                <a:cubicBezTo>
                  <a:pt x="220610" y="210712"/>
                  <a:pt x="223588" y="213686"/>
                  <a:pt x="223588" y="217321"/>
                </a:cubicBezTo>
                <a:lnTo>
                  <a:pt x="223588" y="220736"/>
                </a:lnTo>
                <a:lnTo>
                  <a:pt x="239141" y="220736"/>
                </a:lnTo>
                <a:lnTo>
                  <a:pt x="239141" y="174253"/>
                </a:lnTo>
                <a:lnTo>
                  <a:pt x="238590" y="174253"/>
                </a:lnTo>
                <a:cubicBezTo>
                  <a:pt x="234950" y="174253"/>
                  <a:pt x="231971" y="171279"/>
                  <a:pt x="231971" y="167644"/>
                </a:cubicBezTo>
                <a:cubicBezTo>
                  <a:pt x="231971" y="164009"/>
                  <a:pt x="234950" y="161035"/>
                  <a:pt x="238590" y="161035"/>
                </a:cubicBezTo>
                <a:lnTo>
                  <a:pt x="239141" y="161035"/>
                </a:lnTo>
                <a:lnTo>
                  <a:pt x="239141" y="154096"/>
                </a:lnTo>
                <a:lnTo>
                  <a:pt x="238590" y="154096"/>
                </a:lnTo>
                <a:cubicBezTo>
                  <a:pt x="234950" y="154096"/>
                  <a:pt x="231971" y="151122"/>
                  <a:pt x="231971" y="147487"/>
                </a:cubicBezTo>
                <a:cubicBezTo>
                  <a:pt x="231971" y="143852"/>
                  <a:pt x="234950" y="140878"/>
                  <a:pt x="238590" y="140878"/>
                </a:cubicBezTo>
                <a:lnTo>
                  <a:pt x="239141" y="140878"/>
                </a:lnTo>
                <a:lnTo>
                  <a:pt x="239141" y="133168"/>
                </a:lnTo>
                <a:lnTo>
                  <a:pt x="115599" y="133168"/>
                </a:lnTo>
                <a:cubicBezTo>
                  <a:pt x="114607" y="133168"/>
                  <a:pt x="113945" y="133829"/>
                  <a:pt x="113945" y="134710"/>
                </a:cubicBezTo>
                <a:lnTo>
                  <a:pt x="113945" y="172381"/>
                </a:lnTo>
                <a:lnTo>
                  <a:pt x="117364" y="172381"/>
                </a:lnTo>
                <a:cubicBezTo>
                  <a:pt x="121004" y="172381"/>
                  <a:pt x="123983" y="175355"/>
                  <a:pt x="123983" y="178990"/>
                </a:cubicBezTo>
                <a:cubicBezTo>
                  <a:pt x="123983" y="182624"/>
                  <a:pt x="121004" y="185598"/>
                  <a:pt x="117364" y="185598"/>
                </a:cubicBezTo>
                <a:lnTo>
                  <a:pt x="67396" y="185598"/>
                </a:lnTo>
                <a:cubicBezTo>
                  <a:pt x="63756" y="185598"/>
                  <a:pt x="60778" y="182624"/>
                  <a:pt x="60778" y="178990"/>
                </a:cubicBezTo>
                <a:cubicBezTo>
                  <a:pt x="60778" y="175355"/>
                  <a:pt x="63756" y="172381"/>
                  <a:pt x="67396" y="172381"/>
                </a:cubicBezTo>
                <a:lnTo>
                  <a:pt x="70816" y="172381"/>
                </a:lnTo>
                <a:lnTo>
                  <a:pt x="70816" y="125788"/>
                </a:lnTo>
                <a:cubicBezTo>
                  <a:pt x="70816" y="106072"/>
                  <a:pt x="86810" y="89990"/>
                  <a:pt x="106554" y="89990"/>
                </a:cubicBezTo>
                <a:lnTo>
                  <a:pt x="240024" y="89990"/>
                </a:lnTo>
                <a:cubicBezTo>
                  <a:pt x="244215" y="65978"/>
                  <a:pt x="263960" y="47143"/>
                  <a:pt x="288447" y="44169"/>
                </a:cubicBezTo>
                <a:lnTo>
                  <a:pt x="288447" y="25664"/>
                </a:lnTo>
                <a:cubicBezTo>
                  <a:pt x="288447" y="11455"/>
                  <a:pt x="300030" y="0"/>
                  <a:pt x="314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457200"/>
            <a:endParaRPr lang="zh-CN" altLang="en-US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81" name="五边形 380"/>
          <p:cNvSpPr/>
          <p:nvPr/>
        </p:nvSpPr>
        <p:spPr>
          <a:xfrm>
            <a:off x="7788301" y="1048148"/>
            <a:ext cx="360000" cy="5477196"/>
          </a:xfrm>
          <a:prstGeom prst="homePlate">
            <a:avLst>
              <a:gd name="adj" fmla="val 10000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  <a:miter lim="400000"/>
          </a:ln>
        </p:spPr>
        <p:txBody>
          <a:bodyPr wrap="none" lIns="0" tIns="0" rIns="0" bIns="0" rtlCol="0" anchor="ctr"/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383" name="文本框 41"/>
          <p:cNvSpPr txBox="1"/>
          <p:nvPr/>
        </p:nvSpPr>
        <p:spPr>
          <a:xfrm>
            <a:off x="5232191" y="3465004"/>
            <a:ext cx="1152000" cy="180000"/>
          </a:xfrm>
          <a:prstGeom prst="upArrow">
            <a:avLst>
              <a:gd name="adj1" fmla="val 100000"/>
              <a:gd name="adj2" fmla="val 61194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accent1">
                <a:lumMod val="75000"/>
              </a:schemeClr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384" name="文本框 41"/>
          <p:cNvSpPr txBox="1"/>
          <p:nvPr/>
        </p:nvSpPr>
        <p:spPr>
          <a:xfrm>
            <a:off x="1595787" y="3465004"/>
            <a:ext cx="1152000" cy="180000"/>
          </a:xfrm>
          <a:prstGeom prst="upArrow">
            <a:avLst>
              <a:gd name="adj1" fmla="val 100000"/>
              <a:gd name="adj2" fmla="val 64722"/>
            </a:avLst>
          </a:prstGeom>
          <a:solidFill>
            <a:schemeClr val="tx2">
              <a:lumMod val="50000"/>
            </a:schemeClr>
          </a:solidFill>
          <a:ln w="6350" algn="ctr">
            <a:solidFill>
              <a:schemeClr val="accent1">
                <a:lumMod val="75000"/>
              </a:schemeClr>
            </a:solidFill>
            <a:miter lim="800000"/>
          </a:ln>
          <a:effectLst/>
        </p:spPr>
        <p:txBody>
          <a:bodyPr wrap="none" lIns="0" tIns="0" rIns="0" bIns="36000" anchor="ctr" anchorCtr="1"/>
          <a:lstStyle>
            <a:defPPr>
              <a:defRPr lang="zh-CN"/>
            </a:defPPr>
            <a:lvl1pPr algn="ctr">
              <a:spcBef>
                <a:spcPct val="0"/>
              </a:spcBef>
              <a:defRPr sz="1200" ker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5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209" name="文本框 41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产品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等线" panose="02010600030101010101" charset="-122"/>
            </a:endParaRPr>
          </a:p>
        </p:txBody>
      </p:sp>
      <p:pic>
        <p:nvPicPr>
          <p:cNvPr id="257" name="Graphic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13" y="2018942"/>
            <a:ext cx="144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892267" y="1989304"/>
            <a:ext cx="4176000" cy="4176000"/>
            <a:chOff x="623062" y="1989304"/>
            <a:chExt cx="4176000" cy="4176000"/>
          </a:xfrm>
        </p:grpSpPr>
        <p:sp>
          <p:nvSpPr>
            <p:cNvPr id="22" name="矩形"/>
            <p:cNvSpPr/>
            <p:nvPr/>
          </p:nvSpPr>
          <p:spPr>
            <a:xfrm>
              <a:off x="623062" y="1989304"/>
              <a:ext cx="4176000" cy="41760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 w="9525">
              <a:solidFill>
                <a:srgbClr val="111F36"/>
              </a:solidFill>
              <a:miter lim="400000"/>
            </a:ln>
          </p:spPr>
          <p:txBody>
            <a:bodyPr lIns="45719" rIns="45719" anchor="ctr"/>
            <a:lstStyle/>
            <a:p>
              <a:pPr>
                <a:lnSpc>
                  <a:spcPct val="120000"/>
                </a:lnSpc>
                <a:defRPr sz="1200">
                  <a:solidFill>
                    <a:srgbClr val="6D665D"/>
                  </a:solidFill>
                  <a:latin typeface="+mj-lt"/>
                  <a:ea typeface="+mj-ea"/>
                  <a:cs typeface="+mj-cs"/>
                  <a:sym typeface="PingFang SC Regular" panose="020B0400000000000000" charset="-122"/>
                </a:defRPr>
              </a:pPr>
              <a:endParaRPr dirty="0"/>
            </a:p>
          </p:txBody>
        </p:sp>
        <p:sp>
          <p:nvSpPr>
            <p:cNvPr id="23" name="About Us"/>
            <p:cNvSpPr txBox="1"/>
            <p:nvPr/>
          </p:nvSpPr>
          <p:spPr>
            <a:xfrm>
              <a:off x="874626" y="2348880"/>
              <a:ext cx="2376264" cy="216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 anchorCtr="0">
              <a:noAutofit/>
            </a:bodyPr>
            <a:lstStyle>
              <a:lvl1pPr>
                <a:defRPr sz="1200">
                  <a:solidFill>
                    <a:srgbClr val="57677C"/>
                  </a:solidFill>
                </a:defRPr>
              </a:lvl1pPr>
            </a:lstStyle>
            <a:p>
              <a:pPr>
                <a:defRPr sz="2000"/>
              </a:pPr>
              <a:r>
                <a:rPr lang="en-US" altLang="zh-CN" sz="1050" spc="860" dirty="0">
                  <a:solidFill>
                    <a:srgbClr val="C00000"/>
                  </a:solidFill>
                </a:rPr>
                <a:t>COSMOSOURCE</a:t>
              </a:r>
              <a:endParaRPr sz="1050" spc="860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About Us"/>
          <p:cNvSpPr txBox="1"/>
          <p:nvPr/>
        </p:nvSpPr>
        <p:spPr>
          <a:xfrm>
            <a:off x="9961600" y="5547895"/>
            <a:ext cx="1642166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6" name="About Us"/>
          <p:cNvSpPr txBox="1"/>
          <p:nvPr/>
        </p:nvSpPr>
        <p:spPr>
          <a:xfrm>
            <a:off x="7666725" y="5547895"/>
            <a:ext cx="165102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7" name="About Us"/>
          <p:cNvSpPr txBox="1"/>
          <p:nvPr/>
        </p:nvSpPr>
        <p:spPr>
          <a:xfrm>
            <a:off x="786020" y="5547895"/>
            <a:ext cx="1707543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/>
              <a:t>Cosmo++</a:t>
            </a:r>
            <a:endParaRPr sz="1200" dirty="0"/>
          </a:p>
        </p:txBody>
      </p:sp>
      <p:sp>
        <p:nvSpPr>
          <p:cNvPr id="9" name="About Us"/>
          <p:cNvSpPr txBox="1"/>
          <p:nvPr/>
        </p:nvSpPr>
        <p:spPr>
          <a:xfrm>
            <a:off x="3136455" y="5547895"/>
            <a:ext cx="2066498" cy="257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6000" tIns="36000" rIns="36000" bIns="36000" numCol="1" anchor="t" anchorCtr="0">
            <a:noAutofit/>
          </a:bodyPr>
          <a:lstStyle>
            <a:lvl1pPr>
              <a:defRPr sz="1200">
                <a:solidFill>
                  <a:srgbClr val="57677C"/>
                </a:solidFill>
              </a:defRPr>
            </a:lvl1pPr>
          </a:lstStyle>
          <a:p>
            <a:pPr>
              <a:defRPr sz="2000"/>
            </a:pPr>
            <a:r>
              <a:rPr lang="en-US" altLang="zh-CN" sz="1200" dirty="0">
                <a:solidFill>
                  <a:srgbClr val="6E8099"/>
                </a:solidFill>
              </a:rPr>
              <a:t>Cosmo++</a:t>
            </a:r>
            <a:endParaRPr sz="1200" dirty="0">
              <a:solidFill>
                <a:srgbClr val="6E8099"/>
              </a:solidFill>
            </a:endParaRPr>
          </a:p>
        </p:txBody>
      </p:sp>
      <p:sp>
        <p:nvSpPr>
          <p:cNvPr id="10" name="矩形"/>
          <p:cNvSpPr/>
          <p:nvPr/>
        </p:nvSpPr>
        <p:spPr>
          <a:xfrm>
            <a:off x="659555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1" name="典型案例"/>
          <p:cNvSpPr txBox="1"/>
          <p:nvPr/>
        </p:nvSpPr>
        <p:spPr>
          <a:xfrm>
            <a:off x="786020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公司简介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02"/>
          <p:cNvSpPr txBox="1"/>
          <p:nvPr/>
        </p:nvSpPr>
        <p:spPr>
          <a:xfrm>
            <a:off x="786019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1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" name="公司简介"/>
          <p:cNvSpPr txBox="1"/>
          <p:nvPr/>
        </p:nvSpPr>
        <p:spPr>
          <a:xfrm>
            <a:off x="3136455" y="5085232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优秀案例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" name="01"/>
          <p:cNvSpPr txBox="1"/>
          <p:nvPr/>
        </p:nvSpPr>
        <p:spPr>
          <a:xfrm>
            <a:off x="3136455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FFFFFF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</a:t>
            </a:r>
            <a:r>
              <a:rPr lang="en-US" dirty="0">
                <a:latin typeface="等线" panose="02010600030101010101" charset="-122"/>
                <a:ea typeface="等线" panose="02010600030101010101" charset="-122"/>
              </a:rPr>
              <a:t>2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" name="矩形"/>
          <p:cNvSpPr/>
          <p:nvPr/>
        </p:nvSpPr>
        <p:spPr>
          <a:xfrm>
            <a:off x="7501979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6" name="产品平台"/>
          <p:cNvSpPr txBox="1"/>
          <p:nvPr/>
        </p:nvSpPr>
        <p:spPr>
          <a:xfrm>
            <a:off x="7610206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协同共享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03"/>
          <p:cNvSpPr txBox="1"/>
          <p:nvPr/>
        </p:nvSpPr>
        <p:spPr>
          <a:xfrm>
            <a:off x="7610205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03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" name="矩形"/>
          <p:cNvSpPr/>
          <p:nvPr/>
        </p:nvSpPr>
        <p:spPr>
          <a:xfrm>
            <a:off x="9770231" y="1989304"/>
            <a:ext cx="1834540" cy="4176000"/>
          </a:xfrm>
          <a:prstGeom prst="rect">
            <a:avLst/>
          </a:prstGeom>
          <a:ln w="9525">
            <a:solidFill>
              <a:srgbClr val="111F36"/>
            </a:solidFill>
            <a:miter lim="400000"/>
          </a:ln>
        </p:spPr>
        <p:txBody>
          <a:bodyPr lIns="45719" rIns="45719" anchor="ctr"/>
          <a:lstStyle/>
          <a:p>
            <a:pPr>
              <a:lnSpc>
                <a:spcPct val="120000"/>
              </a:lnSpc>
              <a:defRPr sz="1200">
                <a:solidFill>
                  <a:srgbClr val="6D665D"/>
                </a:solidFill>
                <a:latin typeface="+mj-lt"/>
                <a:ea typeface="+mj-ea"/>
                <a:cs typeface="+mj-cs"/>
                <a:sym typeface="PingFang SC Regular" panose="020B0400000000000000" charset="-122"/>
              </a:defRPr>
            </a:pPr>
            <a:endParaRPr dirty="0"/>
          </a:p>
        </p:txBody>
      </p:sp>
      <p:sp>
        <p:nvSpPr>
          <p:cNvPr id="19" name="解决方案"/>
          <p:cNvSpPr txBox="1"/>
          <p:nvPr/>
        </p:nvSpPr>
        <p:spPr>
          <a:xfrm>
            <a:off x="9896224" y="5085232"/>
            <a:ext cx="162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>
            <a:noAutofit/>
          </a:bodyPr>
          <a:lstStyle>
            <a:lvl1pPr>
              <a:defRPr sz="2000">
                <a:solidFill>
                  <a:srgbClr val="111F36"/>
                </a:solidFill>
              </a:defRPr>
            </a:lvl1pPr>
          </a:lstStyle>
          <a:p>
            <a:r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合作交流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0" name="04"/>
          <p:cNvSpPr txBox="1"/>
          <p:nvPr/>
        </p:nvSpPr>
        <p:spPr>
          <a:xfrm>
            <a:off x="9896223" y="4365184"/>
            <a:ext cx="792000" cy="720000"/>
          </a:xfrm>
          <a:prstGeom prst="rect">
            <a:avLst/>
          </a:prstGeom>
          <a:ln w="12700">
            <a:miter lim="400000"/>
          </a:ln>
        </p:spPr>
        <p:txBody>
          <a:bodyPr wrap="none" lIns="36000" tIns="36000" rIns="36000" bIns="36000" anchor="ctr">
            <a:noAutofit/>
          </a:bodyPr>
          <a:lstStyle>
            <a:lvl1pPr>
              <a:defRPr sz="5000" b="1">
                <a:solidFill>
                  <a:srgbClr val="111F36"/>
                </a:solidFill>
                <a:latin typeface="PFDinTextCompPro-XBlack"/>
                <a:ea typeface="PFDinTextCompPro-XBlack"/>
                <a:cs typeface="PFDinTextCompPro-XBlack"/>
                <a:sym typeface="PFDinTextCompPro-XBlack"/>
              </a:defRPr>
            </a:lvl1pPr>
          </a:lstStyle>
          <a:p>
            <a:r>
              <a:rPr dirty="0">
                <a:latin typeface="等线" panose="02010600030101010101" charset="-122"/>
                <a:ea typeface="等线" panose="02010600030101010101" charset="-122"/>
              </a:rPr>
              <a:t>04</a:t>
            </a:r>
            <a:endParaRPr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4" name="公司简介"/>
          <p:cNvSpPr txBox="1"/>
          <p:nvPr/>
        </p:nvSpPr>
        <p:spPr>
          <a:xfrm>
            <a:off x="3072243" y="3501008"/>
            <a:ext cx="3780000" cy="432000"/>
          </a:xfrm>
          <a:prstGeom prst="rect">
            <a:avLst/>
          </a:prstGeom>
          <a:ln w="12700">
            <a:miter lim="400000"/>
          </a:ln>
        </p:spPr>
        <p:txBody>
          <a:bodyPr wrap="square" lIns="36000" tIns="36000" rIns="36000" bIns="36000" anchor="ctr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工业互联网</a:t>
            </a:r>
            <a:r>
              <a:rPr lang="en-US" altLang="zh-CN" sz="2400" b="1" dirty="0">
                <a:latin typeface="等线" panose="02010600030101010101" charset="-122"/>
                <a:ea typeface="等线" panose="02010600030101010101" charset="-122"/>
              </a:rPr>
              <a:t>-</a:t>
            </a:r>
            <a:r>
              <a:rPr lang="zh-CN" altLang="en-US" sz="2400" b="1" dirty="0">
                <a:latin typeface="等线" panose="02010600030101010101" charset="-122"/>
                <a:ea typeface="等线" panose="02010600030101010101" charset="-122"/>
              </a:rPr>
              <a:t>平台建设者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45" y="4765315"/>
            <a:ext cx="35242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圆角矩形 103"/>
          <p:cNvSpPr/>
          <p:nvPr/>
        </p:nvSpPr>
        <p:spPr>
          <a:xfrm>
            <a:off x="4407744" y="2300425"/>
            <a:ext cx="1008112" cy="1116000"/>
          </a:xfrm>
          <a:prstGeom prst="roundRect">
            <a:avLst>
              <a:gd name="adj" fmla="val 5993"/>
            </a:avLst>
          </a:prstGeom>
          <a:solidFill>
            <a:schemeClr val="bg1"/>
          </a:solidFill>
          <a:ln w="12700">
            <a:solidFill>
              <a:srgbClr val="6A5538"/>
            </a:solidFill>
            <a:miter lim="400000"/>
          </a:ln>
        </p:spPr>
        <p:txBody>
          <a:bodyPr wrap="none" lIns="0" tIns="0" rIns="0" bIns="0" rtlCol="0" anchor="ctr"/>
          <a:lstStyle/>
          <a:p>
            <a:pPr algn="ctr">
              <a:lnSpc>
                <a:spcPct val="125000"/>
              </a:lnSpc>
            </a:pPr>
            <a:endParaRPr lang="zh-CN" altLang="en-US" sz="8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3107" y="118790"/>
            <a:ext cx="10475984" cy="576000"/>
          </a:xfrm>
        </p:spPr>
        <p:txBody>
          <a:bodyPr/>
          <a:lstStyle/>
          <a:p>
            <a:pPr algn="ctr"/>
            <a:r>
              <a:rPr lang="zh-CN" altLang="en-US" dirty="0"/>
              <a:t>国家重大专项能源工业互联网平台</a:t>
            </a:r>
            <a:r>
              <a:rPr lang="en-US" altLang="zh-CN" b="0" dirty="0"/>
              <a:t>(</a:t>
            </a:r>
            <a:r>
              <a:rPr lang="en-US" altLang="zh-CN" dirty="0"/>
              <a:t>EIIP</a:t>
            </a:r>
            <a:r>
              <a:rPr lang="en-US" altLang="zh-CN" b="0" dirty="0"/>
              <a:t>)</a:t>
            </a:r>
            <a:r>
              <a:rPr lang="zh-CN" altLang="en-US" dirty="0"/>
              <a:t>建设及合资运维</a:t>
            </a:r>
            <a:endParaRPr lang="zh-CN" altLang="en-US" dirty="0">
              <a:solidFill>
                <a:srgbClr val="C89F67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31" y="4759069"/>
            <a:ext cx="3506087" cy="172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圆角矩形 9"/>
          <p:cNvSpPr/>
          <p:nvPr/>
        </p:nvSpPr>
        <p:spPr>
          <a:xfrm>
            <a:off x="371523" y="1304808"/>
            <a:ext cx="972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国资委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415743" y="1304808"/>
            <a:ext cx="972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能源局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467668" y="1304808"/>
            <a:ext cx="936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发改委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459556" y="1304808"/>
            <a:ext cx="936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工信部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476083" y="1304808"/>
            <a:ext cx="936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网信办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" name="圆角矩形"/>
          <p:cNvSpPr>
            <a:spLocks noChangeAspect="1"/>
          </p:cNvSpPr>
          <p:nvPr/>
        </p:nvSpPr>
        <p:spPr>
          <a:xfrm>
            <a:off x="371523" y="908720"/>
            <a:ext cx="3096076" cy="360000"/>
          </a:xfrm>
          <a:prstGeom prst="roundRect">
            <a:avLst>
              <a:gd name="adj" fmla="val 0"/>
            </a:avLst>
          </a:prstGeom>
          <a:noFill/>
          <a:ln w="6350">
            <a:noFill/>
            <a:miter lim="400000"/>
          </a:ln>
        </p:spPr>
        <p:txBody>
          <a:bodyPr wrap="none" lIns="0" tIns="0" rIns="0" bIns="0" anchor="ctr"/>
          <a:lstStyle/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5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个国家部委联合发文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20" name="圆角矩形"/>
          <p:cNvSpPr>
            <a:spLocks noChangeAspect="1"/>
          </p:cNvSpPr>
          <p:nvPr/>
        </p:nvSpPr>
        <p:spPr>
          <a:xfrm>
            <a:off x="371523" y="1880868"/>
            <a:ext cx="2448272" cy="360000"/>
          </a:xfrm>
          <a:prstGeom prst="roundRect">
            <a:avLst>
              <a:gd name="adj" fmla="val 0"/>
            </a:avLst>
          </a:prstGeom>
          <a:noFill/>
          <a:ln w="6350">
            <a:noFill/>
            <a:miter lim="400000"/>
          </a:ln>
        </p:spPr>
        <p:txBody>
          <a:bodyPr wrap="none" lIns="0" tIns="0" rIns="0" bIns="0" anchor="ctr"/>
          <a:lstStyle/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20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多家能源央企合资成立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21" name="圆角矩形"/>
          <p:cNvSpPr>
            <a:spLocks noChangeAspect="1"/>
          </p:cNvSpPr>
          <p:nvPr/>
        </p:nvSpPr>
        <p:spPr>
          <a:xfrm>
            <a:off x="371523" y="3573016"/>
            <a:ext cx="1783711" cy="360000"/>
          </a:xfrm>
          <a:prstGeom prst="roundRect">
            <a:avLst>
              <a:gd name="adj" fmla="val 0"/>
            </a:avLst>
          </a:prstGeom>
          <a:noFill/>
          <a:ln w="6350">
            <a:noFill/>
            <a:miter lim="400000"/>
          </a:ln>
        </p:spPr>
        <p:txBody>
          <a:bodyPr wrap="none" lIns="0" tIns="0" rIns="0" bIns="0" anchor="ctr"/>
          <a:lstStyle/>
          <a:p>
            <a:pPr>
              <a:lnSpc>
                <a:spcPct val="125000"/>
              </a:lnSpc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连接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4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类能源企业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71523" y="3963564"/>
            <a:ext cx="1224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电力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667799" y="3963564"/>
            <a:ext cx="1224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石油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224083" y="3963564"/>
            <a:ext cx="1188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天然气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963943" y="3963564"/>
            <a:ext cx="1188000" cy="396000"/>
          </a:xfrm>
          <a:prstGeom prst="roundRect">
            <a:avLst>
              <a:gd name="adj" fmla="val 7113"/>
            </a:avLst>
          </a:prstGeom>
          <a:solidFill>
            <a:srgbClr val="886D48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煤炭</a:t>
            </a:r>
            <a:endParaRPr lang="zh-CN" altLang="en-US" sz="14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6" name="圆角矩形"/>
          <p:cNvSpPr>
            <a:spLocks noChangeAspect="1"/>
          </p:cNvSpPr>
          <p:nvPr/>
        </p:nvSpPr>
        <p:spPr>
          <a:xfrm>
            <a:off x="371523" y="4653168"/>
            <a:ext cx="1834173" cy="360000"/>
          </a:xfrm>
          <a:prstGeom prst="roundRect">
            <a:avLst>
              <a:gd name="adj" fmla="val 0"/>
            </a:avLst>
          </a:prstGeom>
          <a:noFill/>
          <a:ln w="6350">
            <a:noFill/>
            <a:miter lim="400000"/>
          </a:ln>
        </p:spPr>
        <p:txBody>
          <a:bodyPr wrap="none" lIns="0" tIns="0" rIns="0" bIns="0" anchor="ctr"/>
          <a:lstStyle/>
          <a:p>
            <a:pPr>
              <a:lnSpc>
                <a:spcPct val="125000"/>
              </a:lnSpc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采集共享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4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类数据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71523" y="5013208"/>
            <a:ext cx="1224000" cy="288000"/>
          </a:xfrm>
          <a:prstGeom prst="roundRect">
            <a:avLst>
              <a:gd name="adj" fmla="val 7113"/>
            </a:avLst>
          </a:prstGeom>
          <a:solidFill>
            <a:srgbClr val="D6C7B2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安全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667907" y="5013208"/>
            <a:ext cx="1224000" cy="288000"/>
          </a:xfrm>
          <a:prstGeom prst="roundRect">
            <a:avLst>
              <a:gd name="adj" fmla="val 7113"/>
            </a:avLst>
          </a:prstGeom>
          <a:solidFill>
            <a:srgbClr val="D6C7B2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生产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224083" y="5013208"/>
            <a:ext cx="1188000" cy="288000"/>
          </a:xfrm>
          <a:prstGeom prst="roundRect">
            <a:avLst>
              <a:gd name="adj" fmla="val 7113"/>
            </a:avLst>
          </a:prstGeom>
          <a:solidFill>
            <a:srgbClr val="D6C7B2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消费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964051" y="5013208"/>
            <a:ext cx="1188000" cy="288000"/>
          </a:xfrm>
          <a:prstGeom prst="roundRect">
            <a:avLst>
              <a:gd name="adj" fmla="val 7113"/>
            </a:avLst>
          </a:prstGeom>
          <a:solidFill>
            <a:srgbClr val="D6C7B2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经营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31313" y="3645024"/>
            <a:ext cx="20116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包括央企、国企和大型民企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4" name="中国印钞"/>
          <p:cNvSpPr txBox="1"/>
          <p:nvPr/>
        </p:nvSpPr>
        <p:spPr>
          <a:xfrm>
            <a:off x="4403971" y="2848794"/>
            <a:ext cx="1004570" cy="36703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sz="18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</a:t>
            </a:r>
            <a:r>
              <a:rPr lang="zh-CN" altLang="en-US" sz="18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能融合</a:t>
            </a:r>
            <a:endParaRPr sz="1800" b="1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5" name="图片 34" descr="中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84" y="2384936"/>
            <a:ext cx="428067" cy="468000"/>
          </a:xfrm>
          <a:prstGeom prst="rect">
            <a:avLst/>
          </a:prstGeom>
        </p:spPr>
      </p:pic>
      <p:sp>
        <p:nvSpPr>
          <p:cNvPr id="40" name="右箭头 39"/>
          <p:cNvSpPr/>
          <p:nvPr/>
        </p:nvSpPr>
        <p:spPr>
          <a:xfrm>
            <a:off x="4151943" y="2276872"/>
            <a:ext cx="216000" cy="11160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886D48"/>
          </a:solidFill>
          <a:ln w="6350">
            <a:solidFill>
              <a:srgbClr val="E5D5B8"/>
            </a:solidFill>
            <a:miter lim="400000"/>
          </a:ln>
        </p:spPr>
        <p:txBody>
          <a:bodyPr wrap="none" lIns="0" tIns="0" rIns="0" bIns="0" rtlCol="0" anchor="ctr"/>
          <a:lstStyle/>
          <a:p>
            <a:pPr algn="ctr">
              <a:lnSpc>
                <a:spcPct val="125000"/>
              </a:lnSpc>
            </a:pP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371523" y="2276832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国电投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127687" y="2276832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中核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739675" y="2276832"/>
            <a:ext cx="54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华能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2315803" y="2276872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大唐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2927935" y="2276872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华电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3539939" y="2276872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三峡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371523" y="2564904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国家能源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1127687" y="2564904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国开投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1739683" y="2564904"/>
            <a:ext cx="54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华润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2315803" y="2564944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中电建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927871" y="2564944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中能建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3539939" y="2564944"/>
            <a:ext cx="576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中广核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371523" y="285293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哈尔滨电气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127687" y="285293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上海电气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1883715" y="285293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东方电气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2639855" y="285293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国家电网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3395859" y="285293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南方电网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371523" y="314099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中国石油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374735" y="5807895"/>
            <a:ext cx="1620000" cy="288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国家能源安全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2063711" y="5805328"/>
            <a:ext cx="1656000" cy="288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能源行业监管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3792083" y="5805328"/>
            <a:ext cx="1620000" cy="288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能源企业数字化转型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371523" y="6165336"/>
            <a:ext cx="1620000" cy="288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能源数据标准化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2063711" y="6165336"/>
            <a:ext cx="1656000" cy="288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能源工业</a:t>
            </a:r>
            <a:r>
              <a:rPr lang="en-US" altLang="zh-CN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APP</a:t>
            </a: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应用发展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3792083" y="6165336"/>
            <a:ext cx="1620000" cy="288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智慧能源交易</a:t>
            </a:r>
            <a:endParaRPr lang="zh-CN" altLang="en-US" sz="12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2" name="圆角矩形"/>
          <p:cNvSpPr>
            <a:spLocks noChangeAspect="1"/>
          </p:cNvSpPr>
          <p:nvPr/>
        </p:nvSpPr>
        <p:spPr>
          <a:xfrm>
            <a:off x="371523" y="5445264"/>
            <a:ext cx="4568162" cy="360000"/>
          </a:xfrm>
          <a:prstGeom prst="roundRect">
            <a:avLst>
              <a:gd name="adj" fmla="val 0"/>
            </a:avLst>
          </a:prstGeom>
          <a:noFill/>
          <a:ln w="6350">
            <a:noFill/>
            <a:miter lim="400000"/>
          </a:ln>
        </p:spPr>
        <p:txBody>
          <a:bodyPr wrap="none" lIns="0" tIns="0" rIns="0" bIns="0" anchor="ctr"/>
          <a:lstStyle/>
          <a:p>
            <a:pPr>
              <a:lnSpc>
                <a:spcPct val="125000"/>
              </a:lnSpc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j-cs"/>
              </a:rPr>
              <a:t>保障国家能源安全、促进能源行业绿色发展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1127607" y="314099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中国石化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1883715" y="314099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中国海油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3395859" y="3140996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639855" y="3140968"/>
            <a:ext cx="720000" cy="252000"/>
          </a:xfrm>
          <a:prstGeom prst="roundRect">
            <a:avLst>
              <a:gd name="adj" fmla="val 7113"/>
            </a:avLst>
          </a:prstGeom>
          <a:solidFill>
            <a:srgbClr val="D7C8B4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中煤集团</a:t>
            </a:r>
            <a:endParaRPr lang="zh-CN" altLang="en-US" sz="105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5448119" y="1160748"/>
            <a:ext cx="288000" cy="5364596"/>
          </a:xfrm>
          <a:prstGeom prst="leftBrace">
            <a:avLst>
              <a:gd name="adj1" fmla="val 121144"/>
              <a:gd name="adj2" fmla="val 31485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79" name="直接箭头连接符 178"/>
          <p:cNvCxnSpPr/>
          <p:nvPr/>
        </p:nvCxnSpPr>
        <p:spPr>
          <a:xfrm>
            <a:off x="6420195" y="1507804"/>
            <a:ext cx="0" cy="490913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0" name="直接箭头连接符 179"/>
          <p:cNvCxnSpPr/>
          <p:nvPr/>
        </p:nvCxnSpPr>
        <p:spPr>
          <a:xfrm>
            <a:off x="7356299" y="1507804"/>
            <a:ext cx="0" cy="425458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1" name="直接箭头连接符 180"/>
          <p:cNvCxnSpPr/>
          <p:nvPr/>
        </p:nvCxnSpPr>
        <p:spPr>
          <a:xfrm>
            <a:off x="8040375" y="1507804"/>
            <a:ext cx="0" cy="392731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2" name="直接箭头连接符 181"/>
          <p:cNvCxnSpPr/>
          <p:nvPr/>
        </p:nvCxnSpPr>
        <p:spPr>
          <a:xfrm>
            <a:off x="8724451" y="1507804"/>
            <a:ext cx="0" cy="360003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3" name="直接箭头连接符 182"/>
          <p:cNvCxnSpPr/>
          <p:nvPr/>
        </p:nvCxnSpPr>
        <p:spPr>
          <a:xfrm>
            <a:off x="9408527" y="1507804"/>
            <a:ext cx="0" cy="392731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4" name="直接箭头连接符 183"/>
          <p:cNvCxnSpPr/>
          <p:nvPr/>
        </p:nvCxnSpPr>
        <p:spPr>
          <a:xfrm>
            <a:off x="10092603" y="1507804"/>
            <a:ext cx="0" cy="392731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5" name="直接箭头连接符 184"/>
          <p:cNvCxnSpPr/>
          <p:nvPr/>
        </p:nvCxnSpPr>
        <p:spPr>
          <a:xfrm>
            <a:off x="10812683" y="1507804"/>
            <a:ext cx="0" cy="490913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6" name="直接箭头连接符 185"/>
          <p:cNvCxnSpPr/>
          <p:nvPr/>
        </p:nvCxnSpPr>
        <p:spPr>
          <a:xfrm>
            <a:off x="11496759" y="1507804"/>
            <a:ext cx="0" cy="556369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7" name="圆柱形 186"/>
          <p:cNvSpPr/>
          <p:nvPr/>
        </p:nvSpPr>
        <p:spPr>
          <a:xfrm>
            <a:off x="5844231" y="4184992"/>
            <a:ext cx="900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8" name="圆柱形 187"/>
          <p:cNvSpPr/>
          <p:nvPr/>
        </p:nvSpPr>
        <p:spPr>
          <a:xfrm>
            <a:off x="6816239" y="4184992"/>
            <a:ext cx="900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9" name="圆柱形 188"/>
          <p:cNvSpPr/>
          <p:nvPr/>
        </p:nvSpPr>
        <p:spPr>
          <a:xfrm>
            <a:off x="7788347" y="4184992"/>
            <a:ext cx="936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0" name="圆柱形 189"/>
          <p:cNvSpPr/>
          <p:nvPr/>
        </p:nvSpPr>
        <p:spPr>
          <a:xfrm>
            <a:off x="8796559" y="4184992"/>
            <a:ext cx="900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1" name="圆柱形 190"/>
          <p:cNvSpPr/>
          <p:nvPr/>
        </p:nvSpPr>
        <p:spPr>
          <a:xfrm>
            <a:off x="9768567" y="4184992"/>
            <a:ext cx="1044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2" name="圆柱形 191"/>
          <p:cNvSpPr/>
          <p:nvPr/>
        </p:nvSpPr>
        <p:spPr>
          <a:xfrm>
            <a:off x="10884791" y="4184992"/>
            <a:ext cx="936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……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3" name="圆柱形 192"/>
          <p:cNvSpPr/>
          <p:nvPr/>
        </p:nvSpPr>
        <p:spPr>
          <a:xfrm>
            <a:off x="5844130" y="1874385"/>
            <a:ext cx="5976000" cy="1014555"/>
          </a:xfrm>
          <a:prstGeom prst="can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600" b="1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4" name="Freeform 12"/>
          <p:cNvSpPr/>
          <p:nvPr/>
        </p:nvSpPr>
        <p:spPr bwMode="auto">
          <a:xfrm>
            <a:off x="5844235" y="2564904"/>
            <a:ext cx="5976560" cy="828000"/>
          </a:xfrm>
          <a:custGeom>
            <a:avLst/>
            <a:gdLst>
              <a:gd name="T0" fmla="*/ 378 w 450"/>
              <a:gd name="T1" fmla="*/ 130 h 296"/>
              <a:gd name="T2" fmla="*/ 378 w 450"/>
              <a:gd name="T3" fmla="*/ 124 h 296"/>
              <a:gd name="T4" fmla="*/ 254 w 450"/>
              <a:gd name="T5" fmla="*/ 0 h 296"/>
              <a:gd name="T6" fmla="*/ 150 w 450"/>
              <a:gd name="T7" fmla="*/ 55 h 296"/>
              <a:gd name="T8" fmla="*/ 116 w 450"/>
              <a:gd name="T9" fmla="*/ 46 h 296"/>
              <a:gd name="T10" fmla="*/ 76 w 450"/>
              <a:gd name="T11" fmla="*/ 58 h 296"/>
              <a:gd name="T12" fmla="*/ 44 w 450"/>
              <a:gd name="T13" fmla="*/ 116 h 296"/>
              <a:gd name="T14" fmla="*/ 0 w 450"/>
              <a:gd name="T15" fmla="*/ 198 h 296"/>
              <a:gd name="T16" fmla="*/ 86 w 450"/>
              <a:gd name="T17" fmla="*/ 296 h 296"/>
              <a:gd name="T18" fmla="*/ 97 w 450"/>
              <a:gd name="T19" fmla="*/ 296 h 296"/>
              <a:gd name="T20" fmla="*/ 107 w 450"/>
              <a:gd name="T21" fmla="*/ 296 h 296"/>
              <a:gd name="T22" fmla="*/ 310 w 450"/>
              <a:gd name="T23" fmla="*/ 296 h 296"/>
              <a:gd name="T24" fmla="*/ 314 w 450"/>
              <a:gd name="T25" fmla="*/ 296 h 296"/>
              <a:gd name="T26" fmla="*/ 319 w 450"/>
              <a:gd name="T27" fmla="*/ 296 h 296"/>
              <a:gd name="T28" fmla="*/ 334 w 450"/>
              <a:gd name="T29" fmla="*/ 296 h 296"/>
              <a:gd name="T30" fmla="*/ 366 w 450"/>
              <a:gd name="T31" fmla="*/ 296 h 296"/>
              <a:gd name="T32" fmla="*/ 450 w 450"/>
              <a:gd name="T33" fmla="*/ 212 h 296"/>
              <a:gd name="T34" fmla="*/ 378 w 450"/>
              <a:gd name="T35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0" h="296">
                <a:moveTo>
                  <a:pt x="378" y="130"/>
                </a:moveTo>
                <a:cubicBezTo>
                  <a:pt x="378" y="128"/>
                  <a:pt x="378" y="125"/>
                  <a:pt x="378" y="124"/>
                </a:cubicBezTo>
                <a:cubicBezTo>
                  <a:pt x="378" y="55"/>
                  <a:pt x="322" y="0"/>
                  <a:pt x="254" y="0"/>
                </a:cubicBezTo>
                <a:cubicBezTo>
                  <a:pt x="211" y="0"/>
                  <a:pt x="173" y="22"/>
                  <a:pt x="150" y="55"/>
                </a:cubicBezTo>
                <a:cubicBezTo>
                  <a:pt x="140" y="49"/>
                  <a:pt x="129" y="46"/>
                  <a:pt x="116" y="46"/>
                </a:cubicBezTo>
                <a:cubicBezTo>
                  <a:pt x="101" y="46"/>
                  <a:pt x="88" y="51"/>
                  <a:pt x="76" y="58"/>
                </a:cubicBezTo>
                <a:cubicBezTo>
                  <a:pt x="57" y="71"/>
                  <a:pt x="45" y="92"/>
                  <a:pt x="44" y="116"/>
                </a:cubicBezTo>
                <a:cubicBezTo>
                  <a:pt x="18" y="134"/>
                  <a:pt x="0" y="164"/>
                  <a:pt x="0" y="198"/>
                </a:cubicBezTo>
                <a:cubicBezTo>
                  <a:pt x="0" y="249"/>
                  <a:pt x="38" y="290"/>
                  <a:pt x="86" y="296"/>
                </a:cubicBezTo>
                <a:cubicBezTo>
                  <a:pt x="90" y="296"/>
                  <a:pt x="94" y="296"/>
                  <a:pt x="97" y="296"/>
                </a:cubicBezTo>
                <a:cubicBezTo>
                  <a:pt x="101" y="296"/>
                  <a:pt x="104" y="296"/>
                  <a:pt x="107" y="296"/>
                </a:cubicBezTo>
                <a:cubicBezTo>
                  <a:pt x="153" y="296"/>
                  <a:pt x="259" y="296"/>
                  <a:pt x="310" y="296"/>
                </a:cubicBezTo>
                <a:cubicBezTo>
                  <a:pt x="311" y="296"/>
                  <a:pt x="313" y="296"/>
                  <a:pt x="314" y="296"/>
                </a:cubicBezTo>
                <a:cubicBezTo>
                  <a:pt x="319" y="296"/>
                  <a:pt x="319" y="296"/>
                  <a:pt x="319" y="296"/>
                </a:cubicBezTo>
                <a:cubicBezTo>
                  <a:pt x="321" y="296"/>
                  <a:pt x="329" y="296"/>
                  <a:pt x="334" y="296"/>
                </a:cubicBezTo>
                <a:cubicBezTo>
                  <a:pt x="366" y="296"/>
                  <a:pt x="366" y="296"/>
                  <a:pt x="366" y="296"/>
                </a:cubicBezTo>
                <a:cubicBezTo>
                  <a:pt x="412" y="295"/>
                  <a:pt x="450" y="258"/>
                  <a:pt x="450" y="212"/>
                </a:cubicBezTo>
                <a:cubicBezTo>
                  <a:pt x="450" y="170"/>
                  <a:pt x="418" y="135"/>
                  <a:pt x="378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635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44000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能源行业内网 </a:t>
            </a:r>
            <a:r>
              <a:rPr lang="en-US" altLang="zh-CN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&amp; </a:t>
            </a:r>
            <a:r>
              <a:rPr lang="zh-CN" altLang="en-US" sz="1600" b="1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云平台</a:t>
            </a:r>
            <a:endParaRPr lang="en-US" sz="1600" b="1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5" name="圆柱形 194"/>
          <p:cNvSpPr/>
          <p:nvPr/>
        </p:nvSpPr>
        <p:spPr>
          <a:xfrm>
            <a:off x="5844231" y="3788996"/>
            <a:ext cx="900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电力央企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6" name="圆柱形 195"/>
          <p:cNvSpPr/>
          <p:nvPr/>
        </p:nvSpPr>
        <p:spPr>
          <a:xfrm>
            <a:off x="6816239" y="3788996"/>
            <a:ext cx="900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石油央企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7" name="圆柱形 196"/>
          <p:cNvSpPr/>
          <p:nvPr/>
        </p:nvSpPr>
        <p:spPr>
          <a:xfrm>
            <a:off x="7788347" y="3788948"/>
            <a:ext cx="936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天然气央企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8" name="圆柱形 197"/>
          <p:cNvSpPr/>
          <p:nvPr/>
        </p:nvSpPr>
        <p:spPr>
          <a:xfrm>
            <a:off x="8796459" y="3788996"/>
            <a:ext cx="900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煤炭央企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99" name="圆柱形 198"/>
          <p:cNvSpPr/>
          <p:nvPr/>
        </p:nvSpPr>
        <p:spPr>
          <a:xfrm>
            <a:off x="9768679" y="3788996"/>
            <a:ext cx="1044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其他能源企业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00" name="圆柱形 199"/>
          <p:cNvSpPr/>
          <p:nvPr/>
        </p:nvSpPr>
        <p:spPr>
          <a:xfrm>
            <a:off x="10884791" y="3788996"/>
            <a:ext cx="936000" cy="432000"/>
          </a:xfrm>
          <a:prstGeom prst="can">
            <a:avLst/>
          </a:prstGeom>
          <a:solidFill>
            <a:srgbClr val="163C46"/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市场数据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7656168" y="1952836"/>
            <a:ext cx="2240280" cy="423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能源工业互联网平台</a:t>
            </a:r>
            <a:endParaRPr lang="zh-CN" altLang="en-US" b="1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6305166" y="3428956"/>
            <a:ext cx="0" cy="360000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3" name="直接箭头连接符 202"/>
          <p:cNvCxnSpPr/>
          <p:nvPr/>
        </p:nvCxnSpPr>
        <p:spPr>
          <a:xfrm>
            <a:off x="7254068" y="3428956"/>
            <a:ext cx="0" cy="360000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4" name="直接箭头连接符 203"/>
          <p:cNvCxnSpPr/>
          <p:nvPr/>
        </p:nvCxnSpPr>
        <p:spPr>
          <a:xfrm>
            <a:off x="8256399" y="3428956"/>
            <a:ext cx="0" cy="360000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5" name="直接箭头连接符 204"/>
          <p:cNvCxnSpPr/>
          <p:nvPr/>
        </p:nvCxnSpPr>
        <p:spPr>
          <a:xfrm>
            <a:off x="9263027" y="3428956"/>
            <a:ext cx="0" cy="360000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6" name="直接箭头连接符 205"/>
          <p:cNvCxnSpPr/>
          <p:nvPr/>
        </p:nvCxnSpPr>
        <p:spPr>
          <a:xfrm>
            <a:off x="10272623" y="3428956"/>
            <a:ext cx="0" cy="360000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直接箭头连接符 206"/>
          <p:cNvCxnSpPr/>
          <p:nvPr/>
        </p:nvCxnSpPr>
        <p:spPr>
          <a:xfrm>
            <a:off x="11352743" y="3428956"/>
            <a:ext cx="0" cy="360000"/>
          </a:xfrm>
          <a:prstGeom prst="straightConnector1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8" name="圆角矩形 207"/>
          <p:cNvSpPr/>
          <p:nvPr/>
        </p:nvSpPr>
        <p:spPr>
          <a:xfrm>
            <a:off x="5844131" y="1196789"/>
            <a:ext cx="1116000" cy="360003"/>
          </a:xfrm>
          <a:prstGeom prst="roundRect">
            <a:avLst>
              <a:gd name="adj" fmla="val 7113"/>
            </a:avLst>
          </a:prstGeom>
          <a:solidFill>
            <a:srgbClr val="2B4B46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党中央、国务院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09" name="圆角矩形 208"/>
          <p:cNvSpPr/>
          <p:nvPr/>
        </p:nvSpPr>
        <p:spPr>
          <a:xfrm>
            <a:off x="7032263" y="1196789"/>
            <a:ext cx="612000" cy="360003"/>
          </a:xfrm>
          <a:prstGeom prst="roundRect">
            <a:avLst>
              <a:gd name="adj" fmla="val 7113"/>
            </a:avLst>
          </a:prstGeom>
          <a:solidFill>
            <a:srgbClr val="19434F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国资委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0" name="圆角矩形 209"/>
          <p:cNvSpPr/>
          <p:nvPr/>
        </p:nvSpPr>
        <p:spPr>
          <a:xfrm>
            <a:off x="7716339" y="1196789"/>
            <a:ext cx="612000" cy="360003"/>
          </a:xfrm>
          <a:prstGeom prst="roundRect">
            <a:avLst>
              <a:gd name="adj" fmla="val 7113"/>
            </a:avLst>
          </a:prstGeom>
          <a:solidFill>
            <a:srgbClr val="19434F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能源局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1" name="圆角矩形 210"/>
          <p:cNvSpPr/>
          <p:nvPr/>
        </p:nvSpPr>
        <p:spPr>
          <a:xfrm>
            <a:off x="8400483" y="1196789"/>
            <a:ext cx="612000" cy="360003"/>
          </a:xfrm>
          <a:prstGeom prst="roundRect">
            <a:avLst>
              <a:gd name="adj" fmla="val 7113"/>
            </a:avLst>
          </a:prstGeom>
          <a:solidFill>
            <a:srgbClr val="19434F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发改委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2" name="圆角矩形 211"/>
          <p:cNvSpPr/>
          <p:nvPr/>
        </p:nvSpPr>
        <p:spPr>
          <a:xfrm>
            <a:off x="9084491" y="1196789"/>
            <a:ext cx="612000" cy="360003"/>
          </a:xfrm>
          <a:prstGeom prst="roundRect">
            <a:avLst>
              <a:gd name="adj" fmla="val 7113"/>
            </a:avLst>
          </a:prstGeom>
          <a:solidFill>
            <a:srgbClr val="19434F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工信部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3" name="圆角矩形 212"/>
          <p:cNvSpPr/>
          <p:nvPr/>
        </p:nvSpPr>
        <p:spPr>
          <a:xfrm>
            <a:off x="9768567" y="1196789"/>
            <a:ext cx="612000" cy="360003"/>
          </a:xfrm>
          <a:prstGeom prst="roundRect">
            <a:avLst>
              <a:gd name="adj" fmla="val 7113"/>
            </a:avLst>
          </a:prstGeom>
          <a:solidFill>
            <a:srgbClr val="19434F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网信办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4" name="圆角矩形 213"/>
          <p:cNvSpPr/>
          <p:nvPr/>
        </p:nvSpPr>
        <p:spPr>
          <a:xfrm>
            <a:off x="10452643" y="1196789"/>
            <a:ext cx="654551" cy="360003"/>
          </a:xfrm>
          <a:prstGeom prst="roundRect">
            <a:avLst>
              <a:gd name="adj" fmla="val 7113"/>
            </a:avLst>
          </a:prstGeom>
          <a:solidFill>
            <a:srgbClr val="2B4B46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能源企业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15" name="圆角矩形 214"/>
          <p:cNvSpPr/>
          <p:nvPr/>
        </p:nvSpPr>
        <p:spPr>
          <a:xfrm>
            <a:off x="11166244" y="1196789"/>
            <a:ext cx="654551" cy="360003"/>
          </a:xfrm>
          <a:prstGeom prst="roundRect">
            <a:avLst>
              <a:gd name="adj" fmla="val 7113"/>
            </a:avLst>
          </a:prstGeom>
          <a:solidFill>
            <a:srgbClr val="2B4B46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社会公众</a:t>
            </a:r>
            <a:endParaRPr lang="zh-CN" altLang="en-US" sz="1200" dirty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-6032" y="0"/>
            <a:ext cx="900000" cy="756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6350" algn="ctr">
            <a:noFill/>
            <a:miter lim="800000"/>
          </a:ln>
          <a:effectLst/>
        </p:spPr>
        <p:txBody>
          <a:bodyPr wrap="none" lIns="0" tIns="0" rIns="0" bIns="0" anchor="ctr" anchorCtr="1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eaLnBrk="1" hangingPunct="1">
              <a:spcBef>
                <a:spcPct val="0"/>
              </a:spcBef>
              <a:defRPr sz="1600" b="1" kern="0">
                <a:solidFill>
                  <a:sysClr val="window" lastClr="FFFFFF"/>
                </a:solidFill>
                <a:uLnTx/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sym typeface="等线" panose="02010600030101010101" charset="-122"/>
              </a:rPr>
              <a:t>案例</a:t>
            </a:r>
            <a:endParaRPr lang="zh-CN" altLang="en-US" sz="2400" dirty="0">
              <a:solidFill>
                <a:schemeClr val="bg1"/>
              </a:solidFill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72_4*l_h_i*1_1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772_4*l_h_a*1_2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11.xml><?xml version="1.0" encoding="utf-8"?>
<p:tagLst xmlns:p="http://schemas.openxmlformats.org/presentationml/2006/main"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772_4*l_h_f*1_2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772_4*l_h_i*1_3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772_4*l_h_i*1_3_2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772_4*l_h_i*1_3_5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772_4*l_h_a*1_3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6.xml><?xml version="1.0" encoding="utf-8"?>
<p:tagLst xmlns:p="http://schemas.openxmlformats.org/presentationml/2006/main">
  <p:tag name="KSO_WM_UNIT_VALUE" val="63*1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772_4*l_h_x*1_3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7"/>
  <p:tag name="KSO_WM_UNIT_FILL_TYPE" val="1"/>
</p:tagLst>
</file>

<file path=ppt/tags/tag17.xml><?xml version="1.0" encoding="utf-8"?>
<p:tagLst xmlns:p="http://schemas.openxmlformats.org/presentationml/2006/main"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772_4*l_h_f*1_3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772_4*l_h_i*1_4_2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772_4*l_h_i*1_4_3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772_4*l_h_i*1_1_2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772_4*l_h_i*1_4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772_4*l_h_a*1_4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8"/>
  <p:tag name="KSO_WM_UNIT_TEXT_FILL_TYPE" val="1"/>
</p:tagLst>
</file>

<file path=ppt/tags/tag22.xml><?xml version="1.0" encoding="utf-8"?>
<p:tagLst xmlns:p="http://schemas.openxmlformats.org/presentationml/2006/main"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772_4*l_h_f*1_4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VALUE" val="77*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772_4*l_h_x*1_2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VALUE" val="78*10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772_4*l_h_x*1_4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8"/>
  <p:tag name="KSO_WM_UNIT_FILL_TYPE" val="1"/>
</p:tagLst>
</file>

<file path=ppt/tags/tag25.xml><?xml version="1.0" encoding="utf-8"?>
<p:tagLst xmlns:p="http://schemas.openxmlformats.org/presentationml/2006/main">
  <p:tag name="COMMONDATA" val="eyJoZGlkIjoiZDNiYjliZjYyZGE3ZTRiODNlZGQ3NjFiNzE2ZDkwOTEifQ=="/>
  <p:tag name="KSO_WPP_MARK_KEY" val="4eaff757-b901-4795-b776-a40fe2e835d0"/>
</p:tagLst>
</file>

<file path=ppt/tags/tag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772_4*l_h_i*1_1_5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VALUE" val="101*1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772_4*l_h_x*1_1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772_4*l_h_a*1_1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5"/>
  <p:tag name="KSO_WM_UNIT_TEXT_FILL_TYPE" val="1"/>
</p:tagLst>
</file>

<file path=ppt/tags/tag6.xml><?xml version="1.0" encoding="utf-8"?>
<p:tagLst xmlns:p="http://schemas.openxmlformats.org/presentationml/2006/main"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72_4*l_h_f*1_1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72_4*l_h_i*1_2_1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772_4*l_h_i*1_2_2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772_4*l_h_i*1_2_5"/>
  <p:tag name="KSO_WM_TEMPLATE_CATEGORY" val="diagram"/>
  <p:tag name="KSO_WM_TEMPLATE_INDEX" val="772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宇动源PPT-白色风格模板-技术交流类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AFAFA"/>
        </a:solidFill>
        <a:ln w="6350" cap="flat">
          <a:solidFill>
            <a:srgbClr val="C1C1C1"/>
          </a:solidFill>
          <a:prstDash val="solid"/>
          <a:miter lim="400000"/>
        </a:ln>
      </a:spPr>
      <a:bodyPr wrap="none" lIns="0" tIns="0" rIns="0" bIns="0" numCol="1" anchor="ctr">
        <a:noAutofit/>
      </a:bodyPr>
      <a:lstStyle>
        <a:defPPr algn="ctr">
          <a:lnSpc>
            <a:spcPct val="120000"/>
          </a:lnSpc>
          <a:defRPr sz="1200" dirty="0" smtClean="0">
            <a:solidFill>
              <a:schemeClr val="tx1">
                <a:lumMod val="95000"/>
                <a:lumOff val="5000"/>
              </a:schemeClr>
            </a:solidFill>
            <a:latin typeface="等线" panose="02010600030101010101" charset="-122"/>
            <a:ea typeface="等线" panose="02010600030101010101" charset="-122"/>
            <a:cs typeface="+mj-cs"/>
            <a:sym typeface="PingFang SC Regular" panose="020B0400000000000000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4824</Words>
  <Application>WPS 演示</Application>
  <PresentationFormat>宽屏</PresentationFormat>
  <Paragraphs>1499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等线</vt:lpstr>
      <vt:lpstr>PingFang SC Regular</vt:lpstr>
      <vt:lpstr>等线 Light</vt:lpstr>
      <vt:lpstr>Arial Unicode MS</vt:lpstr>
      <vt:lpstr>Wingdings</vt:lpstr>
      <vt:lpstr>微软雅黑</vt:lpstr>
      <vt:lpstr>PFDinTextCompPro-XBlack</vt:lpstr>
      <vt:lpstr>Segoe Print</vt:lpstr>
      <vt:lpstr>黑体</vt:lpstr>
      <vt:lpstr>Wingdings</vt:lpstr>
      <vt:lpstr>微软雅黑 Light</vt:lpstr>
      <vt:lpstr>Arial Unicode MS</vt:lpstr>
      <vt:lpstr>Calibri</vt:lpstr>
      <vt:lpstr>Office 主题​​</vt:lpstr>
      <vt:lpstr>宇动源PPT-白色风格模板-技术交流类</vt:lpstr>
      <vt:lpstr>PowerPoint 演示文稿</vt:lpstr>
      <vt:lpstr>PowerPoint 演示文稿</vt:lpstr>
      <vt:lpstr>智慧企业和工业互联网平台产品服务商</vt:lpstr>
      <vt:lpstr>他需故我在，益世方长益</vt:lpstr>
      <vt:lpstr>拥有广泛的央企集团和国家部委用户群</vt:lpstr>
      <vt:lpstr>一体化赋能(PaaS)平台总体架构 — Cosmo++ CPP</vt:lpstr>
      <vt:lpstr>一个基础平台(100+组件)，两种建设形式，多应用领域</vt:lpstr>
      <vt:lpstr>PowerPoint 演示文稿</vt:lpstr>
      <vt:lpstr>国家重大专项能源工业互联网平台(EIIP)建设及合资运维</vt:lpstr>
      <vt:lpstr>PowerPoint 演示文稿</vt:lpstr>
      <vt:lpstr>中国海油集团工业互联网平台</vt:lpstr>
      <vt:lpstr>新能源发电智慧运营与管理平台</vt:lpstr>
      <vt:lpstr>PowerPoint 演示文稿</vt:lpstr>
      <vt:lpstr>工业互联网生态协同节点—建设运营生态、连接创造价值</vt:lpstr>
      <vt:lpstr>PowerPoint 演示文稿</vt:lpstr>
      <vt:lpstr>宇动源—他需故我在，益世方长益</vt:lpstr>
      <vt:lpstr>宇动源—多个大型工业互联网平台及应用的核心建设者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丽丽</dc:creator>
  <cp:lastModifiedBy>迪迪</cp:lastModifiedBy>
  <cp:revision>99</cp:revision>
  <dcterms:created xsi:type="dcterms:W3CDTF">2022-09-29T05:10:00Z</dcterms:created>
  <dcterms:modified xsi:type="dcterms:W3CDTF">2022-10-17T07:19:05Z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8E037C0FE6B74379B5E15A930885D67F</vt:lpwstr>
  </property>
  <property fmtid="{D5CDD505-2E9C-101B-9397-08002B2CF9AE}" pid="3" name="KSOProductBuildVer">
    <vt:lpwstr>2052-11.1.0.12598</vt:lpwstr>
  </property>
</Properties>
</file>